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7" r:id="rId5"/>
    <p:sldId id="259" r:id="rId6"/>
    <p:sldId id="417" r:id="rId7"/>
    <p:sldId id="327" r:id="rId8"/>
    <p:sldId id="356" r:id="rId9"/>
    <p:sldId id="418" r:id="rId10"/>
    <p:sldId id="419" r:id="rId11"/>
    <p:sldId id="420" r:id="rId12"/>
    <p:sldId id="421" r:id="rId13"/>
  </p:sldIdLst>
  <p:sldSz cx="9144000" cy="6858000" type="screen4x3"/>
  <p:notesSz cx="6889750" cy="100187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BOSCO, Rebekah" initials="TBR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86213" autoAdjust="0"/>
  </p:normalViewPr>
  <p:slideViewPr>
    <p:cSldViewPr>
      <p:cViewPr>
        <p:scale>
          <a:sx n="117" d="100"/>
          <a:sy n="117" d="100"/>
        </p:scale>
        <p:origin x="-191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BOSCO, Rebekah" userId="b85a08a5-77df-4ede-ab05-b5d316384fcb" providerId="ADAL" clId="{65EC6DF1-C6C2-427B-A656-8FFB4893DFE3}"/>
    <pc:docChg chg="modSld">
      <pc:chgData name="THOMAS BOSCO, Rebekah" userId="b85a08a5-77df-4ede-ab05-b5d316384fcb" providerId="ADAL" clId="{65EC6DF1-C6C2-427B-A656-8FFB4893DFE3}" dt="2019-10-22T09:45:42.368" v="33"/>
      <pc:docMkLst>
        <pc:docMk/>
      </pc:docMkLst>
      <pc:sldChg chg="modSp addCm">
        <pc:chgData name="THOMAS BOSCO, Rebekah" userId="b85a08a5-77df-4ede-ab05-b5d316384fcb" providerId="ADAL" clId="{65EC6DF1-C6C2-427B-A656-8FFB4893DFE3}" dt="2019-10-22T09:45:42.368" v="33"/>
        <pc:sldMkLst>
          <pc:docMk/>
          <pc:sldMk cId="1608766354" sldId="418"/>
        </pc:sldMkLst>
        <pc:spChg chg="mod">
          <ac:chgData name="THOMAS BOSCO, Rebekah" userId="b85a08a5-77df-4ede-ab05-b5d316384fcb" providerId="ADAL" clId="{65EC6DF1-C6C2-427B-A656-8FFB4893DFE3}" dt="2019-10-22T09:45:31.447" v="32" actId="400"/>
          <ac:spMkLst>
            <pc:docMk/>
            <pc:sldMk cId="1608766354" sldId="418"/>
            <ac:spMk id="2" creationId="{00000000-0000-0000-0000-000000000000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22T11:42:33.240" idx="1">
    <p:pos x="5424" y="912"/>
    <p:text/>
    <p:extLst>
      <p:ext uri="{C676402C-5697-4E1C-873F-D02D1690AC5C}">
        <p15:threadingInfo xmlns:p15="http://schemas.microsoft.com/office/powerpoint/2012/main" xmlns="" timeZoneBias="-120"/>
      </p:ext>
    </p:extLst>
  </p:cm>
  <p:cm authorId="1" dt="2019-10-22T11:45:42.330" idx="2">
    <p:pos x="5248" y="2400"/>
    <p:text/>
    <p:extLst>
      <p:ext uri="{C676402C-5697-4E1C-873F-D02D1690AC5C}">
        <p15:threadingInfo xmlns:p15="http://schemas.microsoft.com/office/powerpoint/2012/main" xmlns="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505B8A6-98DD-4AFF-A4A7-26E77E6FD6B7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2597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31515EE-BFE8-4CE3-B385-D4EF1D0DEF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258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860" y="4759530"/>
            <a:ext cx="5037408" cy="45081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60000"/>
              </a:spcBef>
              <a:tabLst>
                <a:tab pos="280118" algn="l"/>
              </a:tabLst>
            </a:pPr>
            <a:endParaRPr lang="en-GB" altLang="de-DE" b="1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860" y="4759530"/>
            <a:ext cx="5037408" cy="45081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60000"/>
              </a:spcBef>
              <a:tabLst>
                <a:tab pos="280118" algn="l"/>
              </a:tabLst>
            </a:pPr>
            <a:endParaRPr lang="en-GB" altLang="de-DE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5D8F-75AF-4892-B380-67D2CBACD324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77-70D0-41BB-9A8C-59A489EF6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645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5D8F-75AF-4892-B380-67D2CBACD324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77-70D0-41BB-9A8C-59A489EF6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70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5D8F-75AF-4892-B380-67D2CBACD324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77-70D0-41BB-9A8C-59A489EF6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090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2" y="1800000"/>
            <a:ext cx="8424001" cy="4237200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4" y="1188008"/>
            <a:ext cx="6120000" cy="288925"/>
          </a:xfrm>
        </p:spPr>
        <p:txBody>
          <a:bodyPr lIns="18000" anchor="ctr">
            <a:normAutofit/>
          </a:bodyPr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One line Subtitle (optional)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5F5F25C-B8D8-45F9-9C80-5699EEACB709}" type="datetime1">
              <a:rPr lang="en-GB" noProof="0" smtClean="0"/>
              <a:t>22/10/2019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noProof="0"/>
              <a:t>|     Title of the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74CE0EA-F3B5-4684-BA10-C594598FDB9C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360000" y="6293656"/>
            <a:ext cx="8419774" cy="208579"/>
          </a:xfrm>
        </p:spPr>
        <p:txBody>
          <a:bodyPr anchor="t">
            <a:normAutofit/>
          </a:bodyPr>
          <a:lstStyle>
            <a:lvl1pPr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Source: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730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5D8F-75AF-4892-B380-67D2CBACD324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77-70D0-41BB-9A8C-59A489EF6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71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5D8F-75AF-4892-B380-67D2CBACD324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77-70D0-41BB-9A8C-59A489EF6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92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5D8F-75AF-4892-B380-67D2CBACD324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77-70D0-41BB-9A8C-59A489EF6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9714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5D8F-75AF-4892-B380-67D2CBACD324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77-70D0-41BB-9A8C-59A489EF6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442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5D8F-75AF-4892-B380-67D2CBACD324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77-70D0-41BB-9A8C-59A489EF6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82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5D8F-75AF-4892-B380-67D2CBACD324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77-70D0-41BB-9A8C-59A489EF6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092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5D8F-75AF-4892-B380-67D2CBACD324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77-70D0-41BB-9A8C-59A489EF6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200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5D8F-75AF-4892-B380-67D2CBACD324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77-70D0-41BB-9A8C-59A489EF6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80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F5D8F-75AF-4892-B380-67D2CBACD324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6A277-70D0-41BB-9A8C-59A489EF6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31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stratil@ibe.med.uni-muenchen.de" TargetMode="External"/><Relationship Id="rId4" Type="http://schemas.openxmlformats.org/officeDocument/2006/relationships/hyperlink" Target="mailto:rehfuess@ibe.med.uni-muenchen.d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zur LMU-Startse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44450"/>
            <a:ext cx="90963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323850" y="2060848"/>
            <a:ext cx="8496300" cy="47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en-US" sz="3600" b="1" dirty="0"/>
              <a:t>The WHO-INTEGRATE</a:t>
            </a: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en-US" sz="3600" b="1" dirty="0"/>
              <a:t>evidence-to-decision framework</a:t>
            </a:r>
            <a:r>
              <a:rPr lang="de-DE" altLang="de-DE" sz="2000" b="1" dirty="0"/>
              <a:t/>
            </a:r>
            <a:br>
              <a:rPr lang="de-DE" altLang="de-DE" sz="2000" b="1" dirty="0"/>
            </a:br>
            <a:r>
              <a:rPr lang="de-DE" altLang="de-DE" sz="2000" b="1" dirty="0"/>
              <a:t/>
            </a:r>
            <a:br>
              <a:rPr lang="de-DE" altLang="de-DE" sz="2000" b="1" dirty="0"/>
            </a:br>
            <a:r>
              <a:rPr lang="en-US" sz="1800" b="1" dirty="0"/>
              <a:t/>
            </a:r>
            <a:br>
              <a:rPr lang="en-US" sz="1800" b="1" dirty="0"/>
            </a:br>
            <a:r>
              <a:rPr lang="en-US" sz="1800" b="1" dirty="0"/>
              <a:t>Workshop, Practical exercise</a:t>
            </a: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de-DE" altLang="de-DE" sz="1800" b="1" dirty="0"/>
              <a:t>World Health </a:t>
            </a:r>
            <a:r>
              <a:rPr lang="de-DE" altLang="de-DE" sz="1800" b="1" dirty="0" err="1"/>
              <a:t>Organization</a:t>
            </a:r>
            <a:r>
              <a:rPr lang="de-DE" altLang="de-DE" sz="1800" b="1" dirty="0"/>
              <a:t>, </a:t>
            </a:r>
            <a:r>
              <a:rPr lang="de-DE" altLang="de-DE" sz="1800" b="1" dirty="0" err="1"/>
              <a:t>Geneva</a:t>
            </a:r>
            <a:r>
              <a:rPr lang="de-DE" altLang="de-DE" sz="1800" b="1" dirty="0"/>
              <a:t>, 23-24 </a:t>
            </a:r>
            <a:r>
              <a:rPr lang="de-DE" altLang="de-DE" sz="1800" b="1" dirty="0" err="1"/>
              <a:t>October</a:t>
            </a:r>
            <a:r>
              <a:rPr lang="de-DE" altLang="de-DE" sz="1800" b="1" dirty="0"/>
              <a:t> 2019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de-DE" altLang="de-DE" sz="1800" b="1" dirty="0"/>
          </a:p>
          <a:p>
            <a:pPr algn="ctr" eaLnBrk="1" hangingPunct="1">
              <a:lnSpc>
                <a:spcPts val="2000"/>
              </a:lnSpc>
              <a:spcBef>
                <a:spcPts val="600"/>
              </a:spcBef>
              <a:buFontTx/>
              <a:buNone/>
            </a:pPr>
            <a:r>
              <a:rPr lang="de-DE" altLang="de-DE" sz="1800" b="1" dirty="0"/>
              <a:t>Prof. Eva </a:t>
            </a:r>
            <a:r>
              <a:rPr lang="de-DE" altLang="de-DE" sz="1800" b="1" dirty="0" err="1"/>
              <a:t>Rehfuess</a:t>
            </a:r>
            <a:r>
              <a:rPr lang="de-DE" altLang="de-DE" sz="1800" b="1" dirty="0"/>
              <a:t> and Dr. Jan Stratil</a:t>
            </a:r>
          </a:p>
          <a:p>
            <a:pPr algn="ctr" eaLnBrk="1" hangingPunct="1">
              <a:lnSpc>
                <a:spcPts val="2000"/>
              </a:lnSpc>
              <a:spcBef>
                <a:spcPts val="600"/>
              </a:spcBef>
              <a:buFontTx/>
              <a:buNone/>
            </a:pPr>
            <a:r>
              <a:rPr lang="de-DE" altLang="de-DE" sz="1800" b="1" dirty="0"/>
              <a:t>Pettenkofer School of Public Health,</a:t>
            </a:r>
          </a:p>
          <a:p>
            <a:pPr algn="ctr" eaLnBrk="1" hangingPunct="1">
              <a:lnSpc>
                <a:spcPts val="2000"/>
              </a:lnSpc>
              <a:spcBef>
                <a:spcPts val="600"/>
              </a:spcBef>
              <a:buFontTx/>
              <a:buNone/>
            </a:pPr>
            <a:r>
              <a:rPr lang="de-DE" altLang="de-DE" sz="1800" b="1" dirty="0"/>
              <a:t>LMU </a:t>
            </a:r>
            <a:r>
              <a:rPr lang="de-DE" altLang="de-DE" sz="1800" b="1" dirty="0" err="1"/>
              <a:t>Munich</a:t>
            </a:r>
            <a:r>
              <a:rPr lang="de-DE" altLang="de-DE" sz="1800" b="1" dirty="0"/>
              <a:t>, </a:t>
            </a:r>
            <a:r>
              <a:rPr lang="de-DE" altLang="de-DE" sz="1800" b="1" dirty="0" err="1"/>
              <a:t>Munich</a:t>
            </a:r>
            <a:r>
              <a:rPr lang="de-DE" altLang="de-DE" sz="1800" b="1" dirty="0"/>
              <a:t>, Germany</a:t>
            </a:r>
          </a:p>
          <a:p>
            <a:pPr algn="ctr" eaLnBrk="1" hangingPunct="1">
              <a:lnSpc>
                <a:spcPts val="2000"/>
              </a:lnSpc>
              <a:spcBef>
                <a:spcPts val="600"/>
              </a:spcBef>
              <a:buFontTx/>
              <a:buNone/>
            </a:pPr>
            <a:r>
              <a:rPr lang="de-DE" altLang="de-DE" sz="1800" b="1" dirty="0">
                <a:hlinkClick r:id="rId4"/>
              </a:rPr>
              <a:t>rehfuess@ibe.med.uni-muenchen.de</a:t>
            </a:r>
            <a:endParaRPr lang="de-DE" altLang="de-DE" sz="1800" b="1" dirty="0"/>
          </a:p>
          <a:p>
            <a:pPr algn="ctr" eaLnBrk="1" hangingPunct="1">
              <a:lnSpc>
                <a:spcPts val="2000"/>
              </a:lnSpc>
              <a:spcBef>
                <a:spcPts val="600"/>
              </a:spcBef>
              <a:buFontTx/>
              <a:buNone/>
            </a:pPr>
            <a:r>
              <a:rPr lang="de-DE" altLang="de-DE" sz="1800" b="1" dirty="0">
                <a:hlinkClick r:id="rId5"/>
              </a:rPr>
              <a:t>stratil@ibe.med.uni-muenchen.de</a:t>
            </a:r>
            <a:endParaRPr lang="de-DE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349012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2088" y="2563813"/>
            <a:ext cx="864235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de-DE" altLang="de-DE" sz="3600" dirty="0" err="1"/>
              <a:t>Applying</a:t>
            </a:r>
            <a:r>
              <a:rPr lang="de-DE" altLang="de-DE" sz="3600" dirty="0"/>
              <a:t> </a:t>
            </a:r>
            <a:r>
              <a:rPr lang="de-DE" altLang="de-DE" sz="3600" dirty="0" err="1"/>
              <a:t>criteria</a:t>
            </a:r>
            <a:r>
              <a:rPr lang="de-DE" altLang="de-DE" sz="3600" dirty="0"/>
              <a:t> and sub-</a:t>
            </a:r>
            <a:r>
              <a:rPr lang="de-DE" altLang="de-DE" sz="3600" dirty="0" err="1"/>
              <a:t>criteria</a:t>
            </a:r>
            <a:r>
              <a:rPr lang="de-DE" altLang="de-DE" sz="3600" dirty="0"/>
              <a:t> in </a:t>
            </a:r>
            <a:r>
              <a:rPr lang="de-DE" altLang="de-DE" sz="3600" dirty="0" err="1"/>
              <a:t>practice</a:t>
            </a:r>
            <a:endParaRPr lang="de-DE" altLang="de-DE" sz="3600" dirty="0">
              <a:solidFill>
                <a:schemeClr val="tx1"/>
              </a:solidFill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92088" y="2492896"/>
            <a:ext cx="8713787" cy="1588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192087" y="3848554"/>
            <a:ext cx="8713787" cy="1588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22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9999" y="1772816"/>
            <a:ext cx="8424001" cy="4320480"/>
          </a:xfrm>
        </p:spPr>
        <p:txBody>
          <a:bodyPr>
            <a:noAutofit/>
          </a:bodyPr>
          <a:lstStyle/>
          <a:p>
            <a:pPr marL="0" indent="0">
              <a:lnSpc>
                <a:spcPts val="3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/>
              <a:t>3 guidelines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Guideline 1: …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Guideline 2: …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Guideline 3: …</a:t>
            </a:r>
          </a:p>
          <a:p>
            <a:pPr marL="0" indent="0">
              <a:lnSpc>
                <a:spcPts val="3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200" dirty="0"/>
          </a:p>
          <a:p>
            <a:pPr marL="0" indent="0">
              <a:lnSpc>
                <a:spcPts val="3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/>
              <a:t>3 groups comprising at least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1 content expert from WHO department developing the guideline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1 WHO guideline methodologist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200" dirty="0"/>
              <a:t>1 external participant</a:t>
            </a:r>
          </a:p>
          <a:p>
            <a:pPr marL="0" indent="0">
              <a:lnSpc>
                <a:spcPts val="3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200" dirty="0"/>
          </a:p>
          <a:p>
            <a:pPr marL="0" indent="0">
              <a:lnSpc>
                <a:spcPts val="3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2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Practical</a:t>
            </a:r>
            <a:r>
              <a:rPr lang="de-DE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de-DE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de-DE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 3 </a:t>
            </a:r>
            <a:r>
              <a:rPr lang="de-DE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  <a:r>
              <a:rPr lang="de-DE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3 </a:t>
            </a:r>
            <a:r>
              <a:rPr lang="de-DE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endParaRPr lang="de-DE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152400" y="1195388"/>
            <a:ext cx="8713788" cy="1587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50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7" t="8779" r="44274" b="9326"/>
          <a:stretch/>
        </p:blipFill>
        <p:spPr>
          <a:xfrm>
            <a:off x="1475656" y="1394348"/>
            <a:ext cx="5640164" cy="5372051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3838" y="30163"/>
            <a:ext cx="8642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de-DE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Practical</a:t>
            </a:r>
            <a:r>
              <a:rPr lang="de-DE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de-DE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800" dirty="0" err="1" smtClean="0">
                <a:solidFill>
                  <a:prstClr val="black"/>
                </a:solidFill>
              </a:rPr>
              <a:t>focus</a:t>
            </a:r>
            <a:r>
              <a:rPr lang="de-DE" altLang="de-DE" sz="2800" dirty="0" smtClean="0">
                <a:solidFill>
                  <a:prstClr val="black"/>
                </a:solidFill>
              </a:rPr>
              <a:t> on 2 </a:t>
            </a:r>
            <a:r>
              <a:rPr lang="de-DE" altLang="de-DE" sz="2800" dirty="0" err="1">
                <a:solidFill>
                  <a:prstClr val="black"/>
                </a:solidFill>
              </a:rPr>
              <a:t>criteria</a:t>
            </a:r>
            <a:endParaRPr lang="de-DE" altLang="de-DE" sz="2800" dirty="0">
              <a:solidFill>
                <a:prstClr val="black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75656" y="1349130"/>
            <a:ext cx="1944216" cy="904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6762911" y="2060847"/>
            <a:ext cx="1080119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6762910" y="5004185"/>
            <a:ext cx="1080119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152400" y="1195388"/>
            <a:ext cx="8713788" cy="1587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5328000" y="2232000"/>
            <a:ext cx="1152000" cy="1152128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4675558" y="5301336"/>
            <a:ext cx="1152000" cy="1152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3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458213"/>
              </p:ext>
            </p:extLst>
          </p:nvPr>
        </p:nvGraphicFramePr>
        <p:xfrm>
          <a:off x="0" y="32048"/>
          <a:ext cx="9144000" cy="6735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997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44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04664">
                <a:tc>
                  <a:txBody>
                    <a:bodyPr/>
                    <a:lstStyle/>
                    <a:p>
                      <a:r>
                        <a:rPr lang="de-DE" sz="2400" b="1" dirty="0" err="1">
                          <a:solidFill>
                            <a:schemeClr val="tx1"/>
                          </a:solidFill>
                        </a:rPr>
                        <a:t>Criteria</a:t>
                      </a:r>
                      <a:endParaRPr lang="de-DE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solidFill>
                            <a:schemeClr val="tx1"/>
                          </a:solidFill>
                        </a:rPr>
                        <a:t>Sub-</a:t>
                      </a:r>
                      <a:r>
                        <a:rPr lang="de-DE" sz="2400" b="1" dirty="0" err="1">
                          <a:solidFill>
                            <a:schemeClr val="tx1"/>
                          </a:solidFill>
                        </a:rPr>
                        <a:t>criteria</a:t>
                      </a:r>
                      <a:endParaRPr lang="de-DE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6544">
                <a:tc>
                  <a:txBody>
                    <a:bodyPr/>
                    <a:lstStyle/>
                    <a:p>
                      <a:r>
                        <a:rPr lang="de-DE" sz="2400" b="1" dirty="0"/>
                        <a:t>Human</a:t>
                      </a:r>
                      <a:r>
                        <a:rPr lang="de-DE" sz="2400" b="1" baseline="0" dirty="0"/>
                        <a:t> </a:t>
                      </a:r>
                      <a:r>
                        <a:rPr lang="de-DE" sz="2400" b="1" baseline="0" dirty="0" err="1"/>
                        <a:t>rights</a:t>
                      </a:r>
                      <a:r>
                        <a:rPr lang="de-DE" sz="2400" b="1" baseline="0" dirty="0"/>
                        <a:t> </a:t>
                      </a:r>
                      <a:r>
                        <a:rPr lang="de-DE" sz="2400" b="1" baseline="0" dirty="0" err="1"/>
                        <a:t>and</a:t>
                      </a:r>
                      <a:r>
                        <a:rPr lang="de-DE" sz="2400" b="1" baseline="0" dirty="0"/>
                        <a:t> </a:t>
                      </a:r>
                      <a:r>
                        <a:rPr lang="de-DE" sz="2400" b="1" baseline="0" dirty="0" err="1"/>
                        <a:t>s</a:t>
                      </a:r>
                      <a:r>
                        <a:rPr lang="de-DE" sz="2400" b="1" dirty="0" err="1"/>
                        <a:t>ocio-cultural</a:t>
                      </a:r>
                      <a:r>
                        <a:rPr lang="de-DE" sz="2400" b="1" dirty="0"/>
                        <a:t> </a:t>
                      </a:r>
                      <a:r>
                        <a:rPr lang="de-DE" sz="2400" b="1" dirty="0" err="1"/>
                        <a:t>acceptability</a:t>
                      </a:r>
                      <a:r>
                        <a:rPr lang="de-DE" sz="2400" b="1" dirty="0"/>
                        <a:t/>
                      </a:r>
                      <a:br>
                        <a:rPr lang="de-DE" sz="2400" b="1" dirty="0"/>
                      </a:br>
                      <a:r>
                        <a:rPr lang="de-DE" sz="2400" b="1" baseline="0" dirty="0"/>
                        <a:t>        </a:t>
                      </a:r>
                      <a:endParaRPr lang="de-DE" sz="2400" b="1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171450" lvl="0" indent="-1714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kern="1200" dirty="0">
                          <a:effectLst/>
                        </a:rPr>
                        <a:t>Accordance</a:t>
                      </a:r>
                      <a:r>
                        <a:rPr lang="en-US" sz="2400" b="0" kern="1200" baseline="0" dirty="0">
                          <a:effectLst/>
                        </a:rPr>
                        <a:t> with universal human rights standards</a:t>
                      </a:r>
                    </a:p>
                    <a:p>
                      <a:pPr marL="171450" lvl="0" indent="-1714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>
                          <a:effectLst/>
                        </a:rPr>
                        <a:t>Socio-cultural acceptability of intervention by beneficiaries </a:t>
                      </a:r>
                    </a:p>
                    <a:p>
                      <a:pPr marL="171450" lvl="0" indent="-1714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>
                          <a:effectLst/>
                        </a:rPr>
                        <a:t>Socio-cultural acceptability of intervention by those implementing</a:t>
                      </a:r>
                      <a:endParaRPr lang="de-DE" sz="2400" kern="1200" dirty="0">
                        <a:effectLst/>
                      </a:endParaRPr>
                    </a:p>
                    <a:p>
                      <a:pPr marL="171450" lvl="0" indent="-1714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>
                          <a:effectLst/>
                        </a:rPr>
                        <a:t>Socio-cultural acceptability by public &amp; other relevant stakeholder groups</a:t>
                      </a:r>
                      <a:endParaRPr lang="de-DE" sz="2400" kern="1200" dirty="0">
                        <a:effectLst/>
                      </a:endParaRPr>
                    </a:p>
                    <a:p>
                      <a:pPr marL="171450" lvl="0" indent="-1714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>
                          <a:effectLst/>
                        </a:rPr>
                        <a:t>Impact on </a:t>
                      </a:r>
                      <a:r>
                        <a:rPr lang="en-US" sz="2400" b="0" kern="1200" dirty="0">
                          <a:effectLst/>
                        </a:rPr>
                        <a:t>autonomy</a:t>
                      </a:r>
                      <a:r>
                        <a:rPr lang="en-US" sz="2400" kern="1200" dirty="0">
                          <a:effectLst/>
                        </a:rPr>
                        <a:t> of concerned stakeholders</a:t>
                      </a:r>
                      <a:endParaRPr lang="de-DE" sz="2400" kern="1200" dirty="0">
                        <a:effectLst/>
                      </a:endParaRPr>
                    </a:p>
                    <a:p>
                      <a:pPr marL="171450" indent="-1714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0" kern="1200" dirty="0">
                          <a:effectLst/>
                        </a:rPr>
                        <a:t>Intrusiveness</a:t>
                      </a:r>
                      <a:r>
                        <a:rPr lang="en-US" sz="2400" kern="1200" dirty="0">
                          <a:effectLst/>
                        </a:rPr>
                        <a:t> of intervention</a:t>
                      </a:r>
                      <a:endParaRPr lang="de-DE" sz="2400" b="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34272">
                <a:tc>
                  <a:txBody>
                    <a:bodyPr/>
                    <a:lstStyle/>
                    <a:p>
                      <a:r>
                        <a:rPr lang="de-DE" sz="2400" b="1" dirty="0" err="1"/>
                        <a:t>Societal</a:t>
                      </a:r>
                      <a:r>
                        <a:rPr lang="de-DE" sz="2400" b="1" dirty="0"/>
                        <a:t> </a:t>
                      </a:r>
                      <a:r>
                        <a:rPr lang="de-DE" sz="2400" b="1" dirty="0" err="1"/>
                        <a:t>impact</a:t>
                      </a:r>
                      <a:r>
                        <a:rPr lang="de-DE" sz="2400" b="0" dirty="0"/>
                        <a:t/>
                      </a:r>
                      <a:br>
                        <a:rPr lang="de-DE" sz="2400" b="0" dirty="0"/>
                      </a:br>
                      <a:r>
                        <a:rPr lang="de-DE" sz="2400" b="0" dirty="0"/>
                        <a:t>         </a:t>
                      </a:r>
                      <a:endParaRPr lang="de-DE" sz="2400" b="0" i="1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171450" lvl="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kern="1200" dirty="0">
                          <a:effectLst/>
                        </a:rPr>
                        <a:t>Impact on</a:t>
                      </a:r>
                      <a:r>
                        <a:rPr lang="en-US" sz="2400" b="0" kern="1200" baseline="0" dirty="0">
                          <a:effectLst/>
                        </a:rPr>
                        <a:t> society</a:t>
                      </a:r>
                      <a:r>
                        <a:rPr lang="en-US" sz="2400" b="0" kern="1200" dirty="0">
                          <a:effectLst/>
                        </a:rPr>
                        <a:t>   </a:t>
                      </a:r>
                      <a:endParaRPr lang="de-DE" sz="2400" b="0" kern="1200" dirty="0">
                        <a:effectLst/>
                      </a:endParaRPr>
                    </a:p>
                    <a:p>
                      <a:pPr marL="171450" lvl="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kern="1200" dirty="0">
                          <a:effectLst/>
                        </a:rPr>
                        <a:t>Impact  on the environment</a:t>
                      </a:r>
                      <a:endParaRPr lang="de-DE" sz="2400" b="0" kern="1200" dirty="0">
                        <a:effectLst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44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9999" y="1412776"/>
            <a:ext cx="8424001" cy="5112568"/>
          </a:xfrm>
        </p:spPr>
        <p:txBody>
          <a:bodyPr>
            <a:noAutofit/>
          </a:bodyPr>
          <a:lstStyle/>
          <a:p>
            <a:pPr>
              <a:lnSpc>
                <a:spcPts val="3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200" dirty="0">
                <a:solidFill>
                  <a:srgbClr val="008000"/>
                </a:solidFill>
              </a:rPr>
              <a:t>Task 1 (10 minutes): </a:t>
            </a:r>
            <a:r>
              <a:rPr lang="en-GB" sz="2200" dirty="0" smtClean="0"/>
              <a:t>As individuals, </a:t>
            </a:r>
            <a:r>
              <a:rPr lang="en-GB" sz="2200" dirty="0"/>
              <a:t>f</a:t>
            </a:r>
            <a:r>
              <a:rPr lang="en-GB" sz="2200" dirty="0" smtClean="0"/>
              <a:t>amiliarise </a:t>
            </a:r>
            <a:r>
              <a:rPr lang="en-GB" sz="2200" dirty="0"/>
              <a:t>yourself with the </a:t>
            </a:r>
            <a:r>
              <a:rPr lang="en-GB" sz="2200" dirty="0" smtClean="0"/>
              <a:t>criterion, </a:t>
            </a:r>
            <a:r>
              <a:rPr lang="en-GB" sz="2200" dirty="0"/>
              <a:t>based on </a:t>
            </a:r>
            <a:r>
              <a:rPr lang="en-GB" sz="2200" b="1" dirty="0"/>
              <a:t>Table 2</a:t>
            </a:r>
            <a:r>
              <a:rPr lang="en-GB" sz="2200" dirty="0"/>
              <a:t> and </a:t>
            </a:r>
            <a:r>
              <a:rPr lang="en-GB" sz="2200" b="1" dirty="0"/>
              <a:t>Table S2 </a:t>
            </a:r>
            <a:r>
              <a:rPr lang="en-GB" sz="2200" dirty="0"/>
              <a:t>(supplementary file) in the WHO-INTEGRATE paper i.e. </a:t>
            </a:r>
          </a:p>
          <a:p>
            <a:pPr lvl="1">
              <a:lnSpc>
                <a:spcPts val="3000"/>
              </a:lnSpc>
              <a:spcBef>
                <a:spcPts val="0"/>
              </a:spcBef>
            </a:pPr>
            <a:r>
              <a:rPr lang="en-GB" sz="1800" dirty="0"/>
              <a:t>definition</a:t>
            </a:r>
          </a:p>
          <a:p>
            <a:pPr lvl="1">
              <a:lnSpc>
                <a:spcPts val="3000"/>
              </a:lnSpc>
              <a:spcBef>
                <a:spcPts val="0"/>
              </a:spcBef>
            </a:pPr>
            <a:r>
              <a:rPr lang="en-GB" sz="1800" dirty="0"/>
              <a:t>sub-criteria</a:t>
            </a:r>
          </a:p>
          <a:p>
            <a:pPr lvl="1">
              <a:lnSpc>
                <a:spcPts val="3000"/>
              </a:lnSpc>
              <a:spcBef>
                <a:spcPts val="0"/>
              </a:spcBef>
            </a:pPr>
            <a:r>
              <a:rPr lang="en-GB" sz="1800" dirty="0"/>
              <a:t>example questions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200" dirty="0">
                <a:solidFill>
                  <a:srgbClr val="008000"/>
                </a:solidFill>
              </a:rPr>
              <a:t>Task 2 (15 minutes): </a:t>
            </a:r>
            <a:r>
              <a:rPr lang="en-GB" sz="2200" dirty="0"/>
              <a:t>In discussion as a group, select one </a:t>
            </a:r>
            <a:r>
              <a:rPr lang="en-GB" sz="2200" dirty="0" smtClean="0"/>
              <a:t>sub-criterion </a:t>
            </a:r>
            <a:r>
              <a:rPr lang="en-GB" sz="2200" dirty="0"/>
              <a:t>and formulate a question in relation to your guideline, drawing on the example questions in </a:t>
            </a:r>
            <a:r>
              <a:rPr lang="en-GB" sz="2200" b="1" dirty="0"/>
              <a:t>Table S2 </a:t>
            </a:r>
            <a:r>
              <a:rPr lang="en-GB" sz="2200" dirty="0"/>
              <a:t>(supplementary file) in the WHO-INTEGRATE paper.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200" dirty="0">
                <a:solidFill>
                  <a:srgbClr val="008000"/>
                </a:solidFill>
              </a:rPr>
              <a:t>Task 3 (15 minutes): </a:t>
            </a:r>
            <a:r>
              <a:rPr lang="en-GB" sz="2200" dirty="0"/>
              <a:t>Discuss approaches to collect and appraise evidence towards answering this question, drawing on the information in </a:t>
            </a:r>
            <a:r>
              <a:rPr lang="en-GB" sz="2200" b="1" dirty="0"/>
              <a:t>Table 3</a:t>
            </a:r>
            <a:r>
              <a:rPr lang="en-GB" sz="2200" dirty="0"/>
              <a:t> in the WHO-INTEGRATE paper.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" y="0"/>
            <a:ext cx="9130600" cy="981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Practical</a:t>
            </a:r>
            <a:r>
              <a:rPr lang="de-DE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de-DE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de-DE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 3 </a:t>
            </a:r>
            <a:r>
              <a:rPr lang="de-DE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  <a:endParaRPr lang="de-DE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152400" y="1195388"/>
            <a:ext cx="8713788" cy="1587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76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9999" y="1556792"/>
            <a:ext cx="8424001" cy="4968552"/>
          </a:xfrm>
        </p:spPr>
        <p:txBody>
          <a:bodyPr>
            <a:noAutofit/>
          </a:bodyPr>
          <a:lstStyle/>
          <a:p>
            <a:pPr>
              <a:lnSpc>
                <a:spcPts val="3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/>
              <a:t>All participants assemble into their group</a:t>
            </a:r>
          </a:p>
          <a:p>
            <a:pPr lvl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/>
              <a:t>Group 1: …</a:t>
            </a:r>
          </a:p>
          <a:p>
            <a:pPr lvl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/>
              <a:t>Group 2: …</a:t>
            </a:r>
          </a:p>
          <a:p>
            <a:pPr lvl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/>
              <a:t>Group 3: …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/>
              <a:t>WHO content expert introduces the guideline topic (5 minutes)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/>
              <a:t>Group addresses criterion “societal impact” and works through tasks 1, 2 and 3 (40 minutes)</a:t>
            </a:r>
          </a:p>
          <a:p>
            <a:pPr>
              <a:lnSpc>
                <a:spcPts val="3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/>
              <a:t>Address criterion “human rights and socio-cultural acceptability” and work through tasks 1, 2 and 3 (40 minutes)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50825" y="333375"/>
            <a:ext cx="8642350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Time </a:t>
            </a:r>
            <a:r>
              <a:rPr lang="de-DE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de-DE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152400" y="1195388"/>
            <a:ext cx="8713788" cy="1587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57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2088" y="2563813"/>
            <a:ext cx="864235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sz="3600" dirty="0"/>
              <a:t>Additional </a:t>
            </a:r>
            <a:r>
              <a:rPr lang="de-DE" altLang="de-DE" sz="3600" dirty="0" err="1"/>
              <a:t>slides</a:t>
            </a:r>
            <a:endParaRPr lang="de-DE" altLang="de-DE" sz="3600" dirty="0">
              <a:solidFill>
                <a:schemeClr val="tx1"/>
              </a:solidFill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92087" y="3848554"/>
            <a:ext cx="8713787" cy="1588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92088" y="2492896"/>
            <a:ext cx="8713787" cy="1588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026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logs.biomedcentral.com/bmcseriesblog/wp-content/uploads/sites/9/2015/04/Lad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28" y="1398119"/>
            <a:ext cx="8537331" cy="48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6058496" y="6415432"/>
            <a:ext cx="261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Nuffield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Council on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Bioethics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(2007)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642350" cy="647700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sz="2800" dirty="0" err="1"/>
              <a:t>Intrusiveness</a:t>
            </a:r>
            <a:endParaRPr lang="de-DE" altLang="de-DE" sz="2800" dirty="0">
              <a:solidFill>
                <a:schemeClr val="tx1"/>
              </a:solidFill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52400" y="1195388"/>
            <a:ext cx="8713788" cy="1587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2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E4C8A757C03B41A71DBDCA1FED03ED" ma:contentTypeVersion="11" ma:contentTypeDescription="Create a new document." ma:contentTypeScope="" ma:versionID="42a938cab2149d0ceb796bf89a951da0">
  <xsd:schema xmlns:xsd="http://www.w3.org/2001/XMLSchema" xmlns:xs="http://www.w3.org/2001/XMLSchema" xmlns:p="http://schemas.microsoft.com/office/2006/metadata/properties" xmlns:ns3="2bef86c0-df14-422d-96cd-06a2c898b667" xmlns:ns4="2d6f945b-eec2-4128-8434-bff7a9b5f9fd" targetNamespace="http://schemas.microsoft.com/office/2006/metadata/properties" ma:root="true" ma:fieldsID="b6a83ec600f673f9b42e1e44f90e7e08" ns3:_="" ns4:_="">
    <xsd:import namespace="2bef86c0-df14-422d-96cd-06a2c898b667"/>
    <xsd:import namespace="2d6f945b-eec2-4128-8434-bff7a9b5f9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f86c0-df14-422d-96cd-06a2c898b6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f945b-eec2-4128-8434-bff7a9b5f9f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CCB29B-0599-40FE-A6FE-D42FC65DDBC5}">
  <ds:schemaRefs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2bef86c0-df14-422d-96cd-06a2c898b667"/>
    <ds:schemaRef ds:uri="http://schemas.microsoft.com/office/infopath/2007/PartnerControls"/>
    <ds:schemaRef ds:uri="http://schemas.openxmlformats.org/package/2006/metadata/core-properties"/>
    <ds:schemaRef ds:uri="2d6f945b-eec2-4128-8434-bff7a9b5f9f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4C9B65E-7234-4664-8794-CD735894A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ef86c0-df14-422d-96cd-06a2c898b667"/>
    <ds:schemaRef ds:uri="2d6f945b-eec2-4128-8434-bff7a9b5f9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22407C-3BEE-4443-B2C0-06D93D6424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Bildschirmpräsentation (4:3)</PresentationFormat>
  <Paragraphs>54</Paragraphs>
  <Slides>9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PowerPoint-Präsentation</vt:lpstr>
      <vt:lpstr>Applying criteria and sub-criteria in practice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Additional slides</vt:lpstr>
      <vt:lpstr>Intrusiveness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Eva Rehfuess</dc:creator>
  <cp:lastModifiedBy>rehfuess</cp:lastModifiedBy>
  <cp:revision>172</cp:revision>
  <cp:lastPrinted>2019-10-17T12:55:57Z</cp:lastPrinted>
  <dcterms:created xsi:type="dcterms:W3CDTF">2015-05-27T06:42:54Z</dcterms:created>
  <dcterms:modified xsi:type="dcterms:W3CDTF">2019-10-22T12:47:51Z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0x0101006BE4C8A757C03B41A71DBDCA1FED03ED</vt:lpwstr>
  </property>
</Properties>
</file>