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60" r:id="rId1"/>
  </p:sldMasterIdLst>
  <p:notesMasterIdLst>
    <p:notesMasterId r:id="rId17"/>
  </p:notesMasterIdLst>
  <p:sldIdLst>
    <p:sldId id="366" r:id="rId2"/>
    <p:sldId id="340" r:id="rId3"/>
    <p:sldId id="341" r:id="rId4"/>
    <p:sldId id="342" r:id="rId5"/>
    <p:sldId id="344" r:id="rId6"/>
    <p:sldId id="345" r:id="rId7"/>
    <p:sldId id="347" r:id="rId8"/>
    <p:sldId id="346" r:id="rId9"/>
    <p:sldId id="365" r:id="rId10"/>
    <p:sldId id="348" r:id="rId11"/>
    <p:sldId id="352" r:id="rId12"/>
    <p:sldId id="369" r:id="rId13"/>
    <p:sldId id="276" r:id="rId14"/>
    <p:sldId id="274" r:id="rId15"/>
    <p:sldId id="3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2A9"/>
    <a:srgbClr val="FF7D41"/>
    <a:srgbClr val="0052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3424C-C26E-B74B-A17C-F448DEF662A9}" type="datetimeFigureOut">
              <a:rPr lang="en-US" smtClean="0"/>
              <a:t>09-May-18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4E4B7-242B-9A48-9741-5BFAD9DB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3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41895-8CE4-40E1-9D22-DF150E90D4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5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FC49-CE14-B548-81F6-C36E4DB19C62}" type="datetime1">
              <a:rPr lang="en-US" smtClean="0"/>
              <a:t>09-May-18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EDD6-D450-9940-8DC1-3BEF7A56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7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8C4F-0BDD-D443-9C18-D8D0357094D0}" type="datetime1">
              <a:rPr lang="en-US" smtClean="0"/>
              <a:t>09-May-18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EDD6-D450-9940-8DC1-3BEF7A56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3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20B2-F07F-7540-9CA5-AAA69EF9CA85}" type="datetime1">
              <a:rPr lang="en-US" smtClean="0"/>
              <a:t>09-May-18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EDD6-D450-9940-8DC1-3BEF7A56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21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93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en-US" sz="4800" b="1" kern="1200" dirty="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  <a:lvl2pPr>
              <a:defRPr>
                <a:solidFill>
                  <a:srgbClr val="00B05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00B050"/>
                </a:solidFill>
              </a:defRPr>
            </a:lvl4pPr>
            <a:lvl5pPr>
              <a:defRPr>
                <a:solidFill>
                  <a:srgbClr val="00B05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055A-AE20-9545-8273-FBDBC211F6EA}" type="datetime1">
              <a:rPr lang="en-US" smtClean="0"/>
              <a:t>09-May-18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EDD6-D450-9940-8DC1-3BEF7A56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8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565B-084D-E04A-83E5-FF192C456817}" type="datetime1">
              <a:rPr lang="en-US" smtClean="0"/>
              <a:t>09-May-18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EDD6-D450-9940-8DC1-3BEF7A56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9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5E18-C039-9743-9EAA-58EED3741C7A}" type="datetime1">
              <a:rPr lang="en-US" smtClean="0"/>
              <a:t>09-May-18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EDD6-D450-9940-8DC1-3BEF7A56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8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9437-FBBC-EB4E-8734-2BAFDCC507D9}" type="datetime1">
              <a:rPr lang="en-US" smtClean="0"/>
              <a:t>09-May-18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EDD6-D450-9940-8DC1-3BEF7A56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3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58DB-8C9F-9941-B676-2AAAAFD792B9}" type="datetime1">
              <a:rPr lang="en-US" smtClean="0"/>
              <a:t>09-May-18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EDD6-D450-9940-8DC1-3BEF7A56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9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827B-CE5B-D547-9F17-BDB68D2B2897}" type="datetime1">
              <a:rPr lang="en-US" smtClean="0"/>
              <a:t>09-May-18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EDD6-D450-9940-8DC1-3BEF7A56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4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56E4-F991-AF49-8870-F986037B6A49}" type="datetime1">
              <a:rPr lang="en-US" smtClean="0"/>
              <a:t>09-May-18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EDD6-D450-9940-8DC1-3BEF7A56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3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6811-01A0-4149-86E5-8CFF5FD4B176}" type="datetime1">
              <a:rPr lang="en-US" smtClean="0"/>
              <a:t>09-May-18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EDD6-D450-9940-8DC1-3BEF7A56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DD2D7-8F5E-9C4C-8D3E-E0A296227281}" type="datetime1">
              <a:rPr lang="en-US" smtClean="0"/>
              <a:t>09-May-18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EDD6-D450-9940-8DC1-3BEF7A56A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HO-EN-white-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2" y="5573715"/>
            <a:ext cx="2971800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486041"/>
            <a:ext cx="9144000" cy="3631731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endParaRPr lang="en-GB" sz="3600" dirty="0">
              <a:solidFill>
                <a:srgbClr val="339933"/>
              </a:solidFill>
              <a:latin typeface="+mn-lt"/>
              <a:ea typeface="+mj-ea"/>
              <a:cs typeface="+mj-cs"/>
            </a:endParaRPr>
          </a:p>
          <a:p>
            <a:pPr algn="ctr"/>
            <a:endParaRPr lang="en-US" sz="4000" dirty="0">
              <a:solidFill>
                <a:srgbClr val="339933"/>
              </a:solidFill>
            </a:endParaRPr>
          </a:p>
          <a:p>
            <a:pPr algn="ctr"/>
            <a:r>
              <a:rPr lang="en-US" sz="4000" dirty="0">
                <a:solidFill>
                  <a:srgbClr val="339933"/>
                </a:solidFill>
              </a:rPr>
              <a:t>Joint Risk Assessment at the Human-Animal-Environment Interface </a:t>
            </a:r>
            <a:r>
              <a:rPr lang="en-GB" sz="5400" dirty="0">
                <a:solidFill>
                  <a:srgbClr val="339933"/>
                </a:solidFill>
                <a:latin typeface="+mn-lt"/>
                <a:ea typeface="+mj-ea"/>
                <a:cs typeface="+mj-cs"/>
              </a:rPr>
              <a:t> </a:t>
            </a:r>
          </a:p>
          <a:p>
            <a:pPr algn="ctr"/>
            <a:endParaRPr lang="en-GB" dirty="0">
              <a:solidFill>
                <a:srgbClr val="339933"/>
              </a:solidFill>
            </a:endParaRPr>
          </a:p>
          <a:p>
            <a:pPr algn="ctr"/>
            <a:endParaRPr lang="en-GB" sz="2400" dirty="0">
              <a:solidFill>
                <a:srgbClr val="339933"/>
              </a:solidFill>
              <a:latin typeface="+mn-lt"/>
              <a:ea typeface="+mj-ea"/>
              <a:cs typeface="+mj-cs"/>
            </a:endParaRPr>
          </a:p>
          <a:p>
            <a:pPr algn="ctr"/>
            <a:endParaRPr lang="en-GB" sz="1800" dirty="0">
              <a:solidFill>
                <a:srgbClr val="339933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3BAAB3-DD9E-4EE6-A039-382A4AD0D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eaLnBrk="0" hangingPunct="0"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rtl="0" eaLnBrk="0" hangingPunct="0"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rtl="0" eaLnBrk="0" hangingPunct="0"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rtl="0" eaLnBrk="0" hangingPunct="0"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rtl="0" eaLnBrk="0" hangingPunct="0"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altLang="zh-CN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	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http://intranet.fao.org/fileadmin/images/FAO_LOGO/FAO_logo_Blue_3lines_en.jpg">
            <a:extLst>
              <a:ext uri="{FF2B5EF4-FFF2-40B4-BE49-F238E27FC236}">
                <a16:creationId xmlns:a16="http://schemas.microsoft.com/office/drawing/2014/main" id="{C72A6197-1414-4690-964B-C9D4C5D29DF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t="18567" r="8589" b="22966"/>
          <a:stretch/>
        </p:blipFill>
        <p:spPr bwMode="auto">
          <a:xfrm>
            <a:off x="1191893" y="515749"/>
            <a:ext cx="1894205" cy="542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logo2">
            <a:extLst>
              <a:ext uri="{FF2B5EF4-FFF2-40B4-BE49-F238E27FC236}">
                <a16:creationId xmlns:a16="http://schemas.microsoft.com/office/drawing/2014/main" id="{7DC4B5E9-9C70-4F2D-94D5-7CDD3F05449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15" y="527179"/>
            <a:ext cx="1131570" cy="51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ogotype_small">
            <a:extLst>
              <a:ext uri="{FF2B5EF4-FFF2-40B4-BE49-F238E27FC236}">
                <a16:creationId xmlns:a16="http://schemas.microsoft.com/office/drawing/2014/main" id="{88ED612D-23B9-4E11-8210-855CC5E2632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2" y="527179"/>
            <a:ext cx="1717040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94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972271"/>
          </a:xfrm>
        </p:spPr>
        <p:txBody>
          <a:bodyPr/>
          <a:lstStyle/>
          <a:p>
            <a:r>
              <a:rPr lang="en-US" dirty="0"/>
              <a:t>JRA Concept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3768"/>
            <a:ext cx="8229600" cy="492239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Systematic approach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using currently available knowledge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Iterative and updated regularly</a:t>
            </a:r>
          </a:p>
          <a:p>
            <a:pPr marL="228600" lvl="1"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latin typeface="Arial" pitchFamily="34" charset="0"/>
                <a:cs typeface="Arial" pitchFamily="34" charset="0"/>
              </a:rPr>
              <a:t>Context dependent (e.g. impact) </a:t>
            </a:r>
          </a:p>
          <a:p>
            <a:pPr marL="228600" lvl="1">
              <a:spcBef>
                <a:spcPts val="600"/>
              </a:spcBef>
              <a:spcAft>
                <a:spcPts val="1200"/>
              </a:spcAft>
            </a:pPr>
            <a:r>
              <a:rPr lang="en-US" b="1" dirty="0">
                <a:latin typeface="Arial" pitchFamily="34" charset="0"/>
                <a:cs typeface="Arial" pitchFamily="34" charset="0"/>
              </a:rPr>
              <a:t>Evidence-based: </a:t>
            </a:r>
            <a:r>
              <a:rPr lang="en-GB" dirty="0">
                <a:latin typeface="Arial" pitchFamily="34" charset="0"/>
                <a:cs typeface="Arial" pitchFamily="34" charset="0"/>
              </a:rPr>
              <a:t>Allows science/evidence-based management and aligned communication messages</a:t>
            </a:r>
          </a:p>
          <a:p>
            <a:pPr marL="228600" lvl="1">
              <a:spcBef>
                <a:spcPts val="600"/>
              </a:spcBef>
              <a:spcAft>
                <a:spcPts val="1200"/>
              </a:spcAft>
            </a:pPr>
            <a:r>
              <a:rPr lang="en-GB" b="1" dirty="0">
                <a:latin typeface="Arial" pitchFamily="34" charset="0"/>
                <a:cs typeface="Arial" pitchFamily="34" charset="0"/>
              </a:rPr>
              <a:t>Information shared and assessed jointly </a:t>
            </a:r>
            <a:r>
              <a:rPr lang="en-GB" dirty="0">
                <a:latin typeface="Arial" pitchFamily="34" charset="0"/>
                <a:cs typeface="Arial" pitchFamily="34" charset="0"/>
              </a:rPr>
              <a:t>by </a:t>
            </a:r>
            <a:r>
              <a:rPr lang="en-US" dirty="0">
                <a:latin typeface="Arial" pitchFamily="34" charset="0"/>
                <a:cs typeface="Arial" pitchFamily="34" charset="0"/>
              </a:rPr>
              <a:t>sectors and disciplines </a:t>
            </a:r>
            <a:endParaRPr lang="en-GB" b="1" dirty="0">
              <a:latin typeface="Arial" pitchFamily="34" charset="0"/>
              <a:cs typeface="Arial" pitchFamily="34" charset="0"/>
            </a:endParaRPr>
          </a:p>
          <a:p>
            <a:pPr marL="228600" lvl="2">
              <a:spcBef>
                <a:spcPts val="600"/>
              </a:spcBef>
              <a:spcAft>
                <a:spcPts val="1200"/>
              </a:spcAf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Can (and should) be done even with little information</a:t>
            </a:r>
          </a:p>
          <a:p>
            <a:pPr marL="228600" lvl="2">
              <a:spcBef>
                <a:spcPts val="600"/>
              </a:spcBef>
              <a:spcAft>
                <a:spcPts val="1200"/>
              </a:spcAf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‘expert opinion’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Separate sector-specific risk assessments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43280" y="6356352"/>
            <a:ext cx="561975" cy="365125"/>
          </a:xfrm>
          <a:prstGeom prst="rect">
            <a:avLst/>
          </a:prstGeom>
        </p:spPr>
        <p:txBody>
          <a:bodyPr/>
          <a:lstStyle/>
          <a:p>
            <a:fld id="{61DE5567-3749-4D2C-931F-C47BD71E79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0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792315" y="0"/>
            <a:ext cx="7559373" cy="6158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t" anchorCtr="0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JRA within Tripartite institutional processes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615819"/>
            <a:ext cx="9144000" cy="6231469"/>
            <a:chOff x="228601" y="844593"/>
            <a:chExt cx="7206712" cy="5784806"/>
          </a:xfrm>
        </p:grpSpPr>
        <p:sp>
          <p:nvSpPr>
            <p:cNvPr id="33" name="Rounded Rectangle 32"/>
            <p:cNvSpPr/>
            <p:nvPr/>
          </p:nvSpPr>
          <p:spPr>
            <a:xfrm>
              <a:off x="228601" y="844593"/>
              <a:ext cx="7206712" cy="578480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644008" y="980728"/>
              <a:ext cx="949774" cy="2664296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OIE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240649" y="980728"/>
              <a:ext cx="949774" cy="2664296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WHO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473927" y="980728"/>
              <a:ext cx="949774" cy="2664296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FAO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109475" y="2043574"/>
              <a:ext cx="4752528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>
              <a:off x="1109475" y="2878681"/>
              <a:ext cx="4752528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1267527" y="1674242"/>
              <a:ext cx="391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HQ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76943" y="2373802"/>
              <a:ext cx="1197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Regional level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74259" y="3006050"/>
              <a:ext cx="1194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Country level 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2106280" y="5502869"/>
              <a:ext cx="3685067" cy="983453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</a:t>
              </a: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National Joint Risk Assessment 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317641" y="6096710"/>
              <a:ext cx="1481090" cy="3428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cs typeface="+mn-cs"/>
                </a:rPr>
                <a:t>Ministry of Health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911966" y="6096707"/>
              <a:ext cx="1809722" cy="3428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cs typeface="+mn-cs"/>
                </a:rPr>
                <a:t>Ministry of Agriculture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312593" y="1463920"/>
              <a:ext cx="792088" cy="19115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Internal WHO RA process: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3-level WHO  RAs</a:t>
              </a:r>
            </a:p>
          </p:txBody>
        </p:sp>
        <p:sp>
          <p:nvSpPr>
            <p:cNvPr id="46" name="Up Arrow 45"/>
            <p:cNvSpPr/>
            <p:nvPr/>
          </p:nvSpPr>
          <p:spPr>
            <a:xfrm>
              <a:off x="3128548" y="4629839"/>
              <a:ext cx="1638851" cy="867942"/>
            </a:xfrm>
            <a:prstGeom prst="upArrow">
              <a:avLst>
                <a:gd name="adj1" fmla="val 50000"/>
                <a:gd name="adj2" fmla="val 67527"/>
              </a:avLst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Joint output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722851" y="1463921"/>
              <a:ext cx="792088" cy="1909793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Internal RA process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551929" y="1463920"/>
              <a:ext cx="792088" cy="191159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Internal RA process</a:t>
              </a:r>
            </a:p>
          </p:txBody>
        </p:sp>
        <p:sp>
          <p:nvSpPr>
            <p:cNvPr id="49" name="Right Arrow 48"/>
            <p:cNvSpPr/>
            <p:nvPr/>
          </p:nvSpPr>
          <p:spPr>
            <a:xfrm rot="18300488">
              <a:off x="4138890" y="4048351"/>
              <a:ext cx="1291239" cy="504056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ight Arrow 49"/>
            <p:cNvSpPr/>
            <p:nvPr/>
          </p:nvSpPr>
          <p:spPr>
            <a:xfrm rot="13933635">
              <a:off x="2456847" y="3997458"/>
              <a:ext cx="1279142" cy="504056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ight Arrow 50"/>
            <p:cNvSpPr/>
            <p:nvPr/>
          </p:nvSpPr>
          <p:spPr>
            <a:xfrm rot="16200000">
              <a:off x="3485118" y="3869267"/>
              <a:ext cx="927391" cy="504056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709434" y="4158449"/>
              <a:ext cx="6477077" cy="350670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Information sharing according to existing institutional processes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7218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74969B-C20F-0A40-9E09-CF8C63EBD4C6}"/>
              </a:ext>
            </a:extLst>
          </p:cNvPr>
          <p:cNvSpPr txBox="1">
            <a:spLocks noChangeAspect="1"/>
          </p:cNvSpPr>
          <p:nvPr/>
        </p:nvSpPr>
        <p:spPr>
          <a:xfrm>
            <a:off x="7103665" y="301546"/>
            <a:ext cx="1934318" cy="2308324"/>
          </a:xfrm>
          <a:prstGeom prst="rect">
            <a:avLst/>
          </a:prstGeom>
          <a:noFill/>
          <a:ln w="38100">
            <a:solidFill>
              <a:sysClr val="window" lastClr="FFFFFF">
                <a:lumMod val="75000"/>
              </a:sysClr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 defTabSz="914077"/>
            <a:r>
              <a:rPr lang="en-GB" kern="0" dirty="0">
                <a:solidFill>
                  <a:prstClr val="black"/>
                </a:solidFill>
                <a:latin typeface="Calibri"/>
              </a:rPr>
              <a:t>Role of</a:t>
            </a:r>
          </a:p>
          <a:p>
            <a:pPr algn="ctr" defTabSz="914077"/>
            <a:endParaRPr lang="en-GB" kern="0" dirty="0">
              <a:solidFill>
                <a:prstClr val="black"/>
              </a:solidFill>
              <a:latin typeface="Calibri"/>
            </a:endParaRPr>
          </a:p>
          <a:p>
            <a:pPr defTabSz="914077"/>
            <a:r>
              <a:rPr lang="en-GB" kern="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defTabSz="914077"/>
            <a:endParaRPr lang="en-GB" kern="0" dirty="0">
              <a:solidFill>
                <a:prstClr val="black"/>
              </a:solidFill>
              <a:latin typeface="Calibri"/>
            </a:endParaRPr>
          </a:p>
          <a:p>
            <a:pPr defTabSz="914077"/>
            <a:endParaRPr lang="en-GB" kern="0" dirty="0">
              <a:solidFill>
                <a:prstClr val="black"/>
              </a:solidFill>
              <a:latin typeface="Calibri"/>
            </a:endParaRPr>
          </a:p>
          <a:p>
            <a:pPr defTabSz="914077"/>
            <a:endParaRPr lang="en-GB" kern="0" dirty="0">
              <a:solidFill>
                <a:prstClr val="black"/>
              </a:solidFill>
              <a:latin typeface="Calibri"/>
            </a:endParaRPr>
          </a:p>
          <a:p>
            <a:pPr defTabSz="914077"/>
            <a:endParaRPr lang="en-GB" kern="0" dirty="0">
              <a:solidFill>
                <a:prstClr val="black"/>
              </a:solidFill>
              <a:latin typeface="Calibri"/>
            </a:endParaRPr>
          </a:p>
          <a:p>
            <a:pPr defTabSz="914077"/>
            <a:endParaRPr lang="en-GB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F16FCA-B0FB-F741-832A-C4E76E2083D9}"/>
              </a:ext>
            </a:extLst>
          </p:cNvPr>
          <p:cNvSpPr txBox="1"/>
          <p:nvPr/>
        </p:nvSpPr>
        <p:spPr>
          <a:xfrm>
            <a:off x="1190157" y="500301"/>
            <a:ext cx="4188956" cy="1661993"/>
          </a:xfrm>
          <a:prstGeom prst="rect">
            <a:avLst/>
          </a:prstGeom>
          <a:noFill/>
          <a:ln w="381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defTabSz="914077"/>
            <a:r>
              <a:rPr lang="en-US" b="1" kern="0" dirty="0">
                <a:solidFill>
                  <a:prstClr val="black"/>
                </a:solidFill>
                <a:latin typeface="Calibri"/>
              </a:rPr>
              <a:t>Establish and guide JRA process</a:t>
            </a:r>
          </a:p>
          <a:p>
            <a:pPr marL="176151" indent="-176151" defTabSz="914077">
              <a:buFont typeface="Arial" panose="020B0604020202020204" pitchFamily="34" charset="0"/>
              <a:buChar char="•"/>
            </a:pPr>
            <a:r>
              <a:rPr lang="en-GB" sz="1700" kern="0" dirty="0">
                <a:solidFill>
                  <a:prstClr val="black"/>
                </a:solidFill>
                <a:latin typeface="Calibri"/>
              </a:rPr>
              <a:t>Define JRA scope and objectives</a:t>
            </a:r>
            <a:endParaRPr lang="en-US" sz="1700" kern="0" dirty="0">
              <a:solidFill>
                <a:prstClr val="black"/>
              </a:solidFill>
              <a:latin typeface="Calibri"/>
            </a:endParaRPr>
          </a:p>
          <a:p>
            <a:pPr marL="176151" indent="-176151" defTabSz="914077">
              <a:buFont typeface="Arial" panose="020B0604020202020204" pitchFamily="34" charset="0"/>
              <a:buChar char="•"/>
            </a:pPr>
            <a:r>
              <a:rPr lang="en-GB" sz="1700" kern="0" dirty="0">
                <a:solidFill>
                  <a:prstClr val="black"/>
                </a:solidFill>
                <a:latin typeface="Calibri"/>
              </a:rPr>
              <a:t>Establish governance structure</a:t>
            </a:r>
          </a:p>
          <a:p>
            <a:pPr marL="176151" indent="-176151" defTabSz="914077">
              <a:buFont typeface="Arial" panose="020B0604020202020204" pitchFamily="34" charset="0"/>
              <a:buChar char="•"/>
            </a:pPr>
            <a:r>
              <a:rPr lang="en-GB" sz="1700" kern="0" dirty="0">
                <a:solidFill>
                  <a:prstClr val="black"/>
                </a:solidFill>
                <a:latin typeface="Calibri"/>
              </a:rPr>
              <a:t>Identify JRA Lead</a:t>
            </a:r>
          </a:p>
          <a:p>
            <a:pPr marL="176151" indent="-176151" defTabSz="914077">
              <a:buFont typeface="Arial" panose="020B0604020202020204" pitchFamily="34" charset="0"/>
              <a:buChar char="•"/>
            </a:pPr>
            <a:r>
              <a:rPr lang="en-GB" sz="1700" kern="0" dirty="0">
                <a:solidFill>
                  <a:prstClr val="black"/>
                </a:solidFill>
                <a:latin typeface="Calibri"/>
              </a:rPr>
              <a:t>Frame assessment (scope, purpose)</a:t>
            </a:r>
          </a:p>
          <a:p>
            <a:pPr marL="176151" indent="-176151" defTabSz="914077">
              <a:buFont typeface="Arial" panose="020B0604020202020204" pitchFamily="34" charset="0"/>
              <a:buChar char="•"/>
            </a:pPr>
            <a:r>
              <a:rPr lang="en-GB" sz="1700" kern="0" dirty="0">
                <a:solidFill>
                  <a:prstClr val="black"/>
                </a:solidFill>
                <a:latin typeface="Calibri"/>
              </a:rPr>
              <a:t>Establish JRA Stakeholder Group (Optional)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CA2E7-C6E8-9247-B989-AE9FE0BABC19}"/>
              </a:ext>
            </a:extLst>
          </p:cNvPr>
          <p:cNvSpPr txBox="1"/>
          <p:nvPr/>
        </p:nvSpPr>
        <p:spPr>
          <a:xfrm>
            <a:off x="7238883" y="724223"/>
            <a:ext cx="1692000" cy="276999"/>
          </a:xfrm>
          <a:prstGeom prst="rect">
            <a:avLst/>
          </a:prstGeom>
          <a:noFill/>
          <a:ln w="381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defTabSz="914077"/>
            <a:r>
              <a:rPr lang="en-GB" sz="1200" kern="0" dirty="0">
                <a:solidFill>
                  <a:prstClr val="black"/>
                </a:solidFill>
                <a:latin typeface="Calibri"/>
              </a:rPr>
              <a:t>JRA Steering Committee</a:t>
            </a:r>
          </a:p>
        </p:txBody>
      </p:sp>
      <p:sp>
        <p:nvSpPr>
          <p:cNvPr id="9" name="Curved Up Arrow 8">
            <a:extLst>
              <a:ext uri="{FF2B5EF4-FFF2-40B4-BE49-F238E27FC236}">
                <a16:creationId xmlns:a16="http://schemas.microsoft.com/office/drawing/2014/main" id="{DAFF4316-F487-1F47-8EA2-B528A6123E92}"/>
              </a:ext>
            </a:extLst>
          </p:cNvPr>
          <p:cNvSpPr/>
          <p:nvPr/>
        </p:nvSpPr>
        <p:spPr>
          <a:xfrm>
            <a:off x="111746" y="5666265"/>
            <a:ext cx="1085907" cy="296998"/>
          </a:xfrm>
          <a:prstGeom prst="curvedUpArrow">
            <a:avLst/>
          </a:prstGeom>
          <a:solidFill>
            <a:srgbClr val="FFCC66"/>
          </a:solidFill>
          <a:ln w="25400" cap="flat" cmpd="sng" algn="ctr">
            <a:solidFill>
              <a:srgbClr val="FFCC66"/>
            </a:solidFill>
            <a:prstDash val="solid"/>
          </a:ln>
          <a:effectLst/>
        </p:spPr>
        <p:txBody>
          <a:bodyPr rtlCol="0" anchor="ctr"/>
          <a:lstStyle/>
          <a:p>
            <a:pPr algn="ctr" defTabSz="914077"/>
            <a:endParaRPr lang="en-GB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Curved Up Arrow 9">
            <a:extLst>
              <a:ext uri="{FF2B5EF4-FFF2-40B4-BE49-F238E27FC236}">
                <a16:creationId xmlns:a16="http://schemas.microsoft.com/office/drawing/2014/main" id="{D770CE8D-CB27-8841-B8AF-301AEE94C4FB}"/>
              </a:ext>
            </a:extLst>
          </p:cNvPr>
          <p:cNvSpPr/>
          <p:nvPr/>
        </p:nvSpPr>
        <p:spPr>
          <a:xfrm rot="10800000">
            <a:off x="65451" y="4582956"/>
            <a:ext cx="1085907" cy="296998"/>
          </a:xfrm>
          <a:prstGeom prst="curvedUpArrow">
            <a:avLst/>
          </a:prstGeom>
          <a:solidFill>
            <a:srgbClr val="FFCC66"/>
          </a:solidFill>
          <a:ln w="25400" cap="flat" cmpd="sng" algn="ctr">
            <a:solidFill>
              <a:srgbClr val="FFCC66"/>
            </a:solidFill>
            <a:prstDash val="solid"/>
          </a:ln>
          <a:effectLst/>
        </p:spPr>
        <p:txBody>
          <a:bodyPr rtlCol="0" anchor="ctr"/>
          <a:lstStyle/>
          <a:p>
            <a:pPr algn="ctr" defTabSz="914077"/>
            <a:endParaRPr lang="en-GB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85EE5C-59FB-6D4F-AF35-275681EBF499}"/>
              </a:ext>
            </a:extLst>
          </p:cNvPr>
          <p:cNvSpPr txBox="1"/>
          <p:nvPr/>
        </p:nvSpPr>
        <p:spPr>
          <a:xfrm>
            <a:off x="173019" y="4746467"/>
            <a:ext cx="989194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 defTabSz="914077"/>
            <a:r>
              <a:rPr lang="en-GB" sz="1200" kern="0" dirty="0">
                <a:solidFill>
                  <a:prstClr val="black"/>
                </a:solidFill>
                <a:latin typeface="Calibri"/>
              </a:rPr>
              <a:t>Data collection plus iterative assessment</a:t>
            </a:r>
          </a:p>
          <a:p>
            <a:pPr algn="ctr" defTabSz="914077"/>
            <a:r>
              <a:rPr lang="en-GB" sz="1200" kern="0" dirty="0">
                <a:solidFill>
                  <a:prstClr val="black"/>
                </a:solidFill>
                <a:latin typeface="Calibri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DD736C-FD31-6849-B288-00EE338E16A6}"/>
              </a:ext>
            </a:extLst>
          </p:cNvPr>
          <p:cNvSpPr txBox="1"/>
          <p:nvPr/>
        </p:nvSpPr>
        <p:spPr>
          <a:xfrm>
            <a:off x="6418448" y="6122079"/>
            <a:ext cx="2479492" cy="37685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defTabSz="914077"/>
            <a:r>
              <a:rPr lang="en-GB" kern="0" dirty="0">
                <a:solidFill>
                  <a:prstClr val="black"/>
                </a:solidFill>
                <a:latin typeface="Calibri"/>
              </a:rPr>
              <a:t>Risk communication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0F0DBA-1F6C-6648-A0DB-FC2A79681B06}"/>
              </a:ext>
            </a:extLst>
          </p:cNvPr>
          <p:cNvSpPr txBox="1"/>
          <p:nvPr/>
        </p:nvSpPr>
        <p:spPr>
          <a:xfrm>
            <a:off x="5981829" y="5547877"/>
            <a:ext cx="1905920" cy="3768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defTabSz="914077"/>
            <a:r>
              <a:rPr lang="en-GB" kern="0" dirty="0">
                <a:solidFill>
                  <a:prstClr val="black"/>
                </a:solidFill>
                <a:latin typeface="Calibri"/>
              </a:rPr>
              <a:t>Risk management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BCAB9A4-F10A-3D43-B7A4-5A059530E96D}"/>
              </a:ext>
            </a:extLst>
          </p:cNvPr>
          <p:cNvCxnSpPr>
            <a:cxnSpLocks/>
          </p:cNvCxnSpPr>
          <p:nvPr/>
        </p:nvCxnSpPr>
        <p:spPr>
          <a:xfrm>
            <a:off x="8193166" y="5219040"/>
            <a:ext cx="0" cy="90303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D35A80-E46D-8645-9DC7-4864CDAB5A69}"/>
              </a:ext>
            </a:extLst>
          </p:cNvPr>
          <p:cNvCxnSpPr>
            <a:cxnSpLocks/>
          </p:cNvCxnSpPr>
          <p:nvPr/>
        </p:nvCxnSpPr>
        <p:spPr>
          <a:xfrm>
            <a:off x="6751290" y="5219040"/>
            <a:ext cx="0" cy="34936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AF0812F-64D8-054C-8DC5-7D1348178172}"/>
              </a:ext>
            </a:extLst>
          </p:cNvPr>
          <p:cNvSpPr txBox="1"/>
          <p:nvPr/>
        </p:nvSpPr>
        <p:spPr>
          <a:xfrm>
            <a:off x="7238883" y="2090340"/>
            <a:ext cx="1692000" cy="2769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914077"/>
            <a:r>
              <a:rPr lang="en-GB" sz="1200" kern="0" dirty="0">
                <a:solidFill>
                  <a:prstClr val="black"/>
                </a:solidFill>
                <a:latin typeface="Calibri"/>
              </a:rPr>
              <a:t>Country-dependent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107079-9929-A94F-8D86-BE0ABE7B2447}"/>
              </a:ext>
            </a:extLst>
          </p:cNvPr>
          <p:cNvSpPr txBox="1"/>
          <p:nvPr/>
        </p:nvSpPr>
        <p:spPr>
          <a:xfrm>
            <a:off x="6140904" y="2172796"/>
            <a:ext cx="899846" cy="5303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 defTabSz="914077"/>
            <a:r>
              <a:rPr lang="en-GB" sz="1400" kern="0" dirty="0">
                <a:solidFill>
                  <a:prstClr val="black"/>
                </a:solidFill>
                <a:latin typeface="Calibri"/>
              </a:rPr>
              <a:t>Modify if needed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9457-FAD5-914E-842C-CFCE014ED68B}"/>
              </a:ext>
            </a:extLst>
          </p:cNvPr>
          <p:cNvSpPr txBox="1"/>
          <p:nvPr/>
        </p:nvSpPr>
        <p:spPr>
          <a:xfrm>
            <a:off x="6269125" y="3123072"/>
            <a:ext cx="2731133" cy="2031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defTabSz="914077"/>
            <a:r>
              <a:rPr lang="en-GB" b="1" kern="0" dirty="0">
                <a:solidFill>
                  <a:prstClr val="black"/>
                </a:solidFill>
                <a:latin typeface="Calibri"/>
              </a:rPr>
              <a:t>Operationalise assessment outcomes</a:t>
            </a:r>
          </a:p>
          <a:p>
            <a:pPr marL="176151" indent="-176151" defTabSz="914077">
              <a:buFont typeface="Arial" panose="020B0604020202020204" pitchFamily="34" charset="0"/>
              <a:buChar char="•"/>
            </a:pPr>
            <a:r>
              <a:rPr lang="en-GB" sz="1700" kern="0" dirty="0">
                <a:solidFill>
                  <a:prstClr val="black"/>
                </a:solidFill>
                <a:latin typeface="Calibri"/>
              </a:rPr>
              <a:t>Review JRA outputs</a:t>
            </a:r>
          </a:p>
          <a:p>
            <a:pPr marL="176151" indent="-176151" defTabSz="914077">
              <a:buFont typeface="Arial" panose="020B0604020202020204" pitchFamily="34" charset="0"/>
              <a:buChar char="•"/>
            </a:pPr>
            <a:r>
              <a:rPr lang="en-GB" sz="1700" kern="0" dirty="0">
                <a:solidFill>
                  <a:prstClr val="black"/>
                </a:solidFill>
                <a:latin typeface="Calibri"/>
              </a:rPr>
              <a:t>Make management and communication plan</a:t>
            </a:r>
          </a:p>
          <a:p>
            <a:pPr marL="176151" indent="-176151" defTabSz="914077">
              <a:buFont typeface="Arial" panose="020B0604020202020204" pitchFamily="34" charset="0"/>
              <a:buChar char="•"/>
            </a:pPr>
            <a:r>
              <a:rPr lang="en-GB" sz="1700" kern="0" dirty="0">
                <a:solidFill>
                  <a:prstClr val="black"/>
                </a:solidFill>
                <a:latin typeface="Calibri"/>
              </a:rPr>
              <a:t>Determine next steps</a:t>
            </a:r>
          </a:p>
          <a:p>
            <a:pPr marL="176151" indent="-176151" defTabSz="914077">
              <a:buFont typeface="Arial" panose="020B0604020202020204" pitchFamily="34" charset="0"/>
              <a:buChar char="•"/>
            </a:pPr>
            <a:r>
              <a:rPr lang="en-GB" sz="1700" kern="0" dirty="0">
                <a:solidFill>
                  <a:prstClr val="black"/>
                </a:solidFill>
                <a:latin typeface="Calibri"/>
              </a:rPr>
              <a:t>Re-evaluate JRA framing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1505809-A577-5144-B229-F3318D4BE45F}"/>
              </a:ext>
            </a:extLst>
          </p:cNvPr>
          <p:cNvCxnSpPr>
            <a:cxnSpLocks/>
          </p:cNvCxnSpPr>
          <p:nvPr/>
        </p:nvCxnSpPr>
        <p:spPr>
          <a:xfrm flipH="1" flipV="1">
            <a:off x="5455687" y="1645977"/>
            <a:ext cx="962761" cy="140742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ysDash"/>
            <a:tailEnd type="arrow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BB008D-18F5-F94C-88F1-C2897CB7C3BD}"/>
              </a:ext>
            </a:extLst>
          </p:cNvPr>
          <p:cNvCxnSpPr>
            <a:cxnSpLocks/>
            <a:stCxn id="29" idx="3"/>
            <a:endCxn id="18" idx="1"/>
          </p:cNvCxnSpPr>
          <p:nvPr/>
        </p:nvCxnSpPr>
        <p:spPr>
          <a:xfrm flipV="1">
            <a:off x="5620247" y="4138735"/>
            <a:ext cx="648878" cy="232661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7DC85FA-322D-7C4D-A1C4-17E4E84E5677}"/>
              </a:ext>
            </a:extLst>
          </p:cNvPr>
          <p:cNvSpPr txBox="1"/>
          <p:nvPr/>
        </p:nvSpPr>
        <p:spPr>
          <a:xfrm rot="10800000" flipV="1">
            <a:off x="7238883" y="1057198"/>
            <a:ext cx="1692000" cy="276999"/>
          </a:xfrm>
          <a:prstGeom prst="rect">
            <a:avLst/>
          </a:prstGeom>
          <a:noFill/>
          <a:ln w="38100">
            <a:solidFill>
              <a:srgbClr val="F7964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defTabSz="914077"/>
            <a:r>
              <a:rPr lang="en-GB" sz="1200" kern="0" dirty="0">
                <a:solidFill>
                  <a:prstClr val="black"/>
                </a:solidFill>
                <a:latin typeface="Calibri"/>
              </a:rPr>
              <a:t>JRA Lead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F1E542-0452-7C4C-9F9C-9785F73FFEF6}"/>
              </a:ext>
            </a:extLst>
          </p:cNvPr>
          <p:cNvSpPr txBox="1"/>
          <p:nvPr/>
        </p:nvSpPr>
        <p:spPr>
          <a:xfrm>
            <a:off x="1190160" y="2351183"/>
            <a:ext cx="4188952" cy="923330"/>
          </a:xfrm>
          <a:prstGeom prst="rect">
            <a:avLst/>
          </a:prstGeom>
          <a:noFill/>
          <a:ln w="38100">
            <a:solidFill>
              <a:srgbClr val="F7964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defTabSz="914077"/>
            <a:r>
              <a:rPr lang="en-US" b="1" kern="0" dirty="0">
                <a:solidFill>
                  <a:prstClr val="black"/>
                </a:solidFill>
                <a:latin typeface="Calibri"/>
              </a:rPr>
              <a:t>Lead and manage JRA process</a:t>
            </a:r>
          </a:p>
          <a:p>
            <a:pPr marL="176151" indent="-176151" defTabSz="914077">
              <a:buFont typeface="Arial" panose="020B0604020202020204" pitchFamily="34" charset="0"/>
              <a:buChar char="•"/>
            </a:pPr>
            <a:r>
              <a:rPr lang="en-US" sz="1700" kern="0" dirty="0">
                <a:solidFill>
                  <a:prstClr val="black"/>
                </a:solidFill>
                <a:latin typeface="Calibri"/>
              </a:rPr>
              <a:t>Maintain communication among groups</a:t>
            </a:r>
          </a:p>
          <a:p>
            <a:pPr marL="176151" indent="-176151" defTabSz="914077">
              <a:buFont typeface="Arial" panose="020B0604020202020204" pitchFamily="34" charset="0"/>
              <a:buChar char="•"/>
            </a:pPr>
            <a:r>
              <a:rPr lang="en-US" sz="1700" kern="0" dirty="0">
                <a:solidFill>
                  <a:prstClr val="black"/>
                </a:solidFill>
                <a:latin typeface="Calibri"/>
              </a:rPr>
              <a:t>Convene and lead JRA Technical Team </a:t>
            </a:r>
            <a:endParaRPr lang="en-GB" sz="17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84337A12-C90D-C546-A16E-0A580A54E759}"/>
              </a:ext>
            </a:extLst>
          </p:cNvPr>
          <p:cNvSpPr/>
          <p:nvPr/>
        </p:nvSpPr>
        <p:spPr>
          <a:xfrm rot="13928628">
            <a:off x="735459" y="1713578"/>
            <a:ext cx="1528031" cy="1239519"/>
          </a:xfrm>
          <a:prstGeom prst="arc">
            <a:avLst/>
          </a:prstGeom>
          <a:noFill/>
          <a:ln w="44450" cap="flat" cmpd="sng" algn="ctr">
            <a:solidFill>
              <a:sysClr val="windowText" lastClr="000000"/>
            </a:solidFill>
            <a:prstDash val="solid"/>
            <a:headEnd type="triangle" w="lg" len="med"/>
            <a:tailEnd type="triangle" w="lg" len="med"/>
          </a:ln>
          <a:effectLst/>
        </p:spPr>
        <p:txBody>
          <a:bodyPr rtlCol="0" anchor="ctr"/>
          <a:lstStyle/>
          <a:p>
            <a:pPr algn="ctr" defTabSz="914077"/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71E973-8CB6-8643-8C54-481690B6B31B}"/>
              </a:ext>
            </a:extLst>
          </p:cNvPr>
          <p:cNvSpPr txBox="1"/>
          <p:nvPr/>
        </p:nvSpPr>
        <p:spPr>
          <a:xfrm>
            <a:off x="7238883" y="1403868"/>
            <a:ext cx="1692000" cy="2769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defTabSz="914077"/>
            <a:r>
              <a:rPr lang="en-GB" sz="1200" kern="0" dirty="0">
                <a:solidFill>
                  <a:prstClr val="black"/>
                </a:solidFill>
                <a:latin typeface="Calibri"/>
              </a:rPr>
              <a:t>JRA Technical Team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3B4975-F00B-4B45-B70F-0D3F328724B1}"/>
              </a:ext>
            </a:extLst>
          </p:cNvPr>
          <p:cNvSpPr txBox="1"/>
          <p:nvPr/>
        </p:nvSpPr>
        <p:spPr>
          <a:xfrm>
            <a:off x="1190159" y="3851865"/>
            <a:ext cx="4430084" cy="61555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defTabSz="914077"/>
            <a:r>
              <a:rPr lang="en-GB" sz="1700" kern="0" dirty="0">
                <a:solidFill>
                  <a:prstClr val="black"/>
                </a:solidFill>
                <a:latin typeface="Calibri"/>
              </a:rPr>
              <a:t>Identify risk assessment questions</a:t>
            </a:r>
          </a:p>
          <a:p>
            <a:pPr defTabSz="914077"/>
            <a:r>
              <a:rPr lang="en-GB" sz="1700" kern="0" dirty="0">
                <a:solidFill>
                  <a:prstClr val="black"/>
                </a:solidFill>
                <a:latin typeface="Calibri"/>
              </a:rPr>
              <a:t>Identify and diagram risk pathways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52014E-7885-8C44-A081-10C4C1281CB4}"/>
              </a:ext>
            </a:extLst>
          </p:cNvPr>
          <p:cNvSpPr txBox="1"/>
          <p:nvPr/>
        </p:nvSpPr>
        <p:spPr>
          <a:xfrm>
            <a:off x="1190158" y="4474397"/>
            <a:ext cx="4430085" cy="140038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defTabSz="914077"/>
            <a:r>
              <a:rPr lang="en-GB" sz="1700" kern="0" dirty="0">
                <a:solidFill>
                  <a:prstClr val="black"/>
                </a:solidFill>
                <a:latin typeface="Calibri"/>
              </a:rPr>
              <a:t>Characterise the risk</a:t>
            </a:r>
          </a:p>
          <a:p>
            <a:pPr marL="176151" indent="-176151" defTabSz="914077">
              <a:buFont typeface="Arial" panose="020B0604020202020204" pitchFamily="34" charset="0"/>
              <a:buChar char="•"/>
            </a:pPr>
            <a:r>
              <a:rPr lang="en-US" sz="1700" kern="0" dirty="0">
                <a:solidFill>
                  <a:prstClr val="black"/>
                </a:solidFill>
              </a:rPr>
              <a:t>Review and consider available information</a:t>
            </a:r>
          </a:p>
          <a:p>
            <a:pPr marL="176151" indent="-176151" defTabSz="914077">
              <a:buFont typeface="Arial" panose="020B0604020202020204" pitchFamily="34" charset="0"/>
              <a:buChar char="•"/>
            </a:pPr>
            <a:r>
              <a:rPr lang="en-GB" sz="1700" kern="0" dirty="0">
                <a:solidFill>
                  <a:prstClr val="black"/>
                </a:solidFill>
              </a:rPr>
              <a:t>Identify information gaps</a:t>
            </a:r>
          </a:p>
          <a:p>
            <a:pPr marL="176151" indent="-176151" defTabSz="914077">
              <a:buFont typeface="Arial" panose="020B0604020202020204" pitchFamily="34" charset="0"/>
              <a:buChar char="•"/>
            </a:pPr>
            <a:r>
              <a:rPr lang="en-GB" sz="1700" kern="0" dirty="0">
                <a:solidFill>
                  <a:prstClr val="black"/>
                </a:solidFill>
                <a:latin typeface="Calibri"/>
              </a:rPr>
              <a:t>Estimate likelihood, impact, and uncertainty</a:t>
            </a:r>
          </a:p>
          <a:p>
            <a:pPr marL="176151" indent="-176151" defTabSz="914077">
              <a:buFont typeface="Arial" panose="020B0604020202020204" pitchFamily="34" charset="0"/>
              <a:buChar char="•"/>
            </a:pPr>
            <a:r>
              <a:rPr lang="en-GB" sz="1700" kern="0" dirty="0">
                <a:solidFill>
                  <a:prstClr val="black"/>
                </a:solidFill>
                <a:latin typeface="Calibri"/>
              </a:rPr>
              <a:t>Provide technical interpretation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72E6AC-B70B-CB40-9922-6773A96E26B4}"/>
              </a:ext>
            </a:extLst>
          </p:cNvPr>
          <p:cNvSpPr txBox="1"/>
          <p:nvPr/>
        </p:nvSpPr>
        <p:spPr>
          <a:xfrm>
            <a:off x="1190155" y="5906463"/>
            <a:ext cx="4430087" cy="3539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defTabSz="914077"/>
            <a:r>
              <a:rPr lang="en-GB" sz="1700" kern="0" dirty="0">
                <a:solidFill>
                  <a:prstClr val="black"/>
                </a:solidFill>
                <a:latin typeface="Calibri"/>
              </a:rPr>
              <a:t>Identify communication &amp; management options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A66F02-228F-874E-B936-DE2A12F4B067}"/>
              </a:ext>
            </a:extLst>
          </p:cNvPr>
          <p:cNvSpPr txBox="1"/>
          <p:nvPr/>
        </p:nvSpPr>
        <p:spPr>
          <a:xfrm>
            <a:off x="1190160" y="6288373"/>
            <a:ext cx="4430087" cy="35394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defTabSz="914077"/>
            <a:r>
              <a:rPr lang="en-GB" sz="1700" kern="0" dirty="0">
                <a:solidFill>
                  <a:prstClr val="black"/>
                </a:solidFill>
                <a:latin typeface="Calibri"/>
              </a:rPr>
              <a:t>Document the assessment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557EC597-E998-CD41-96E0-93FFC3578427}"/>
              </a:ext>
            </a:extLst>
          </p:cNvPr>
          <p:cNvSpPr/>
          <p:nvPr/>
        </p:nvSpPr>
        <p:spPr>
          <a:xfrm rot="13928628">
            <a:off x="769579" y="2856711"/>
            <a:ext cx="1502906" cy="1271845"/>
          </a:xfrm>
          <a:prstGeom prst="arc">
            <a:avLst/>
          </a:prstGeom>
          <a:noFill/>
          <a:ln w="44450" cap="flat" cmpd="sng" algn="ctr">
            <a:solidFill>
              <a:sysClr val="windowText" lastClr="000000"/>
            </a:solidFill>
            <a:prstDash val="solid"/>
            <a:headEnd type="triangle" w="lg" len="med"/>
            <a:tailEnd type="triangle" w="lg" len="med"/>
          </a:ln>
          <a:effectLst/>
        </p:spPr>
        <p:txBody>
          <a:bodyPr rtlCol="0" anchor="ctr"/>
          <a:lstStyle/>
          <a:p>
            <a:pPr algn="ctr" defTabSz="914077"/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EBD0C9-0D24-D445-AAE8-E6EBB6ED7591}"/>
              </a:ext>
            </a:extLst>
          </p:cNvPr>
          <p:cNvSpPr txBox="1"/>
          <p:nvPr/>
        </p:nvSpPr>
        <p:spPr>
          <a:xfrm>
            <a:off x="7238883" y="1743670"/>
            <a:ext cx="1692000" cy="276999"/>
          </a:xfrm>
          <a:prstGeom prst="rect">
            <a:avLst/>
          </a:prstGeom>
          <a:noFill/>
          <a:ln w="38100">
            <a:solidFill>
              <a:srgbClr val="4F81BD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defTabSz="914077"/>
            <a:r>
              <a:rPr lang="en-GB" sz="1200" kern="0" dirty="0">
                <a:solidFill>
                  <a:prstClr val="black"/>
                </a:solidFill>
                <a:latin typeface="Calibri"/>
              </a:rPr>
              <a:t>JRA Stakeholder Group</a:t>
            </a:r>
            <a:endParaRPr lang="en-GB" sz="900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0D6F266-E716-3A4D-8D35-2DFC0B7A9BF0}"/>
              </a:ext>
            </a:extLst>
          </p:cNvPr>
          <p:cNvCxnSpPr>
            <a:cxnSpLocks/>
            <a:stCxn id="33" idx="3"/>
            <a:endCxn id="7" idx="3"/>
          </p:cNvCxnSpPr>
          <p:nvPr/>
        </p:nvCxnSpPr>
        <p:spPr>
          <a:xfrm flipH="1">
            <a:off x="5379113" y="1036929"/>
            <a:ext cx="375587" cy="29436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ysDash"/>
            <a:tailEnd type="arrow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487B9BC-D60D-9F43-A94C-7BA11A181746}"/>
              </a:ext>
            </a:extLst>
          </p:cNvPr>
          <p:cNvSpPr txBox="1"/>
          <p:nvPr/>
        </p:nvSpPr>
        <p:spPr>
          <a:xfrm rot="10800000" flipV="1">
            <a:off x="5754700" y="298265"/>
            <a:ext cx="1238189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4F81BD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 defTabSz="914077"/>
            <a:r>
              <a:rPr lang="en-GB" kern="0" dirty="0">
                <a:solidFill>
                  <a:prstClr val="black"/>
                </a:solidFill>
                <a:latin typeface="Calibri"/>
              </a:rPr>
              <a:t>Multi-sectoral inputs to JRA process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DAF95B-97CC-CB4C-987E-4F6EFEADC679}"/>
              </a:ext>
            </a:extLst>
          </p:cNvPr>
          <p:cNvSpPr txBox="1"/>
          <p:nvPr/>
        </p:nvSpPr>
        <p:spPr>
          <a:xfrm>
            <a:off x="1197653" y="3474296"/>
            <a:ext cx="4422590" cy="37685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defTabSz="914077"/>
            <a:r>
              <a:rPr lang="en-GB" b="1" kern="0" dirty="0">
                <a:solidFill>
                  <a:prstClr val="black"/>
                </a:solidFill>
                <a:latin typeface="Calibri"/>
              </a:rPr>
              <a:t>Conduct technical assessment</a:t>
            </a: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2A4C9791-10E9-464D-8E90-52A90267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EDD6-D450-9940-8DC1-3BEF7A56A9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94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1457-7B2F-44EE-BD36-969C65706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the JRA Tool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C2F33-AE1F-48E7-A543-CAEA40279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Main users: </a:t>
            </a:r>
          </a:p>
          <a:p>
            <a:pPr lvl="1"/>
            <a:r>
              <a:rPr lang="en-GB" b="1" dirty="0"/>
              <a:t>Government agencies responsible for human health, animal health, and the environment</a:t>
            </a:r>
          </a:p>
          <a:p>
            <a:pPr lvl="1"/>
            <a:r>
              <a:rPr lang="en-GB" dirty="0"/>
              <a:t>Other relevant sectors and private sector as needed</a:t>
            </a:r>
          </a:p>
          <a:p>
            <a:r>
              <a:rPr lang="en-GB" dirty="0"/>
              <a:t>Includes principles and technical elements to follow</a:t>
            </a:r>
          </a:p>
          <a:p>
            <a:pPr lvl="1"/>
            <a:r>
              <a:rPr lang="en-GB" dirty="0"/>
              <a:t>Model documents, templates, etc, included</a:t>
            </a:r>
          </a:p>
          <a:p>
            <a:r>
              <a:rPr lang="en-GB" dirty="0"/>
              <a:t>Components are applied as needed by countries</a:t>
            </a:r>
          </a:p>
          <a:p>
            <a:r>
              <a:rPr lang="en-GB" dirty="0"/>
              <a:t>Components can be modified to fit the national context or existing mechanisms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42218-BC40-A348-B9E5-BAEA44D11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EDD6-D450-9940-8DC1-3BEF7A56A9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14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A9C6F-7657-47B9-8868-1469701E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the JRA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67312-BC5D-4384-91BE-1AF7529C3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Set up to gain consensus and produce a </a:t>
            </a:r>
            <a:r>
              <a:rPr lang="en-GB" b="1" u="sng" dirty="0"/>
              <a:t>joint assessment</a:t>
            </a:r>
          </a:p>
          <a:p>
            <a:r>
              <a:rPr lang="en-GB" dirty="0"/>
              <a:t>Allows decision makers to build and implement science-based risk management and communication messages </a:t>
            </a:r>
            <a:r>
              <a:rPr lang="en-GB" b="1" u="sng" dirty="0"/>
              <a:t>aligned among the sectors</a:t>
            </a:r>
          </a:p>
          <a:p>
            <a:r>
              <a:rPr lang="en-GB" dirty="0"/>
              <a:t>Regular exchange among sectors </a:t>
            </a:r>
            <a:r>
              <a:rPr lang="en-GB" b="1" u="sng" dirty="0"/>
              <a:t>fosters ongoing intersectoral </a:t>
            </a:r>
            <a:r>
              <a:rPr lang="en-US" b="1" u="sng" dirty="0"/>
              <a:t>collaboration</a:t>
            </a:r>
          </a:p>
          <a:p>
            <a:r>
              <a:rPr lang="en-GB" dirty="0"/>
              <a:t>Identifies </a:t>
            </a:r>
            <a:r>
              <a:rPr lang="en-GB" b="1" u="sng" dirty="0"/>
              <a:t>critical missing information and gaps </a:t>
            </a:r>
            <a:r>
              <a:rPr lang="en-GB" dirty="0"/>
              <a:t>where capacity can be most usefully built</a:t>
            </a:r>
          </a:p>
          <a:p>
            <a:r>
              <a:rPr lang="en-GB" dirty="0"/>
              <a:t>Technical teams in each sector understand the </a:t>
            </a:r>
            <a:r>
              <a:rPr lang="en-GB" b="1" u="sng" dirty="0"/>
              <a:t>entire situation</a:t>
            </a:r>
            <a:r>
              <a:rPr lang="en-GB" dirty="0"/>
              <a:t> better, helping them in their daily work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3BB79-264A-B042-863B-33250FE5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EDD6-D450-9940-8DC1-3BEF7A56A9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3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5057CC-5F4F-4415-8C5A-E77F64FD2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4430210" cy="2387600"/>
          </a:xfrm>
        </p:spPr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BD4C7-8F61-4598-A333-68F55B03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EDD6-D450-9940-8DC1-3BEF7A56A9F6}" type="slidenum">
              <a:rPr lang="en-US" smtClean="0"/>
              <a:t>15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4A86AA-F567-41A5-B9A5-F9AEEC63C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049" y="1254373"/>
            <a:ext cx="3185516" cy="47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3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422753"/>
          </a:xfrm>
        </p:spPr>
        <p:txBody>
          <a:bodyPr/>
          <a:lstStyle/>
          <a:p>
            <a:r>
              <a:rPr lang="en-GB" sz="4000" dirty="0">
                <a:solidFill>
                  <a:srgbClr val="339933"/>
                </a:solidFill>
                <a:latin typeface="+mn-lt"/>
                <a:ea typeface="+mn-ea"/>
                <a:cs typeface="+mn-cs"/>
              </a:rPr>
              <a:t>Why do we need joint RA?</a:t>
            </a:r>
            <a:endParaRPr lang="en-US" sz="4000" dirty="0">
              <a:solidFill>
                <a:srgbClr val="339933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73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4134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Human Health sector assessment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2438400"/>
            <a:ext cx="4038600" cy="4302889"/>
          </a:xfrm>
          <a:prstGeom prst="rect">
            <a:avLst/>
          </a:prstGeom>
        </p:spPr>
        <p:txBody>
          <a:bodyPr lIns="91408" tIns="45704" rIns="91408" bIns="45704"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Animal Health sector assessment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9644" y="615820"/>
            <a:ext cx="8229600" cy="12129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B050"/>
                </a:solidFill>
                <a:latin typeface="+mn-lt"/>
              </a:rPr>
              <a:t>Differences among risk assessments done by sector</a:t>
            </a:r>
            <a:br>
              <a:rPr lang="en-US" sz="3200" b="1" dirty="0">
                <a:solidFill>
                  <a:srgbClr val="00B050"/>
                </a:solidFill>
                <a:latin typeface="+mn-lt"/>
              </a:rPr>
            </a:br>
            <a:r>
              <a:rPr lang="en-US" sz="2000" b="1" dirty="0">
                <a:solidFill>
                  <a:srgbClr val="00B050"/>
                </a:solidFill>
                <a:latin typeface="+mn-lt"/>
              </a:rPr>
              <a:t>Sub-regional technical consultation on H7N9 </a:t>
            </a:r>
            <a:br>
              <a:rPr lang="en-US" sz="2000" b="1" dirty="0">
                <a:solidFill>
                  <a:srgbClr val="00B050"/>
                </a:solidFill>
                <a:latin typeface="+mn-lt"/>
              </a:rPr>
            </a:br>
            <a:r>
              <a:rPr lang="en-US" sz="1600" b="1" dirty="0">
                <a:solidFill>
                  <a:srgbClr val="00B050"/>
                </a:solidFill>
                <a:latin typeface="+mn-lt"/>
              </a:rPr>
              <a:t>April 2014, Myanmar </a:t>
            </a:r>
            <a:endParaRPr lang="en-US" sz="24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893484"/>
            <a:ext cx="3657600" cy="685800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>
              <a:latin typeface="Helvetica Condensed Medium"/>
              <a:cs typeface="Helvetica Condensed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579284"/>
            <a:ext cx="3657600" cy="68580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 dirty="0">
              <a:latin typeface="Helvetica Condensed Medium"/>
              <a:cs typeface="Helvetica Condensed Medium"/>
            </a:endParaRPr>
          </a:p>
        </p:txBody>
      </p:sp>
      <p:sp>
        <p:nvSpPr>
          <p:cNvPr id="10" name="Freeform 15"/>
          <p:cNvSpPr>
            <a:spLocks/>
          </p:cNvSpPr>
          <p:nvPr/>
        </p:nvSpPr>
        <p:spPr bwMode="auto">
          <a:xfrm flipH="1">
            <a:off x="990602" y="2969688"/>
            <a:ext cx="434879" cy="540677"/>
          </a:xfrm>
          <a:custGeom>
            <a:avLst/>
            <a:gdLst>
              <a:gd name="T0" fmla="*/ 2147483647 w 1284"/>
              <a:gd name="T1" fmla="*/ 2147483647 h 1447"/>
              <a:gd name="T2" fmla="*/ 2147483647 w 1284"/>
              <a:gd name="T3" fmla="*/ 2147483647 h 1447"/>
              <a:gd name="T4" fmla="*/ 2147483647 w 1284"/>
              <a:gd name="T5" fmla="*/ 2147483647 h 1447"/>
              <a:gd name="T6" fmla="*/ 2147483647 w 1284"/>
              <a:gd name="T7" fmla="*/ 2147483647 h 1447"/>
              <a:gd name="T8" fmla="*/ 2147483647 w 1284"/>
              <a:gd name="T9" fmla="*/ 2147483647 h 1447"/>
              <a:gd name="T10" fmla="*/ 2147483647 w 1284"/>
              <a:gd name="T11" fmla="*/ 2147483647 h 1447"/>
              <a:gd name="T12" fmla="*/ 2147483647 w 1284"/>
              <a:gd name="T13" fmla="*/ 2147483647 h 1447"/>
              <a:gd name="T14" fmla="*/ 2147483647 w 1284"/>
              <a:gd name="T15" fmla="*/ 2147483647 h 1447"/>
              <a:gd name="T16" fmla="*/ 2147483647 w 1284"/>
              <a:gd name="T17" fmla="*/ 2147483647 h 1447"/>
              <a:gd name="T18" fmla="*/ 2147483647 w 1284"/>
              <a:gd name="T19" fmla="*/ 2147483647 h 1447"/>
              <a:gd name="T20" fmla="*/ 2147483647 w 1284"/>
              <a:gd name="T21" fmla="*/ 2147483647 h 1447"/>
              <a:gd name="T22" fmla="*/ 2147483647 w 1284"/>
              <a:gd name="T23" fmla="*/ 2147483647 h 1447"/>
              <a:gd name="T24" fmla="*/ 2147483647 w 1284"/>
              <a:gd name="T25" fmla="*/ 2147483647 h 1447"/>
              <a:gd name="T26" fmla="*/ 2147483647 w 1284"/>
              <a:gd name="T27" fmla="*/ 2147483647 h 1447"/>
              <a:gd name="T28" fmla="*/ 2147483647 w 1284"/>
              <a:gd name="T29" fmla="*/ 2147483647 h 1447"/>
              <a:gd name="T30" fmla="*/ 2147483647 w 1284"/>
              <a:gd name="T31" fmla="*/ 2147483647 h 1447"/>
              <a:gd name="T32" fmla="*/ 2147483647 w 1284"/>
              <a:gd name="T33" fmla="*/ 2147483647 h 1447"/>
              <a:gd name="T34" fmla="*/ 2147483647 w 1284"/>
              <a:gd name="T35" fmla="*/ 2147483647 h 1447"/>
              <a:gd name="T36" fmla="*/ 2147483647 w 1284"/>
              <a:gd name="T37" fmla="*/ 2147483647 h 1447"/>
              <a:gd name="T38" fmla="*/ 2147483647 w 1284"/>
              <a:gd name="T39" fmla="*/ 2147483647 h 1447"/>
              <a:gd name="T40" fmla="*/ 2147483647 w 1284"/>
              <a:gd name="T41" fmla="*/ 2147483647 h 1447"/>
              <a:gd name="T42" fmla="*/ 2147483647 w 1284"/>
              <a:gd name="T43" fmla="*/ 2147483647 h 1447"/>
              <a:gd name="T44" fmla="*/ 2147483647 w 1284"/>
              <a:gd name="T45" fmla="*/ 2147483647 h 1447"/>
              <a:gd name="T46" fmla="*/ 2147483647 w 1284"/>
              <a:gd name="T47" fmla="*/ 2147483647 h 1447"/>
              <a:gd name="T48" fmla="*/ 2147483647 w 1284"/>
              <a:gd name="T49" fmla="*/ 2147483647 h 1447"/>
              <a:gd name="T50" fmla="*/ 2147483647 w 1284"/>
              <a:gd name="T51" fmla="*/ 2147483647 h 1447"/>
              <a:gd name="T52" fmla="*/ 2147483647 w 1284"/>
              <a:gd name="T53" fmla="*/ 2147483647 h 1447"/>
              <a:gd name="T54" fmla="*/ 2147483647 w 1284"/>
              <a:gd name="T55" fmla="*/ 2147483647 h 1447"/>
              <a:gd name="T56" fmla="*/ 2147483647 w 1284"/>
              <a:gd name="T57" fmla="*/ 2147483647 h 1447"/>
              <a:gd name="T58" fmla="*/ 2147483647 w 1284"/>
              <a:gd name="T59" fmla="*/ 2147483647 h 1447"/>
              <a:gd name="T60" fmla="*/ 2147483647 w 1284"/>
              <a:gd name="T61" fmla="*/ 2147483647 h 1447"/>
              <a:gd name="T62" fmla="*/ 2147483647 w 1284"/>
              <a:gd name="T63" fmla="*/ 2147483647 h 1447"/>
              <a:gd name="T64" fmla="*/ 2147483647 w 1284"/>
              <a:gd name="T65" fmla="*/ 2147483647 h 1447"/>
              <a:gd name="T66" fmla="*/ 2147483647 w 1284"/>
              <a:gd name="T67" fmla="*/ 2147483647 h 1447"/>
              <a:gd name="T68" fmla="*/ 2147483647 w 1284"/>
              <a:gd name="T69" fmla="*/ 2147483647 h 1447"/>
              <a:gd name="T70" fmla="*/ 2147483647 w 1284"/>
              <a:gd name="T71" fmla="*/ 2147483647 h 1447"/>
              <a:gd name="T72" fmla="*/ 2147483647 w 1284"/>
              <a:gd name="T73" fmla="*/ 2147483647 h 1447"/>
              <a:gd name="T74" fmla="*/ 2147483647 w 1284"/>
              <a:gd name="T75" fmla="*/ 2147483647 h 1447"/>
              <a:gd name="T76" fmla="*/ 2147483647 w 1284"/>
              <a:gd name="T77" fmla="*/ 2147483647 h 1447"/>
              <a:gd name="T78" fmla="*/ 2147483647 w 1284"/>
              <a:gd name="T79" fmla="*/ 2147483647 h 1447"/>
              <a:gd name="T80" fmla="*/ 2147483647 w 1284"/>
              <a:gd name="T81" fmla="*/ 2147483647 h 1447"/>
              <a:gd name="T82" fmla="*/ 2147483647 w 1284"/>
              <a:gd name="T83" fmla="*/ 2147483647 h 1447"/>
              <a:gd name="T84" fmla="*/ 2147483647 w 1284"/>
              <a:gd name="T85" fmla="*/ 2147483647 h 1447"/>
              <a:gd name="T86" fmla="*/ 2147483647 w 1284"/>
              <a:gd name="T87" fmla="*/ 2147483647 h 1447"/>
              <a:gd name="T88" fmla="*/ 2147483647 w 1284"/>
              <a:gd name="T89" fmla="*/ 2147483647 h 1447"/>
              <a:gd name="T90" fmla="*/ 2147483647 w 1284"/>
              <a:gd name="T91" fmla="*/ 2147483647 h 1447"/>
              <a:gd name="T92" fmla="*/ 2147483647 w 1284"/>
              <a:gd name="T93" fmla="*/ 2147483647 h 1447"/>
              <a:gd name="T94" fmla="*/ 2147483647 w 1284"/>
              <a:gd name="T95" fmla="*/ 2147483647 h 1447"/>
              <a:gd name="T96" fmla="*/ 2147483647 w 1284"/>
              <a:gd name="T97" fmla="*/ 2147483647 h 1447"/>
              <a:gd name="T98" fmla="*/ 2147483647 w 1284"/>
              <a:gd name="T99" fmla="*/ 2147483647 h 1447"/>
              <a:gd name="T100" fmla="*/ 2147483647 w 1284"/>
              <a:gd name="T101" fmla="*/ 2147483647 h 1447"/>
              <a:gd name="T102" fmla="*/ 2147483647 w 1284"/>
              <a:gd name="T103" fmla="*/ 0 h 1447"/>
              <a:gd name="T104" fmla="*/ 2147483647 w 1284"/>
              <a:gd name="T105" fmla="*/ 2147483647 h 1447"/>
              <a:gd name="T106" fmla="*/ 2147483647 w 1284"/>
              <a:gd name="T107" fmla="*/ 2147483647 h 1447"/>
              <a:gd name="T108" fmla="*/ 2147483647 w 1284"/>
              <a:gd name="T109" fmla="*/ 2147483647 h 1447"/>
              <a:gd name="T110" fmla="*/ 2147483647 w 1284"/>
              <a:gd name="T111" fmla="*/ 2147483647 h 1447"/>
              <a:gd name="T112" fmla="*/ 2147483647 w 1284"/>
              <a:gd name="T113" fmla="*/ 2147483647 h 1447"/>
              <a:gd name="T114" fmla="*/ 2147483647 w 1284"/>
              <a:gd name="T115" fmla="*/ 2147483647 h 144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84"/>
              <a:gd name="T175" fmla="*/ 0 h 1447"/>
              <a:gd name="T176" fmla="*/ 1284 w 1284"/>
              <a:gd name="T177" fmla="*/ 1447 h 144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84" h="1447">
                <a:moveTo>
                  <a:pt x="59" y="123"/>
                </a:moveTo>
                <a:cubicBezTo>
                  <a:pt x="50" y="137"/>
                  <a:pt x="41" y="151"/>
                  <a:pt x="31" y="164"/>
                </a:cubicBezTo>
                <a:cubicBezTo>
                  <a:pt x="23" y="174"/>
                  <a:pt x="0" y="180"/>
                  <a:pt x="4" y="192"/>
                </a:cubicBezTo>
                <a:cubicBezTo>
                  <a:pt x="9" y="206"/>
                  <a:pt x="31" y="201"/>
                  <a:pt x="45" y="205"/>
                </a:cubicBezTo>
                <a:cubicBezTo>
                  <a:pt x="63" y="210"/>
                  <a:pt x="82" y="214"/>
                  <a:pt x="100" y="219"/>
                </a:cubicBezTo>
                <a:cubicBezTo>
                  <a:pt x="105" y="237"/>
                  <a:pt x="109" y="256"/>
                  <a:pt x="114" y="274"/>
                </a:cubicBezTo>
                <a:cubicBezTo>
                  <a:pt x="118" y="288"/>
                  <a:pt x="113" y="310"/>
                  <a:pt x="127" y="315"/>
                </a:cubicBezTo>
                <a:cubicBezTo>
                  <a:pt x="139" y="319"/>
                  <a:pt x="146" y="297"/>
                  <a:pt x="155" y="288"/>
                </a:cubicBezTo>
                <a:cubicBezTo>
                  <a:pt x="200" y="431"/>
                  <a:pt x="144" y="206"/>
                  <a:pt x="114" y="356"/>
                </a:cubicBezTo>
                <a:cubicBezTo>
                  <a:pt x="82" y="517"/>
                  <a:pt x="165" y="624"/>
                  <a:pt x="223" y="754"/>
                </a:cubicBezTo>
                <a:cubicBezTo>
                  <a:pt x="235" y="780"/>
                  <a:pt x="242" y="809"/>
                  <a:pt x="251" y="836"/>
                </a:cubicBezTo>
                <a:cubicBezTo>
                  <a:pt x="256" y="850"/>
                  <a:pt x="254" y="867"/>
                  <a:pt x="264" y="877"/>
                </a:cubicBezTo>
                <a:cubicBezTo>
                  <a:pt x="304" y="917"/>
                  <a:pt x="349" y="956"/>
                  <a:pt x="402" y="973"/>
                </a:cubicBezTo>
                <a:cubicBezTo>
                  <a:pt x="416" y="982"/>
                  <a:pt x="428" y="994"/>
                  <a:pt x="443" y="1001"/>
                </a:cubicBezTo>
                <a:cubicBezTo>
                  <a:pt x="456" y="1007"/>
                  <a:pt x="472" y="1006"/>
                  <a:pt x="484" y="1014"/>
                </a:cubicBezTo>
                <a:cubicBezTo>
                  <a:pt x="505" y="1029"/>
                  <a:pt x="521" y="1051"/>
                  <a:pt x="539" y="1069"/>
                </a:cubicBezTo>
                <a:cubicBezTo>
                  <a:pt x="548" y="1078"/>
                  <a:pt x="566" y="1097"/>
                  <a:pt x="566" y="1097"/>
                </a:cubicBezTo>
                <a:cubicBezTo>
                  <a:pt x="571" y="1111"/>
                  <a:pt x="583" y="1124"/>
                  <a:pt x="580" y="1138"/>
                </a:cubicBezTo>
                <a:cubicBezTo>
                  <a:pt x="575" y="1164"/>
                  <a:pt x="527" y="1173"/>
                  <a:pt x="511" y="1179"/>
                </a:cubicBezTo>
                <a:cubicBezTo>
                  <a:pt x="501" y="1212"/>
                  <a:pt x="502" y="1229"/>
                  <a:pt x="470" y="1248"/>
                </a:cubicBezTo>
                <a:cubicBezTo>
                  <a:pt x="435" y="1269"/>
                  <a:pt x="360" y="1302"/>
                  <a:pt x="360" y="1302"/>
                </a:cubicBezTo>
                <a:cubicBezTo>
                  <a:pt x="369" y="1311"/>
                  <a:pt x="376" y="1324"/>
                  <a:pt x="388" y="1330"/>
                </a:cubicBezTo>
                <a:cubicBezTo>
                  <a:pt x="414" y="1343"/>
                  <a:pt x="470" y="1357"/>
                  <a:pt x="470" y="1357"/>
                </a:cubicBezTo>
                <a:cubicBezTo>
                  <a:pt x="558" y="1269"/>
                  <a:pt x="495" y="1295"/>
                  <a:pt x="552" y="1330"/>
                </a:cubicBezTo>
                <a:cubicBezTo>
                  <a:pt x="565" y="1338"/>
                  <a:pt x="580" y="1339"/>
                  <a:pt x="594" y="1344"/>
                </a:cubicBezTo>
                <a:cubicBezTo>
                  <a:pt x="617" y="1249"/>
                  <a:pt x="602" y="1201"/>
                  <a:pt x="676" y="1152"/>
                </a:cubicBezTo>
                <a:cubicBezTo>
                  <a:pt x="772" y="1184"/>
                  <a:pt x="749" y="1152"/>
                  <a:pt x="772" y="1220"/>
                </a:cubicBezTo>
                <a:cubicBezTo>
                  <a:pt x="742" y="1323"/>
                  <a:pt x="750" y="1328"/>
                  <a:pt x="662" y="1371"/>
                </a:cubicBezTo>
                <a:cubicBezTo>
                  <a:pt x="698" y="1406"/>
                  <a:pt x="729" y="1447"/>
                  <a:pt x="799" y="1412"/>
                </a:cubicBezTo>
                <a:cubicBezTo>
                  <a:pt x="802" y="1410"/>
                  <a:pt x="833" y="1311"/>
                  <a:pt x="840" y="1289"/>
                </a:cubicBezTo>
                <a:cubicBezTo>
                  <a:pt x="845" y="1275"/>
                  <a:pt x="854" y="1248"/>
                  <a:pt x="854" y="1248"/>
                </a:cubicBezTo>
                <a:cubicBezTo>
                  <a:pt x="876" y="1118"/>
                  <a:pt x="875" y="1133"/>
                  <a:pt x="1005" y="1152"/>
                </a:cubicBezTo>
                <a:cubicBezTo>
                  <a:pt x="1028" y="1143"/>
                  <a:pt x="1055" y="1140"/>
                  <a:pt x="1074" y="1124"/>
                </a:cubicBezTo>
                <a:cubicBezTo>
                  <a:pt x="1089" y="1111"/>
                  <a:pt x="1091" y="1087"/>
                  <a:pt x="1101" y="1069"/>
                </a:cubicBezTo>
                <a:cubicBezTo>
                  <a:pt x="1124" y="1028"/>
                  <a:pt x="1125" y="1031"/>
                  <a:pt x="1156" y="1001"/>
                </a:cubicBezTo>
                <a:cubicBezTo>
                  <a:pt x="1161" y="987"/>
                  <a:pt x="1163" y="972"/>
                  <a:pt x="1170" y="960"/>
                </a:cubicBezTo>
                <a:cubicBezTo>
                  <a:pt x="1177" y="949"/>
                  <a:pt x="1191" y="944"/>
                  <a:pt x="1197" y="932"/>
                </a:cubicBezTo>
                <a:cubicBezTo>
                  <a:pt x="1212" y="902"/>
                  <a:pt x="1214" y="868"/>
                  <a:pt x="1224" y="836"/>
                </a:cubicBezTo>
                <a:cubicBezTo>
                  <a:pt x="1242" y="691"/>
                  <a:pt x="1225" y="766"/>
                  <a:pt x="1266" y="644"/>
                </a:cubicBezTo>
                <a:cubicBezTo>
                  <a:pt x="1271" y="630"/>
                  <a:pt x="1279" y="603"/>
                  <a:pt x="1279" y="603"/>
                </a:cubicBezTo>
                <a:cubicBezTo>
                  <a:pt x="1263" y="444"/>
                  <a:pt x="1284" y="371"/>
                  <a:pt x="1211" y="260"/>
                </a:cubicBezTo>
                <a:cubicBezTo>
                  <a:pt x="1183" y="266"/>
                  <a:pt x="1130" y="273"/>
                  <a:pt x="1101" y="288"/>
                </a:cubicBezTo>
                <a:cubicBezTo>
                  <a:pt x="1058" y="309"/>
                  <a:pt x="1040" y="335"/>
                  <a:pt x="1005" y="370"/>
                </a:cubicBezTo>
                <a:cubicBezTo>
                  <a:pt x="991" y="384"/>
                  <a:pt x="968" y="388"/>
                  <a:pt x="950" y="397"/>
                </a:cubicBezTo>
                <a:cubicBezTo>
                  <a:pt x="879" y="470"/>
                  <a:pt x="896" y="456"/>
                  <a:pt x="786" y="425"/>
                </a:cubicBezTo>
                <a:cubicBezTo>
                  <a:pt x="758" y="407"/>
                  <a:pt x="726" y="394"/>
                  <a:pt x="703" y="370"/>
                </a:cubicBezTo>
                <a:cubicBezTo>
                  <a:pt x="694" y="361"/>
                  <a:pt x="686" y="350"/>
                  <a:pt x="676" y="342"/>
                </a:cubicBezTo>
                <a:cubicBezTo>
                  <a:pt x="563" y="257"/>
                  <a:pt x="632" y="314"/>
                  <a:pt x="525" y="260"/>
                </a:cubicBezTo>
                <a:cubicBezTo>
                  <a:pt x="484" y="239"/>
                  <a:pt x="453" y="203"/>
                  <a:pt x="415" y="178"/>
                </a:cubicBezTo>
                <a:cubicBezTo>
                  <a:pt x="400" y="155"/>
                  <a:pt x="384" y="125"/>
                  <a:pt x="360" y="109"/>
                </a:cubicBezTo>
                <a:cubicBezTo>
                  <a:pt x="319" y="82"/>
                  <a:pt x="304" y="93"/>
                  <a:pt x="278" y="54"/>
                </a:cubicBezTo>
                <a:cubicBezTo>
                  <a:pt x="267" y="37"/>
                  <a:pt x="260" y="18"/>
                  <a:pt x="251" y="0"/>
                </a:cubicBezTo>
                <a:cubicBezTo>
                  <a:pt x="228" y="4"/>
                  <a:pt x="204" y="4"/>
                  <a:pt x="182" y="13"/>
                </a:cubicBezTo>
                <a:cubicBezTo>
                  <a:pt x="170" y="18"/>
                  <a:pt x="167" y="36"/>
                  <a:pt x="155" y="41"/>
                </a:cubicBezTo>
                <a:cubicBezTo>
                  <a:pt x="133" y="50"/>
                  <a:pt x="109" y="50"/>
                  <a:pt x="86" y="54"/>
                </a:cubicBezTo>
                <a:cubicBezTo>
                  <a:pt x="68" y="72"/>
                  <a:pt x="49" y="91"/>
                  <a:pt x="31" y="109"/>
                </a:cubicBezTo>
                <a:cubicBezTo>
                  <a:pt x="21" y="119"/>
                  <a:pt x="32" y="144"/>
                  <a:pt x="45" y="150"/>
                </a:cubicBezTo>
                <a:cubicBezTo>
                  <a:pt x="54" y="155"/>
                  <a:pt x="54" y="132"/>
                  <a:pt x="59" y="123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1572" tIns="50786" rIns="101572" bIns="50786"/>
          <a:lstStyle/>
          <a:p>
            <a:endParaRPr lang="en-US">
              <a:latin typeface="Helvetica Condensed Medium"/>
              <a:cs typeface="Helvetica Condensed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2431" y="3737519"/>
            <a:ext cx="2832762" cy="338522"/>
          </a:xfrm>
          <a:prstGeom prst="rect">
            <a:avLst/>
          </a:prstGeom>
          <a:solidFill>
            <a:schemeClr val="bg1"/>
          </a:solidFill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  <a:cs typeface="Helvetica Condensed Medium"/>
              </a:rPr>
              <a:t>Risk to poultry: Moderate to High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4798484"/>
            <a:ext cx="3657600" cy="685800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>
              <a:latin typeface="Helvetica Condensed Medium"/>
              <a:cs typeface="Helvetica Condensed Medium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5484284"/>
            <a:ext cx="3657600" cy="68580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 dirty="0">
              <a:latin typeface="Helvetica Condensed Medium"/>
              <a:cs typeface="Helvetica Condensed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6969" y="5642519"/>
            <a:ext cx="2906500" cy="338522"/>
          </a:xfrm>
          <a:prstGeom prst="rect">
            <a:avLst/>
          </a:prstGeom>
          <a:solidFill>
            <a:schemeClr val="bg1"/>
          </a:solidFill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  <a:cs typeface="Helvetica Condensed Medium"/>
              </a:rPr>
              <a:t>Risk to humans: Moderate to High</a:t>
            </a:r>
          </a:p>
        </p:txBody>
      </p:sp>
      <p:sp>
        <p:nvSpPr>
          <p:cNvPr id="16" name="Freeform 15"/>
          <p:cNvSpPr/>
          <p:nvPr/>
        </p:nvSpPr>
        <p:spPr>
          <a:xfrm flipH="1">
            <a:off x="1066800" y="4874688"/>
            <a:ext cx="264022" cy="539701"/>
          </a:xfrm>
          <a:custGeom>
            <a:avLst/>
            <a:gdLst>
              <a:gd name="connsiteX0" fmla="*/ 1442434 w 3150721"/>
              <a:gd name="connsiteY0" fmla="*/ 76457 h 6492734"/>
              <a:gd name="connsiteX1" fmla="*/ 1365160 w 3150721"/>
              <a:gd name="connsiteY1" fmla="*/ 102215 h 6492734"/>
              <a:gd name="connsiteX2" fmla="*/ 1326524 w 3150721"/>
              <a:gd name="connsiteY2" fmla="*/ 115094 h 6492734"/>
              <a:gd name="connsiteX3" fmla="*/ 1287887 w 3150721"/>
              <a:gd name="connsiteY3" fmla="*/ 153731 h 6492734"/>
              <a:gd name="connsiteX4" fmla="*/ 1249250 w 3150721"/>
              <a:gd name="connsiteY4" fmla="*/ 179488 h 6492734"/>
              <a:gd name="connsiteX5" fmla="*/ 1223493 w 3150721"/>
              <a:gd name="connsiteY5" fmla="*/ 218125 h 6492734"/>
              <a:gd name="connsiteX6" fmla="*/ 1184856 w 3150721"/>
              <a:gd name="connsiteY6" fmla="*/ 256762 h 6492734"/>
              <a:gd name="connsiteX7" fmla="*/ 1133341 w 3150721"/>
              <a:gd name="connsiteY7" fmla="*/ 334035 h 6492734"/>
              <a:gd name="connsiteX8" fmla="*/ 1107583 w 3150721"/>
              <a:gd name="connsiteY8" fmla="*/ 411308 h 6492734"/>
              <a:gd name="connsiteX9" fmla="*/ 1133341 w 3150721"/>
              <a:gd name="connsiteY9" fmla="*/ 565855 h 6492734"/>
              <a:gd name="connsiteX10" fmla="*/ 1146219 w 3150721"/>
              <a:gd name="connsiteY10" fmla="*/ 617370 h 6492734"/>
              <a:gd name="connsiteX11" fmla="*/ 1184856 w 3150721"/>
              <a:gd name="connsiteY11" fmla="*/ 643128 h 6492734"/>
              <a:gd name="connsiteX12" fmla="*/ 1197735 w 3150721"/>
              <a:gd name="connsiteY12" fmla="*/ 681764 h 6492734"/>
              <a:gd name="connsiteX13" fmla="*/ 1236372 w 3150721"/>
              <a:gd name="connsiteY13" fmla="*/ 720401 h 6492734"/>
              <a:gd name="connsiteX14" fmla="*/ 1262129 w 3150721"/>
              <a:gd name="connsiteY14" fmla="*/ 759038 h 6492734"/>
              <a:gd name="connsiteX15" fmla="*/ 1287887 w 3150721"/>
              <a:gd name="connsiteY15" fmla="*/ 849190 h 6492734"/>
              <a:gd name="connsiteX16" fmla="*/ 1313645 w 3150721"/>
              <a:gd name="connsiteY16" fmla="*/ 887826 h 6492734"/>
              <a:gd name="connsiteX17" fmla="*/ 1300766 w 3150721"/>
              <a:gd name="connsiteY17" fmla="*/ 965100 h 6492734"/>
              <a:gd name="connsiteX18" fmla="*/ 1171977 w 3150721"/>
              <a:gd name="connsiteY18" fmla="*/ 1093888 h 6492734"/>
              <a:gd name="connsiteX19" fmla="*/ 1133341 w 3150721"/>
              <a:gd name="connsiteY19" fmla="*/ 1106767 h 6492734"/>
              <a:gd name="connsiteX20" fmla="*/ 1094704 w 3150721"/>
              <a:gd name="connsiteY20" fmla="*/ 1132525 h 6492734"/>
              <a:gd name="connsiteX21" fmla="*/ 1017431 w 3150721"/>
              <a:gd name="connsiteY21" fmla="*/ 1158283 h 6492734"/>
              <a:gd name="connsiteX22" fmla="*/ 965915 w 3150721"/>
              <a:gd name="connsiteY22" fmla="*/ 1171162 h 6492734"/>
              <a:gd name="connsiteX23" fmla="*/ 772732 w 3150721"/>
              <a:gd name="connsiteY23" fmla="*/ 1196919 h 6492734"/>
              <a:gd name="connsiteX24" fmla="*/ 695459 w 3150721"/>
              <a:gd name="connsiteY24" fmla="*/ 1222677 h 6492734"/>
              <a:gd name="connsiteX25" fmla="*/ 631065 w 3150721"/>
              <a:gd name="connsiteY25" fmla="*/ 1299950 h 6492734"/>
              <a:gd name="connsiteX26" fmla="*/ 592428 w 3150721"/>
              <a:gd name="connsiteY26" fmla="*/ 1377224 h 6492734"/>
              <a:gd name="connsiteX27" fmla="*/ 540912 w 3150721"/>
              <a:gd name="connsiteY27" fmla="*/ 1454497 h 6492734"/>
              <a:gd name="connsiteX28" fmla="*/ 502276 w 3150721"/>
              <a:gd name="connsiteY28" fmla="*/ 1544649 h 6492734"/>
              <a:gd name="connsiteX29" fmla="*/ 489397 w 3150721"/>
              <a:gd name="connsiteY29" fmla="*/ 1583286 h 6492734"/>
              <a:gd name="connsiteX30" fmla="*/ 450760 w 3150721"/>
              <a:gd name="connsiteY30" fmla="*/ 1609043 h 6492734"/>
              <a:gd name="connsiteX31" fmla="*/ 412124 w 3150721"/>
              <a:gd name="connsiteY31" fmla="*/ 1686317 h 6492734"/>
              <a:gd name="connsiteX32" fmla="*/ 334850 w 3150721"/>
              <a:gd name="connsiteY32" fmla="*/ 1763590 h 6492734"/>
              <a:gd name="connsiteX33" fmla="*/ 296214 w 3150721"/>
              <a:gd name="connsiteY33" fmla="*/ 1853742 h 6492734"/>
              <a:gd name="connsiteX34" fmla="*/ 257577 w 3150721"/>
              <a:gd name="connsiteY34" fmla="*/ 1879500 h 6492734"/>
              <a:gd name="connsiteX35" fmla="*/ 206062 w 3150721"/>
              <a:gd name="connsiteY35" fmla="*/ 1982531 h 6492734"/>
              <a:gd name="connsiteX36" fmla="*/ 180304 w 3150721"/>
              <a:gd name="connsiteY36" fmla="*/ 2072683 h 6492734"/>
              <a:gd name="connsiteX37" fmla="*/ 154546 w 3150721"/>
              <a:gd name="connsiteY37" fmla="*/ 2124198 h 6492734"/>
              <a:gd name="connsiteX38" fmla="*/ 103031 w 3150721"/>
              <a:gd name="connsiteY38" fmla="*/ 2137077 h 6492734"/>
              <a:gd name="connsiteX39" fmla="*/ 77273 w 3150721"/>
              <a:gd name="connsiteY39" fmla="*/ 2188593 h 6492734"/>
              <a:gd name="connsiteX40" fmla="*/ 38636 w 3150721"/>
              <a:gd name="connsiteY40" fmla="*/ 2227229 h 6492734"/>
              <a:gd name="connsiteX41" fmla="*/ 25758 w 3150721"/>
              <a:gd name="connsiteY41" fmla="*/ 2265866 h 6492734"/>
              <a:gd name="connsiteX42" fmla="*/ 0 w 3150721"/>
              <a:gd name="connsiteY42" fmla="*/ 2317381 h 6492734"/>
              <a:gd name="connsiteX43" fmla="*/ 12879 w 3150721"/>
              <a:gd name="connsiteY43" fmla="*/ 2446170 h 6492734"/>
              <a:gd name="connsiteX44" fmla="*/ 90152 w 3150721"/>
              <a:gd name="connsiteY44" fmla="*/ 2523443 h 6492734"/>
              <a:gd name="connsiteX45" fmla="*/ 128788 w 3150721"/>
              <a:gd name="connsiteY45" fmla="*/ 2562080 h 6492734"/>
              <a:gd name="connsiteX46" fmla="*/ 218941 w 3150721"/>
              <a:gd name="connsiteY46" fmla="*/ 2639353 h 6492734"/>
              <a:gd name="connsiteX47" fmla="*/ 283335 w 3150721"/>
              <a:gd name="connsiteY47" fmla="*/ 2703747 h 6492734"/>
              <a:gd name="connsiteX48" fmla="*/ 334850 w 3150721"/>
              <a:gd name="connsiteY48" fmla="*/ 2781021 h 6492734"/>
              <a:gd name="connsiteX49" fmla="*/ 360608 w 3150721"/>
              <a:gd name="connsiteY49" fmla="*/ 2819657 h 6492734"/>
              <a:gd name="connsiteX50" fmla="*/ 386366 w 3150721"/>
              <a:gd name="connsiteY50" fmla="*/ 2858294 h 6492734"/>
              <a:gd name="connsiteX51" fmla="*/ 425003 w 3150721"/>
              <a:gd name="connsiteY51" fmla="*/ 2896931 h 6492734"/>
              <a:gd name="connsiteX52" fmla="*/ 476518 w 3150721"/>
              <a:gd name="connsiteY52" fmla="*/ 2987083 h 6492734"/>
              <a:gd name="connsiteX53" fmla="*/ 515155 w 3150721"/>
              <a:gd name="connsiteY53" fmla="*/ 3012840 h 6492734"/>
              <a:gd name="connsiteX54" fmla="*/ 643943 w 3150721"/>
              <a:gd name="connsiteY54" fmla="*/ 3115871 h 6492734"/>
              <a:gd name="connsiteX55" fmla="*/ 695459 w 3150721"/>
              <a:gd name="connsiteY55" fmla="*/ 3231781 h 6492734"/>
              <a:gd name="connsiteX56" fmla="*/ 721217 w 3150721"/>
              <a:gd name="connsiteY56" fmla="*/ 3334812 h 6492734"/>
              <a:gd name="connsiteX57" fmla="*/ 708338 w 3150721"/>
              <a:gd name="connsiteY57" fmla="*/ 3450722 h 6492734"/>
              <a:gd name="connsiteX58" fmla="*/ 695459 w 3150721"/>
              <a:gd name="connsiteY58" fmla="*/ 3631026 h 6492734"/>
              <a:gd name="connsiteX59" fmla="*/ 669701 w 3150721"/>
              <a:gd name="connsiteY59" fmla="*/ 3734057 h 6492734"/>
              <a:gd name="connsiteX60" fmla="*/ 669701 w 3150721"/>
              <a:gd name="connsiteY60" fmla="*/ 4107545 h 6492734"/>
              <a:gd name="connsiteX61" fmla="*/ 682580 w 3150721"/>
              <a:gd name="connsiteY61" fmla="*/ 4146181 h 6492734"/>
              <a:gd name="connsiteX62" fmla="*/ 708338 w 3150721"/>
              <a:gd name="connsiteY62" fmla="*/ 4210576 h 6492734"/>
              <a:gd name="connsiteX63" fmla="*/ 695459 w 3150721"/>
              <a:gd name="connsiteY63" fmla="*/ 4249212 h 6492734"/>
              <a:gd name="connsiteX64" fmla="*/ 721217 w 3150721"/>
              <a:gd name="connsiteY64" fmla="*/ 4429517 h 6492734"/>
              <a:gd name="connsiteX65" fmla="*/ 746974 w 3150721"/>
              <a:gd name="connsiteY65" fmla="*/ 4571184 h 6492734"/>
              <a:gd name="connsiteX66" fmla="*/ 759853 w 3150721"/>
              <a:gd name="connsiteY66" fmla="*/ 5112097 h 6492734"/>
              <a:gd name="connsiteX67" fmla="*/ 759853 w 3150721"/>
              <a:gd name="connsiteY67" fmla="*/ 5549978 h 6492734"/>
              <a:gd name="connsiteX68" fmla="*/ 721217 w 3150721"/>
              <a:gd name="connsiteY68" fmla="*/ 5653009 h 6492734"/>
              <a:gd name="connsiteX69" fmla="*/ 682580 w 3150721"/>
              <a:gd name="connsiteY69" fmla="*/ 5756040 h 6492734"/>
              <a:gd name="connsiteX70" fmla="*/ 631065 w 3150721"/>
              <a:gd name="connsiteY70" fmla="*/ 5833314 h 6492734"/>
              <a:gd name="connsiteX71" fmla="*/ 669701 w 3150721"/>
              <a:gd name="connsiteY71" fmla="*/ 5871950 h 6492734"/>
              <a:gd name="connsiteX72" fmla="*/ 746974 w 3150721"/>
              <a:gd name="connsiteY72" fmla="*/ 5897708 h 6492734"/>
              <a:gd name="connsiteX73" fmla="*/ 850005 w 3150721"/>
              <a:gd name="connsiteY73" fmla="*/ 5923466 h 6492734"/>
              <a:gd name="connsiteX74" fmla="*/ 901521 w 3150721"/>
              <a:gd name="connsiteY74" fmla="*/ 5936345 h 6492734"/>
              <a:gd name="connsiteX75" fmla="*/ 940158 w 3150721"/>
              <a:gd name="connsiteY75" fmla="*/ 5949224 h 6492734"/>
              <a:gd name="connsiteX76" fmla="*/ 927279 w 3150721"/>
              <a:gd name="connsiteY76" fmla="*/ 6052255 h 6492734"/>
              <a:gd name="connsiteX77" fmla="*/ 837127 w 3150721"/>
              <a:gd name="connsiteY77" fmla="*/ 6168164 h 6492734"/>
              <a:gd name="connsiteX78" fmla="*/ 824248 w 3150721"/>
              <a:gd name="connsiteY78" fmla="*/ 6206801 h 6492734"/>
              <a:gd name="connsiteX79" fmla="*/ 772732 w 3150721"/>
              <a:gd name="connsiteY79" fmla="*/ 6232559 h 6492734"/>
              <a:gd name="connsiteX80" fmla="*/ 734096 w 3150721"/>
              <a:gd name="connsiteY80" fmla="*/ 6258317 h 6492734"/>
              <a:gd name="connsiteX81" fmla="*/ 695459 w 3150721"/>
              <a:gd name="connsiteY81" fmla="*/ 6296953 h 6492734"/>
              <a:gd name="connsiteX82" fmla="*/ 643943 w 3150721"/>
              <a:gd name="connsiteY82" fmla="*/ 6374226 h 6492734"/>
              <a:gd name="connsiteX83" fmla="*/ 605307 w 3150721"/>
              <a:gd name="connsiteY83" fmla="*/ 6399984 h 6492734"/>
              <a:gd name="connsiteX84" fmla="*/ 618186 w 3150721"/>
              <a:gd name="connsiteY84" fmla="*/ 6464378 h 6492734"/>
              <a:gd name="connsiteX85" fmla="*/ 669701 w 3150721"/>
              <a:gd name="connsiteY85" fmla="*/ 6490136 h 6492734"/>
              <a:gd name="connsiteX86" fmla="*/ 746974 w 3150721"/>
              <a:gd name="connsiteY86" fmla="*/ 6477257 h 6492734"/>
              <a:gd name="connsiteX87" fmla="*/ 837127 w 3150721"/>
              <a:gd name="connsiteY87" fmla="*/ 6451500 h 6492734"/>
              <a:gd name="connsiteX88" fmla="*/ 875763 w 3150721"/>
              <a:gd name="connsiteY88" fmla="*/ 6425742 h 6492734"/>
              <a:gd name="connsiteX89" fmla="*/ 940158 w 3150721"/>
              <a:gd name="connsiteY89" fmla="*/ 6412863 h 6492734"/>
              <a:gd name="connsiteX90" fmla="*/ 1043188 w 3150721"/>
              <a:gd name="connsiteY90" fmla="*/ 6387105 h 6492734"/>
              <a:gd name="connsiteX91" fmla="*/ 1120462 w 3150721"/>
              <a:gd name="connsiteY91" fmla="*/ 6348469 h 6492734"/>
              <a:gd name="connsiteX92" fmla="*/ 1171977 w 3150721"/>
              <a:gd name="connsiteY92" fmla="*/ 6322711 h 6492734"/>
              <a:gd name="connsiteX93" fmla="*/ 1210614 w 3150721"/>
              <a:gd name="connsiteY93" fmla="*/ 6284074 h 6492734"/>
              <a:gd name="connsiteX94" fmla="*/ 1210614 w 3150721"/>
              <a:gd name="connsiteY94" fmla="*/ 6206801 h 6492734"/>
              <a:gd name="connsiteX95" fmla="*/ 1287887 w 3150721"/>
              <a:gd name="connsiteY95" fmla="*/ 6181043 h 6492734"/>
              <a:gd name="connsiteX96" fmla="*/ 1339403 w 3150721"/>
              <a:gd name="connsiteY96" fmla="*/ 6065133 h 6492734"/>
              <a:gd name="connsiteX97" fmla="*/ 1352281 w 3150721"/>
              <a:gd name="connsiteY97" fmla="*/ 6000739 h 6492734"/>
              <a:gd name="connsiteX98" fmla="*/ 1365160 w 3150721"/>
              <a:gd name="connsiteY98" fmla="*/ 5962102 h 6492734"/>
              <a:gd name="connsiteX99" fmla="*/ 1403797 w 3150721"/>
              <a:gd name="connsiteY99" fmla="*/ 5949224 h 6492734"/>
              <a:gd name="connsiteX100" fmla="*/ 1558343 w 3150721"/>
              <a:gd name="connsiteY100" fmla="*/ 5936345 h 6492734"/>
              <a:gd name="connsiteX101" fmla="*/ 1700011 w 3150721"/>
              <a:gd name="connsiteY101" fmla="*/ 5936345 h 6492734"/>
              <a:gd name="connsiteX102" fmla="*/ 1725769 w 3150721"/>
              <a:gd name="connsiteY102" fmla="*/ 6039376 h 6492734"/>
              <a:gd name="connsiteX103" fmla="*/ 1738648 w 3150721"/>
              <a:gd name="connsiteY103" fmla="*/ 6155286 h 6492734"/>
              <a:gd name="connsiteX104" fmla="*/ 1790163 w 3150721"/>
              <a:gd name="connsiteY104" fmla="*/ 6168164 h 6492734"/>
              <a:gd name="connsiteX105" fmla="*/ 1815921 w 3150721"/>
              <a:gd name="connsiteY105" fmla="*/ 6206801 h 6492734"/>
              <a:gd name="connsiteX106" fmla="*/ 1854558 w 3150721"/>
              <a:gd name="connsiteY106" fmla="*/ 6232559 h 6492734"/>
              <a:gd name="connsiteX107" fmla="*/ 1880315 w 3150721"/>
              <a:gd name="connsiteY107" fmla="*/ 6284074 h 6492734"/>
              <a:gd name="connsiteX108" fmla="*/ 1918952 w 3150721"/>
              <a:gd name="connsiteY108" fmla="*/ 6309832 h 6492734"/>
              <a:gd name="connsiteX109" fmla="*/ 2021983 w 3150721"/>
              <a:gd name="connsiteY109" fmla="*/ 6374226 h 6492734"/>
              <a:gd name="connsiteX110" fmla="*/ 2099256 w 3150721"/>
              <a:gd name="connsiteY110" fmla="*/ 6387105 h 6492734"/>
              <a:gd name="connsiteX111" fmla="*/ 2150772 w 3150721"/>
              <a:gd name="connsiteY111" fmla="*/ 6399984 h 6492734"/>
              <a:gd name="connsiteX112" fmla="*/ 2331076 w 3150721"/>
              <a:gd name="connsiteY112" fmla="*/ 6335590 h 6492734"/>
              <a:gd name="connsiteX113" fmla="*/ 2343955 w 3150721"/>
              <a:gd name="connsiteY113" fmla="*/ 6296953 h 6492734"/>
              <a:gd name="connsiteX114" fmla="*/ 2228045 w 3150721"/>
              <a:gd name="connsiteY114" fmla="*/ 6181043 h 6492734"/>
              <a:gd name="connsiteX115" fmla="*/ 2163650 w 3150721"/>
              <a:gd name="connsiteY115" fmla="*/ 6090891 h 6492734"/>
              <a:gd name="connsiteX116" fmla="*/ 2215166 w 3150721"/>
              <a:gd name="connsiteY116" fmla="*/ 6013618 h 6492734"/>
              <a:gd name="connsiteX117" fmla="*/ 2240924 w 3150721"/>
              <a:gd name="connsiteY117" fmla="*/ 5962102 h 6492734"/>
              <a:gd name="connsiteX118" fmla="*/ 2356834 w 3150721"/>
              <a:gd name="connsiteY118" fmla="*/ 5910587 h 6492734"/>
              <a:gd name="connsiteX119" fmla="*/ 2408349 w 3150721"/>
              <a:gd name="connsiteY119" fmla="*/ 5640131 h 6492734"/>
              <a:gd name="connsiteX120" fmla="*/ 2421228 w 3150721"/>
              <a:gd name="connsiteY120" fmla="*/ 5588615 h 6492734"/>
              <a:gd name="connsiteX121" fmla="*/ 2434107 w 3150721"/>
              <a:gd name="connsiteY121" fmla="*/ 5524221 h 6492734"/>
              <a:gd name="connsiteX122" fmla="*/ 2446986 w 3150721"/>
              <a:gd name="connsiteY122" fmla="*/ 5472705 h 6492734"/>
              <a:gd name="connsiteX123" fmla="*/ 2459865 w 3150721"/>
              <a:gd name="connsiteY123" fmla="*/ 5369674 h 6492734"/>
              <a:gd name="connsiteX124" fmla="*/ 2472743 w 3150721"/>
              <a:gd name="connsiteY124" fmla="*/ 5318159 h 6492734"/>
              <a:gd name="connsiteX125" fmla="*/ 2485622 w 3150721"/>
              <a:gd name="connsiteY125" fmla="*/ 5228007 h 6492734"/>
              <a:gd name="connsiteX126" fmla="*/ 2472743 w 3150721"/>
              <a:gd name="connsiteY126" fmla="*/ 5189370 h 6492734"/>
              <a:gd name="connsiteX127" fmla="*/ 2446986 w 3150721"/>
              <a:gd name="connsiteY127" fmla="*/ 5150733 h 6492734"/>
              <a:gd name="connsiteX128" fmla="*/ 2459865 w 3150721"/>
              <a:gd name="connsiteY128" fmla="*/ 4906035 h 6492734"/>
              <a:gd name="connsiteX129" fmla="*/ 2472743 w 3150721"/>
              <a:gd name="connsiteY129" fmla="*/ 4867398 h 6492734"/>
              <a:gd name="connsiteX130" fmla="*/ 2485622 w 3150721"/>
              <a:gd name="connsiteY130" fmla="*/ 4815883 h 6492734"/>
              <a:gd name="connsiteX131" fmla="*/ 2472743 w 3150721"/>
              <a:gd name="connsiteY131" fmla="*/ 4558305 h 6492734"/>
              <a:gd name="connsiteX132" fmla="*/ 2446986 w 3150721"/>
              <a:gd name="connsiteY132" fmla="*/ 4506790 h 6492734"/>
              <a:gd name="connsiteX133" fmla="*/ 2421228 w 3150721"/>
              <a:gd name="connsiteY133" fmla="*/ 4429517 h 6492734"/>
              <a:gd name="connsiteX134" fmla="*/ 2446986 w 3150721"/>
              <a:gd name="connsiteY134" fmla="*/ 3772694 h 6492734"/>
              <a:gd name="connsiteX135" fmla="*/ 2472743 w 3150721"/>
              <a:gd name="connsiteY135" fmla="*/ 3515117 h 6492734"/>
              <a:gd name="connsiteX136" fmla="*/ 2472743 w 3150721"/>
              <a:gd name="connsiteY136" fmla="*/ 3218902 h 6492734"/>
              <a:gd name="connsiteX137" fmla="*/ 2588653 w 3150721"/>
              <a:gd name="connsiteY137" fmla="*/ 3128750 h 6492734"/>
              <a:gd name="connsiteX138" fmla="*/ 2678805 w 3150721"/>
              <a:gd name="connsiteY138" fmla="*/ 3051477 h 6492734"/>
              <a:gd name="connsiteX139" fmla="*/ 2717442 w 3150721"/>
              <a:gd name="connsiteY139" fmla="*/ 3025719 h 6492734"/>
              <a:gd name="connsiteX140" fmla="*/ 2794715 w 3150721"/>
              <a:gd name="connsiteY140" fmla="*/ 2948446 h 6492734"/>
              <a:gd name="connsiteX141" fmla="*/ 2820473 w 3150721"/>
              <a:gd name="connsiteY141" fmla="*/ 2909809 h 6492734"/>
              <a:gd name="connsiteX142" fmla="*/ 2859110 w 3150721"/>
              <a:gd name="connsiteY142" fmla="*/ 2884052 h 6492734"/>
              <a:gd name="connsiteX143" fmla="*/ 2949262 w 3150721"/>
              <a:gd name="connsiteY143" fmla="*/ 2768142 h 6492734"/>
              <a:gd name="connsiteX144" fmla="*/ 3000777 w 3150721"/>
              <a:gd name="connsiteY144" fmla="*/ 2729505 h 6492734"/>
              <a:gd name="connsiteX145" fmla="*/ 3013656 w 3150721"/>
              <a:gd name="connsiteY145" fmla="*/ 2690869 h 6492734"/>
              <a:gd name="connsiteX146" fmla="*/ 3052293 w 3150721"/>
              <a:gd name="connsiteY146" fmla="*/ 2652232 h 6492734"/>
              <a:gd name="connsiteX147" fmla="*/ 3065172 w 3150721"/>
              <a:gd name="connsiteY147" fmla="*/ 2587838 h 6492734"/>
              <a:gd name="connsiteX148" fmla="*/ 3078050 w 3150721"/>
              <a:gd name="connsiteY148" fmla="*/ 2549201 h 6492734"/>
              <a:gd name="connsiteX149" fmla="*/ 3129566 w 3150721"/>
              <a:gd name="connsiteY149" fmla="*/ 2394655 h 6492734"/>
              <a:gd name="connsiteX150" fmla="*/ 3129566 w 3150721"/>
              <a:gd name="connsiteY150" fmla="*/ 2214350 h 6492734"/>
              <a:gd name="connsiteX151" fmla="*/ 3103808 w 3150721"/>
              <a:gd name="connsiteY151" fmla="*/ 2137077 h 6492734"/>
              <a:gd name="connsiteX152" fmla="*/ 3052293 w 3150721"/>
              <a:gd name="connsiteY152" fmla="*/ 2059804 h 6492734"/>
              <a:gd name="connsiteX153" fmla="*/ 3026535 w 3150721"/>
              <a:gd name="connsiteY153" fmla="*/ 2021167 h 6492734"/>
              <a:gd name="connsiteX154" fmla="*/ 2962141 w 3150721"/>
              <a:gd name="connsiteY154" fmla="*/ 1931015 h 6492734"/>
              <a:gd name="connsiteX155" fmla="*/ 2910625 w 3150721"/>
              <a:gd name="connsiteY155" fmla="*/ 1853742 h 6492734"/>
              <a:gd name="connsiteX156" fmla="*/ 2871988 w 3150721"/>
              <a:gd name="connsiteY156" fmla="*/ 1763590 h 6492734"/>
              <a:gd name="connsiteX157" fmla="*/ 2833352 w 3150721"/>
              <a:gd name="connsiteY157" fmla="*/ 1737832 h 6492734"/>
              <a:gd name="connsiteX158" fmla="*/ 2768958 w 3150721"/>
              <a:gd name="connsiteY158" fmla="*/ 1609043 h 6492734"/>
              <a:gd name="connsiteX159" fmla="*/ 2691684 w 3150721"/>
              <a:gd name="connsiteY159" fmla="*/ 1454497 h 6492734"/>
              <a:gd name="connsiteX160" fmla="*/ 2640169 w 3150721"/>
              <a:gd name="connsiteY160" fmla="*/ 1364345 h 6492734"/>
              <a:gd name="connsiteX161" fmla="*/ 2601532 w 3150721"/>
              <a:gd name="connsiteY161" fmla="*/ 1351466 h 6492734"/>
              <a:gd name="connsiteX162" fmla="*/ 2511380 w 3150721"/>
              <a:gd name="connsiteY162" fmla="*/ 1274193 h 6492734"/>
              <a:gd name="connsiteX163" fmla="*/ 2472743 w 3150721"/>
              <a:gd name="connsiteY163" fmla="*/ 1248435 h 6492734"/>
              <a:gd name="connsiteX164" fmla="*/ 2421228 w 3150721"/>
              <a:gd name="connsiteY164" fmla="*/ 1235556 h 6492734"/>
              <a:gd name="connsiteX165" fmla="*/ 2382591 w 3150721"/>
              <a:gd name="connsiteY165" fmla="*/ 1222677 h 6492734"/>
              <a:gd name="connsiteX166" fmla="*/ 2331076 w 3150721"/>
              <a:gd name="connsiteY166" fmla="*/ 1209798 h 6492734"/>
              <a:gd name="connsiteX167" fmla="*/ 2228045 w 3150721"/>
              <a:gd name="connsiteY167" fmla="*/ 1158283 h 6492734"/>
              <a:gd name="connsiteX168" fmla="*/ 2125014 w 3150721"/>
              <a:gd name="connsiteY168" fmla="*/ 1132525 h 6492734"/>
              <a:gd name="connsiteX169" fmla="*/ 2073498 w 3150721"/>
              <a:gd name="connsiteY169" fmla="*/ 1106767 h 6492734"/>
              <a:gd name="connsiteX170" fmla="*/ 2009104 w 3150721"/>
              <a:gd name="connsiteY170" fmla="*/ 1093888 h 6492734"/>
              <a:gd name="connsiteX171" fmla="*/ 1970467 w 3150721"/>
              <a:gd name="connsiteY171" fmla="*/ 1081009 h 6492734"/>
              <a:gd name="connsiteX172" fmla="*/ 1918952 w 3150721"/>
              <a:gd name="connsiteY172" fmla="*/ 1068131 h 6492734"/>
              <a:gd name="connsiteX173" fmla="*/ 1867436 w 3150721"/>
              <a:gd name="connsiteY173" fmla="*/ 1042373 h 6492734"/>
              <a:gd name="connsiteX174" fmla="*/ 1841679 w 3150721"/>
              <a:gd name="connsiteY174" fmla="*/ 939342 h 6492734"/>
              <a:gd name="connsiteX175" fmla="*/ 1828800 w 3150721"/>
              <a:gd name="connsiteY175" fmla="*/ 900705 h 6492734"/>
              <a:gd name="connsiteX176" fmla="*/ 1906073 w 3150721"/>
              <a:gd name="connsiteY176" fmla="*/ 720401 h 6492734"/>
              <a:gd name="connsiteX177" fmla="*/ 1944710 w 3150721"/>
              <a:gd name="connsiteY177" fmla="*/ 681764 h 6492734"/>
              <a:gd name="connsiteX178" fmla="*/ 1983346 w 3150721"/>
              <a:gd name="connsiteY178" fmla="*/ 656007 h 6492734"/>
              <a:gd name="connsiteX179" fmla="*/ 2047741 w 3150721"/>
              <a:gd name="connsiteY179" fmla="*/ 565855 h 6492734"/>
              <a:gd name="connsiteX180" fmla="*/ 2073498 w 3150721"/>
              <a:gd name="connsiteY180" fmla="*/ 527218 h 6492734"/>
              <a:gd name="connsiteX181" fmla="*/ 2060619 w 3150721"/>
              <a:gd name="connsiteY181" fmla="*/ 372671 h 6492734"/>
              <a:gd name="connsiteX182" fmla="*/ 1996225 w 3150721"/>
              <a:gd name="connsiteY182" fmla="*/ 282519 h 6492734"/>
              <a:gd name="connsiteX183" fmla="*/ 1931831 w 3150721"/>
              <a:gd name="connsiteY183" fmla="*/ 205246 h 6492734"/>
              <a:gd name="connsiteX184" fmla="*/ 1893194 w 3150721"/>
              <a:gd name="connsiteY184" fmla="*/ 127973 h 6492734"/>
              <a:gd name="connsiteX185" fmla="*/ 1854558 w 3150721"/>
              <a:gd name="connsiteY185" fmla="*/ 102215 h 6492734"/>
              <a:gd name="connsiteX186" fmla="*/ 1815921 w 3150721"/>
              <a:gd name="connsiteY186" fmla="*/ 89336 h 6492734"/>
              <a:gd name="connsiteX187" fmla="*/ 1558343 w 3150721"/>
              <a:gd name="connsiteY187" fmla="*/ 63578 h 6492734"/>
              <a:gd name="connsiteX188" fmla="*/ 1378039 w 3150721"/>
              <a:gd name="connsiteY188" fmla="*/ 89336 h 6492734"/>
              <a:gd name="connsiteX189" fmla="*/ 1339403 w 3150721"/>
              <a:gd name="connsiteY189" fmla="*/ 102215 h 6492734"/>
              <a:gd name="connsiteX190" fmla="*/ 1300766 w 3150721"/>
              <a:gd name="connsiteY190" fmla="*/ 127973 h 6492734"/>
              <a:gd name="connsiteX191" fmla="*/ 1249250 w 3150721"/>
              <a:gd name="connsiteY191" fmla="*/ 153731 h 6492734"/>
              <a:gd name="connsiteX192" fmla="*/ 1223493 w 3150721"/>
              <a:gd name="connsiteY192" fmla="*/ 205246 h 6492734"/>
              <a:gd name="connsiteX193" fmla="*/ 1184856 w 3150721"/>
              <a:gd name="connsiteY193" fmla="*/ 243883 h 6492734"/>
              <a:gd name="connsiteX194" fmla="*/ 1159098 w 3150721"/>
              <a:gd name="connsiteY194" fmla="*/ 282519 h 6492734"/>
              <a:gd name="connsiteX195" fmla="*/ 1107583 w 3150721"/>
              <a:gd name="connsiteY195" fmla="*/ 385550 h 649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150721" h="6492734">
                <a:moveTo>
                  <a:pt x="1442434" y="76457"/>
                </a:moveTo>
                <a:lnTo>
                  <a:pt x="1365160" y="102215"/>
                </a:lnTo>
                <a:lnTo>
                  <a:pt x="1326524" y="115094"/>
                </a:lnTo>
                <a:cubicBezTo>
                  <a:pt x="1313645" y="127973"/>
                  <a:pt x="1301879" y="142071"/>
                  <a:pt x="1287887" y="153731"/>
                </a:cubicBezTo>
                <a:cubicBezTo>
                  <a:pt x="1275996" y="163640"/>
                  <a:pt x="1260195" y="168543"/>
                  <a:pt x="1249250" y="179488"/>
                </a:cubicBezTo>
                <a:cubicBezTo>
                  <a:pt x="1238305" y="190433"/>
                  <a:pt x="1233402" y="206234"/>
                  <a:pt x="1223493" y="218125"/>
                </a:cubicBezTo>
                <a:cubicBezTo>
                  <a:pt x="1211833" y="232117"/>
                  <a:pt x="1196038" y="242385"/>
                  <a:pt x="1184856" y="256762"/>
                </a:cubicBezTo>
                <a:cubicBezTo>
                  <a:pt x="1165850" y="281198"/>
                  <a:pt x="1143131" y="304667"/>
                  <a:pt x="1133341" y="334035"/>
                </a:cubicBezTo>
                <a:lnTo>
                  <a:pt x="1107583" y="411308"/>
                </a:lnTo>
                <a:cubicBezTo>
                  <a:pt x="1128516" y="599699"/>
                  <a:pt x="1105880" y="469739"/>
                  <a:pt x="1133341" y="565855"/>
                </a:cubicBezTo>
                <a:cubicBezTo>
                  <a:pt x="1138203" y="582874"/>
                  <a:pt x="1136401" y="602643"/>
                  <a:pt x="1146219" y="617370"/>
                </a:cubicBezTo>
                <a:cubicBezTo>
                  <a:pt x="1154805" y="630249"/>
                  <a:pt x="1171977" y="634542"/>
                  <a:pt x="1184856" y="643128"/>
                </a:cubicBezTo>
                <a:cubicBezTo>
                  <a:pt x="1189149" y="656007"/>
                  <a:pt x="1190205" y="670469"/>
                  <a:pt x="1197735" y="681764"/>
                </a:cubicBezTo>
                <a:cubicBezTo>
                  <a:pt x="1207838" y="696919"/>
                  <a:pt x="1224712" y="706409"/>
                  <a:pt x="1236372" y="720401"/>
                </a:cubicBezTo>
                <a:cubicBezTo>
                  <a:pt x="1246281" y="732292"/>
                  <a:pt x="1253543" y="746159"/>
                  <a:pt x="1262129" y="759038"/>
                </a:cubicBezTo>
                <a:cubicBezTo>
                  <a:pt x="1266255" y="775542"/>
                  <a:pt x="1278649" y="830715"/>
                  <a:pt x="1287887" y="849190"/>
                </a:cubicBezTo>
                <a:cubicBezTo>
                  <a:pt x="1294809" y="863034"/>
                  <a:pt x="1305059" y="874947"/>
                  <a:pt x="1313645" y="887826"/>
                </a:cubicBezTo>
                <a:cubicBezTo>
                  <a:pt x="1309352" y="913584"/>
                  <a:pt x="1310810" y="940995"/>
                  <a:pt x="1300766" y="965100"/>
                </a:cubicBezTo>
                <a:cubicBezTo>
                  <a:pt x="1278609" y="1018277"/>
                  <a:pt x="1228478" y="1075054"/>
                  <a:pt x="1171977" y="1093888"/>
                </a:cubicBezTo>
                <a:cubicBezTo>
                  <a:pt x="1159098" y="1098181"/>
                  <a:pt x="1145483" y="1100696"/>
                  <a:pt x="1133341" y="1106767"/>
                </a:cubicBezTo>
                <a:cubicBezTo>
                  <a:pt x="1119497" y="1113689"/>
                  <a:pt x="1108849" y="1126238"/>
                  <a:pt x="1094704" y="1132525"/>
                </a:cubicBezTo>
                <a:cubicBezTo>
                  <a:pt x="1069893" y="1143552"/>
                  <a:pt x="1043771" y="1151698"/>
                  <a:pt x="1017431" y="1158283"/>
                </a:cubicBezTo>
                <a:cubicBezTo>
                  <a:pt x="1000259" y="1162576"/>
                  <a:pt x="983330" y="1167996"/>
                  <a:pt x="965915" y="1171162"/>
                </a:cubicBezTo>
                <a:cubicBezTo>
                  <a:pt x="926832" y="1178268"/>
                  <a:pt x="808591" y="1192437"/>
                  <a:pt x="772732" y="1196919"/>
                </a:cubicBezTo>
                <a:cubicBezTo>
                  <a:pt x="746974" y="1205505"/>
                  <a:pt x="710520" y="1200086"/>
                  <a:pt x="695459" y="1222677"/>
                </a:cubicBezTo>
                <a:cubicBezTo>
                  <a:pt x="659598" y="1276468"/>
                  <a:pt x="680646" y="1250369"/>
                  <a:pt x="631065" y="1299950"/>
                </a:cubicBezTo>
                <a:cubicBezTo>
                  <a:pt x="598694" y="1397062"/>
                  <a:pt x="642359" y="1277363"/>
                  <a:pt x="592428" y="1377224"/>
                </a:cubicBezTo>
                <a:cubicBezTo>
                  <a:pt x="555151" y="1451777"/>
                  <a:pt x="614155" y="1381254"/>
                  <a:pt x="540912" y="1454497"/>
                </a:cubicBezTo>
                <a:cubicBezTo>
                  <a:pt x="514111" y="1561708"/>
                  <a:pt x="546745" y="1455710"/>
                  <a:pt x="502276" y="1544649"/>
                </a:cubicBezTo>
                <a:cubicBezTo>
                  <a:pt x="496205" y="1556791"/>
                  <a:pt x="497878" y="1572685"/>
                  <a:pt x="489397" y="1583286"/>
                </a:cubicBezTo>
                <a:cubicBezTo>
                  <a:pt x="479728" y="1595373"/>
                  <a:pt x="463639" y="1600457"/>
                  <a:pt x="450760" y="1609043"/>
                </a:cubicBezTo>
                <a:cubicBezTo>
                  <a:pt x="438826" y="1644844"/>
                  <a:pt x="438753" y="1656360"/>
                  <a:pt x="412124" y="1686317"/>
                </a:cubicBezTo>
                <a:cubicBezTo>
                  <a:pt x="387923" y="1713543"/>
                  <a:pt x="334850" y="1763590"/>
                  <a:pt x="334850" y="1763590"/>
                </a:cubicBezTo>
                <a:cubicBezTo>
                  <a:pt x="325903" y="1790433"/>
                  <a:pt x="313898" y="1832521"/>
                  <a:pt x="296214" y="1853742"/>
                </a:cubicBezTo>
                <a:cubicBezTo>
                  <a:pt x="286305" y="1865633"/>
                  <a:pt x="270456" y="1870914"/>
                  <a:pt x="257577" y="1879500"/>
                </a:cubicBezTo>
                <a:cubicBezTo>
                  <a:pt x="240405" y="1913844"/>
                  <a:pt x="215375" y="1945280"/>
                  <a:pt x="206062" y="1982531"/>
                </a:cubicBezTo>
                <a:cubicBezTo>
                  <a:pt x="199527" y="2008671"/>
                  <a:pt x="191389" y="2046818"/>
                  <a:pt x="180304" y="2072683"/>
                </a:cubicBezTo>
                <a:cubicBezTo>
                  <a:pt x="172741" y="2090329"/>
                  <a:pt x="169295" y="2111907"/>
                  <a:pt x="154546" y="2124198"/>
                </a:cubicBezTo>
                <a:cubicBezTo>
                  <a:pt x="140948" y="2135529"/>
                  <a:pt x="120203" y="2132784"/>
                  <a:pt x="103031" y="2137077"/>
                </a:cubicBezTo>
                <a:cubicBezTo>
                  <a:pt x="94445" y="2154249"/>
                  <a:pt x="88432" y="2172970"/>
                  <a:pt x="77273" y="2188593"/>
                </a:cubicBezTo>
                <a:cubicBezTo>
                  <a:pt x="66687" y="2203414"/>
                  <a:pt x="48739" y="2212074"/>
                  <a:pt x="38636" y="2227229"/>
                </a:cubicBezTo>
                <a:cubicBezTo>
                  <a:pt x="31106" y="2238525"/>
                  <a:pt x="31106" y="2253388"/>
                  <a:pt x="25758" y="2265866"/>
                </a:cubicBezTo>
                <a:cubicBezTo>
                  <a:pt x="18195" y="2283512"/>
                  <a:pt x="8586" y="2300209"/>
                  <a:pt x="0" y="2317381"/>
                </a:cubicBezTo>
                <a:cubicBezTo>
                  <a:pt x="4293" y="2360311"/>
                  <a:pt x="1027" y="2404686"/>
                  <a:pt x="12879" y="2446170"/>
                </a:cubicBezTo>
                <a:cubicBezTo>
                  <a:pt x="26762" y="2494762"/>
                  <a:pt x="58201" y="2496817"/>
                  <a:pt x="90152" y="2523443"/>
                </a:cubicBezTo>
                <a:cubicBezTo>
                  <a:pt x="104144" y="2535103"/>
                  <a:pt x="114959" y="2550227"/>
                  <a:pt x="128788" y="2562080"/>
                </a:cubicBezTo>
                <a:cubicBezTo>
                  <a:pt x="244456" y="2661226"/>
                  <a:pt x="123055" y="2543469"/>
                  <a:pt x="218941" y="2639353"/>
                </a:cubicBezTo>
                <a:cubicBezTo>
                  <a:pt x="249142" y="2729964"/>
                  <a:pt x="203763" y="2624175"/>
                  <a:pt x="283335" y="2703747"/>
                </a:cubicBezTo>
                <a:cubicBezTo>
                  <a:pt x="305225" y="2725637"/>
                  <a:pt x="317678" y="2755263"/>
                  <a:pt x="334850" y="2781021"/>
                </a:cubicBezTo>
                <a:lnTo>
                  <a:pt x="360608" y="2819657"/>
                </a:lnTo>
                <a:cubicBezTo>
                  <a:pt x="369194" y="2832536"/>
                  <a:pt x="375421" y="2847349"/>
                  <a:pt x="386366" y="2858294"/>
                </a:cubicBezTo>
                <a:lnTo>
                  <a:pt x="425003" y="2896931"/>
                </a:lnTo>
                <a:cubicBezTo>
                  <a:pt x="435104" y="2917134"/>
                  <a:pt x="458314" y="2968879"/>
                  <a:pt x="476518" y="2987083"/>
                </a:cubicBezTo>
                <a:cubicBezTo>
                  <a:pt x="487463" y="2998028"/>
                  <a:pt x="503586" y="3002557"/>
                  <a:pt x="515155" y="3012840"/>
                </a:cubicBezTo>
                <a:cubicBezTo>
                  <a:pt x="631963" y="3116669"/>
                  <a:pt x="546165" y="3066983"/>
                  <a:pt x="643943" y="3115871"/>
                </a:cubicBezTo>
                <a:cubicBezTo>
                  <a:pt x="677772" y="3166614"/>
                  <a:pt x="677067" y="3158216"/>
                  <a:pt x="695459" y="3231781"/>
                </a:cubicBezTo>
                <a:lnTo>
                  <a:pt x="721217" y="3334812"/>
                </a:lnTo>
                <a:cubicBezTo>
                  <a:pt x="716924" y="3373449"/>
                  <a:pt x="711706" y="3411994"/>
                  <a:pt x="708338" y="3450722"/>
                </a:cubicBezTo>
                <a:cubicBezTo>
                  <a:pt x="703118" y="3510750"/>
                  <a:pt x="703600" y="3571324"/>
                  <a:pt x="695459" y="3631026"/>
                </a:cubicBezTo>
                <a:cubicBezTo>
                  <a:pt x="690676" y="3666102"/>
                  <a:pt x="669701" y="3734057"/>
                  <a:pt x="669701" y="3734057"/>
                </a:cubicBezTo>
                <a:cubicBezTo>
                  <a:pt x="653130" y="3916337"/>
                  <a:pt x="648782" y="3887893"/>
                  <a:pt x="669701" y="4107545"/>
                </a:cubicBezTo>
                <a:cubicBezTo>
                  <a:pt x="670988" y="4121059"/>
                  <a:pt x="677813" y="4133470"/>
                  <a:pt x="682580" y="4146181"/>
                </a:cubicBezTo>
                <a:cubicBezTo>
                  <a:pt x="690698" y="4167828"/>
                  <a:pt x="699752" y="4189111"/>
                  <a:pt x="708338" y="4210576"/>
                </a:cubicBezTo>
                <a:cubicBezTo>
                  <a:pt x="704045" y="4223455"/>
                  <a:pt x="695459" y="4235637"/>
                  <a:pt x="695459" y="4249212"/>
                </a:cubicBezTo>
                <a:cubicBezTo>
                  <a:pt x="695459" y="4400436"/>
                  <a:pt x="703881" y="4334167"/>
                  <a:pt x="721217" y="4429517"/>
                </a:cubicBezTo>
                <a:cubicBezTo>
                  <a:pt x="751984" y="4598733"/>
                  <a:pt x="717763" y="4454335"/>
                  <a:pt x="746974" y="4571184"/>
                </a:cubicBezTo>
                <a:cubicBezTo>
                  <a:pt x="751267" y="4751488"/>
                  <a:pt x="753178" y="4931865"/>
                  <a:pt x="759853" y="5112097"/>
                </a:cubicBezTo>
                <a:cubicBezTo>
                  <a:pt x="770936" y="5411343"/>
                  <a:pt x="792723" y="5122673"/>
                  <a:pt x="759853" y="5549978"/>
                </a:cubicBezTo>
                <a:cubicBezTo>
                  <a:pt x="755587" y="5605430"/>
                  <a:pt x="740497" y="5601595"/>
                  <a:pt x="721217" y="5653009"/>
                </a:cubicBezTo>
                <a:cubicBezTo>
                  <a:pt x="690650" y="5734523"/>
                  <a:pt x="730389" y="5676358"/>
                  <a:pt x="682580" y="5756040"/>
                </a:cubicBezTo>
                <a:cubicBezTo>
                  <a:pt x="666653" y="5782586"/>
                  <a:pt x="631065" y="5833314"/>
                  <a:pt x="631065" y="5833314"/>
                </a:cubicBezTo>
                <a:cubicBezTo>
                  <a:pt x="643944" y="5846193"/>
                  <a:pt x="653780" y="5863105"/>
                  <a:pt x="669701" y="5871950"/>
                </a:cubicBezTo>
                <a:cubicBezTo>
                  <a:pt x="693435" y="5885136"/>
                  <a:pt x="720634" y="5891123"/>
                  <a:pt x="746974" y="5897708"/>
                </a:cubicBezTo>
                <a:lnTo>
                  <a:pt x="850005" y="5923466"/>
                </a:lnTo>
                <a:cubicBezTo>
                  <a:pt x="867177" y="5927759"/>
                  <a:pt x="884729" y="5930748"/>
                  <a:pt x="901521" y="5936345"/>
                </a:cubicBezTo>
                <a:lnTo>
                  <a:pt x="940158" y="5949224"/>
                </a:lnTo>
                <a:cubicBezTo>
                  <a:pt x="935865" y="5983568"/>
                  <a:pt x="938920" y="6019660"/>
                  <a:pt x="927279" y="6052255"/>
                </a:cubicBezTo>
                <a:cubicBezTo>
                  <a:pt x="910163" y="6100179"/>
                  <a:pt x="871470" y="6133821"/>
                  <a:pt x="837127" y="6168164"/>
                </a:cubicBezTo>
                <a:cubicBezTo>
                  <a:pt x="832834" y="6181043"/>
                  <a:pt x="833847" y="6197202"/>
                  <a:pt x="824248" y="6206801"/>
                </a:cubicBezTo>
                <a:cubicBezTo>
                  <a:pt x="810672" y="6220377"/>
                  <a:pt x="789401" y="6223034"/>
                  <a:pt x="772732" y="6232559"/>
                </a:cubicBezTo>
                <a:cubicBezTo>
                  <a:pt x="759293" y="6240238"/>
                  <a:pt x="745987" y="6248408"/>
                  <a:pt x="734096" y="6258317"/>
                </a:cubicBezTo>
                <a:cubicBezTo>
                  <a:pt x="720104" y="6269977"/>
                  <a:pt x="706641" y="6282576"/>
                  <a:pt x="695459" y="6296953"/>
                </a:cubicBezTo>
                <a:cubicBezTo>
                  <a:pt x="676453" y="6321389"/>
                  <a:pt x="669701" y="6357054"/>
                  <a:pt x="643943" y="6374226"/>
                </a:cubicBezTo>
                <a:lnTo>
                  <a:pt x="605307" y="6399984"/>
                </a:lnTo>
                <a:cubicBezTo>
                  <a:pt x="609600" y="6421449"/>
                  <a:pt x="605463" y="6446566"/>
                  <a:pt x="618186" y="6464378"/>
                </a:cubicBezTo>
                <a:cubicBezTo>
                  <a:pt x="629345" y="6480001"/>
                  <a:pt x="650598" y="6488226"/>
                  <a:pt x="669701" y="6490136"/>
                </a:cubicBezTo>
                <a:cubicBezTo>
                  <a:pt x="695684" y="6492734"/>
                  <a:pt x="721368" y="6482378"/>
                  <a:pt x="746974" y="6477257"/>
                </a:cubicBezTo>
                <a:cubicBezTo>
                  <a:pt x="787399" y="6469172"/>
                  <a:pt x="800305" y="6463773"/>
                  <a:pt x="837127" y="6451500"/>
                </a:cubicBezTo>
                <a:cubicBezTo>
                  <a:pt x="850006" y="6442914"/>
                  <a:pt x="861270" y="6431177"/>
                  <a:pt x="875763" y="6425742"/>
                </a:cubicBezTo>
                <a:cubicBezTo>
                  <a:pt x="896259" y="6418056"/>
                  <a:pt x="918829" y="6417785"/>
                  <a:pt x="940158" y="6412863"/>
                </a:cubicBezTo>
                <a:cubicBezTo>
                  <a:pt x="974652" y="6404903"/>
                  <a:pt x="1009604" y="6398300"/>
                  <a:pt x="1043188" y="6387105"/>
                </a:cubicBezTo>
                <a:cubicBezTo>
                  <a:pt x="1114023" y="6363493"/>
                  <a:pt x="1050560" y="6388413"/>
                  <a:pt x="1120462" y="6348469"/>
                </a:cubicBezTo>
                <a:cubicBezTo>
                  <a:pt x="1137131" y="6338944"/>
                  <a:pt x="1156355" y="6333870"/>
                  <a:pt x="1171977" y="6322711"/>
                </a:cubicBezTo>
                <a:cubicBezTo>
                  <a:pt x="1186798" y="6312124"/>
                  <a:pt x="1197735" y="6296953"/>
                  <a:pt x="1210614" y="6284074"/>
                </a:cubicBezTo>
                <a:cubicBezTo>
                  <a:pt x="1190411" y="6253771"/>
                  <a:pt x="1162128" y="6237105"/>
                  <a:pt x="1210614" y="6206801"/>
                </a:cubicBezTo>
                <a:cubicBezTo>
                  <a:pt x="1233638" y="6192411"/>
                  <a:pt x="1287887" y="6181043"/>
                  <a:pt x="1287887" y="6181043"/>
                </a:cubicBezTo>
                <a:cubicBezTo>
                  <a:pt x="1318720" y="6134794"/>
                  <a:pt x="1326267" y="6130817"/>
                  <a:pt x="1339403" y="6065133"/>
                </a:cubicBezTo>
                <a:cubicBezTo>
                  <a:pt x="1343696" y="6043668"/>
                  <a:pt x="1346972" y="6021975"/>
                  <a:pt x="1352281" y="6000739"/>
                </a:cubicBezTo>
                <a:cubicBezTo>
                  <a:pt x="1355573" y="5987569"/>
                  <a:pt x="1355560" y="5971701"/>
                  <a:pt x="1365160" y="5962102"/>
                </a:cubicBezTo>
                <a:cubicBezTo>
                  <a:pt x="1374759" y="5952503"/>
                  <a:pt x="1390341" y="5951018"/>
                  <a:pt x="1403797" y="5949224"/>
                </a:cubicBezTo>
                <a:cubicBezTo>
                  <a:pt x="1455037" y="5942392"/>
                  <a:pt x="1506828" y="5940638"/>
                  <a:pt x="1558343" y="5936345"/>
                </a:cubicBezTo>
                <a:cubicBezTo>
                  <a:pt x="1588401" y="5930333"/>
                  <a:pt x="1672652" y="5905566"/>
                  <a:pt x="1700011" y="5936345"/>
                </a:cubicBezTo>
                <a:cubicBezTo>
                  <a:pt x="1723530" y="5962804"/>
                  <a:pt x="1725769" y="6039376"/>
                  <a:pt x="1725769" y="6039376"/>
                </a:cubicBezTo>
                <a:cubicBezTo>
                  <a:pt x="1730062" y="6078013"/>
                  <a:pt x="1721263" y="6120516"/>
                  <a:pt x="1738648" y="6155286"/>
                </a:cubicBezTo>
                <a:cubicBezTo>
                  <a:pt x="1746564" y="6171117"/>
                  <a:pt x="1775436" y="6158346"/>
                  <a:pt x="1790163" y="6168164"/>
                </a:cubicBezTo>
                <a:cubicBezTo>
                  <a:pt x="1803042" y="6176750"/>
                  <a:pt x="1804976" y="6195856"/>
                  <a:pt x="1815921" y="6206801"/>
                </a:cubicBezTo>
                <a:cubicBezTo>
                  <a:pt x="1826866" y="6217746"/>
                  <a:pt x="1841679" y="6223973"/>
                  <a:pt x="1854558" y="6232559"/>
                </a:cubicBezTo>
                <a:cubicBezTo>
                  <a:pt x="1863144" y="6249731"/>
                  <a:pt x="1868024" y="6269325"/>
                  <a:pt x="1880315" y="6284074"/>
                </a:cubicBezTo>
                <a:cubicBezTo>
                  <a:pt x="1890224" y="6295965"/>
                  <a:pt x="1906357" y="6300835"/>
                  <a:pt x="1918952" y="6309832"/>
                </a:cubicBezTo>
                <a:cubicBezTo>
                  <a:pt x="1953428" y="6334458"/>
                  <a:pt x="1980246" y="6361705"/>
                  <a:pt x="2021983" y="6374226"/>
                </a:cubicBezTo>
                <a:cubicBezTo>
                  <a:pt x="2046995" y="6381729"/>
                  <a:pt x="2073650" y="6381984"/>
                  <a:pt x="2099256" y="6387105"/>
                </a:cubicBezTo>
                <a:cubicBezTo>
                  <a:pt x="2116613" y="6390576"/>
                  <a:pt x="2133600" y="6395691"/>
                  <a:pt x="2150772" y="6399984"/>
                </a:cubicBezTo>
                <a:cubicBezTo>
                  <a:pt x="2304952" y="6387135"/>
                  <a:pt x="2289441" y="6432738"/>
                  <a:pt x="2331076" y="6335590"/>
                </a:cubicBezTo>
                <a:cubicBezTo>
                  <a:pt x="2336424" y="6323112"/>
                  <a:pt x="2339662" y="6309832"/>
                  <a:pt x="2343955" y="6296953"/>
                </a:cubicBezTo>
                <a:cubicBezTo>
                  <a:pt x="2258536" y="6183062"/>
                  <a:pt x="2307408" y="6207498"/>
                  <a:pt x="2228045" y="6181043"/>
                </a:cubicBezTo>
                <a:cubicBezTo>
                  <a:pt x="2213356" y="6166354"/>
                  <a:pt x="2157999" y="6119145"/>
                  <a:pt x="2163650" y="6090891"/>
                </a:cubicBezTo>
                <a:cubicBezTo>
                  <a:pt x="2169721" y="6060535"/>
                  <a:pt x="2201322" y="6041307"/>
                  <a:pt x="2215166" y="6013618"/>
                </a:cubicBezTo>
                <a:cubicBezTo>
                  <a:pt x="2223752" y="5996446"/>
                  <a:pt x="2228633" y="5976851"/>
                  <a:pt x="2240924" y="5962102"/>
                </a:cubicBezTo>
                <a:cubicBezTo>
                  <a:pt x="2264472" y="5933844"/>
                  <a:pt x="2330972" y="5919208"/>
                  <a:pt x="2356834" y="5910587"/>
                </a:cubicBezTo>
                <a:cubicBezTo>
                  <a:pt x="2442277" y="5796660"/>
                  <a:pt x="2384183" y="5893867"/>
                  <a:pt x="2408349" y="5640131"/>
                </a:cubicBezTo>
                <a:cubicBezTo>
                  <a:pt x="2410027" y="5622510"/>
                  <a:pt x="2417388" y="5605894"/>
                  <a:pt x="2421228" y="5588615"/>
                </a:cubicBezTo>
                <a:cubicBezTo>
                  <a:pt x="2425977" y="5567247"/>
                  <a:pt x="2429358" y="5545589"/>
                  <a:pt x="2434107" y="5524221"/>
                </a:cubicBezTo>
                <a:cubicBezTo>
                  <a:pt x="2437947" y="5506942"/>
                  <a:pt x="2444076" y="5490165"/>
                  <a:pt x="2446986" y="5472705"/>
                </a:cubicBezTo>
                <a:cubicBezTo>
                  <a:pt x="2452676" y="5438565"/>
                  <a:pt x="2454175" y="5403814"/>
                  <a:pt x="2459865" y="5369674"/>
                </a:cubicBezTo>
                <a:cubicBezTo>
                  <a:pt x="2462775" y="5352215"/>
                  <a:pt x="2469577" y="5335574"/>
                  <a:pt x="2472743" y="5318159"/>
                </a:cubicBezTo>
                <a:cubicBezTo>
                  <a:pt x="2478173" y="5288293"/>
                  <a:pt x="2481329" y="5258058"/>
                  <a:pt x="2485622" y="5228007"/>
                </a:cubicBezTo>
                <a:cubicBezTo>
                  <a:pt x="2481329" y="5215128"/>
                  <a:pt x="2478814" y="5201513"/>
                  <a:pt x="2472743" y="5189370"/>
                </a:cubicBezTo>
                <a:cubicBezTo>
                  <a:pt x="2465821" y="5175526"/>
                  <a:pt x="2447689" y="5166195"/>
                  <a:pt x="2446986" y="5150733"/>
                </a:cubicBezTo>
                <a:cubicBezTo>
                  <a:pt x="2443277" y="5069138"/>
                  <a:pt x="2452470" y="4987378"/>
                  <a:pt x="2459865" y="4906035"/>
                </a:cubicBezTo>
                <a:cubicBezTo>
                  <a:pt x="2461094" y="4892515"/>
                  <a:pt x="2469014" y="4880451"/>
                  <a:pt x="2472743" y="4867398"/>
                </a:cubicBezTo>
                <a:cubicBezTo>
                  <a:pt x="2477605" y="4850379"/>
                  <a:pt x="2481329" y="4833055"/>
                  <a:pt x="2485622" y="4815883"/>
                </a:cubicBezTo>
                <a:cubicBezTo>
                  <a:pt x="2481329" y="4730024"/>
                  <a:pt x="2483406" y="4643608"/>
                  <a:pt x="2472743" y="4558305"/>
                </a:cubicBezTo>
                <a:cubicBezTo>
                  <a:pt x="2470362" y="4539255"/>
                  <a:pt x="2454116" y="4524615"/>
                  <a:pt x="2446986" y="4506790"/>
                </a:cubicBezTo>
                <a:cubicBezTo>
                  <a:pt x="2436902" y="4481581"/>
                  <a:pt x="2421228" y="4429517"/>
                  <a:pt x="2421228" y="4429517"/>
                </a:cubicBezTo>
                <a:cubicBezTo>
                  <a:pt x="2442375" y="3604784"/>
                  <a:pt x="2418055" y="4177720"/>
                  <a:pt x="2446986" y="3772694"/>
                </a:cubicBezTo>
                <a:cubicBezTo>
                  <a:pt x="2463766" y="3537779"/>
                  <a:pt x="2442455" y="3636276"/>
                  <a:pt x="2472743" y="3515117"/>
                </a:cubicBezTo>
                <a:cubicBezTo>
                  <a:pt x="2465190" y="3424473"/>
                  <a:pt x="2446689" y="3310092"/>
                  <a:pt x="2472743" y="3218902"/>
                </a:cubicBezTo>
                <a:cubicBezTo>
                  <a:pt x="2479893" y="3193879"/>
                  <a:pt x="2586951" y="3130027"/>
                  <a:pt x="2588653" y="3128750"/>
                </a:cubicBezTo>
                <a:cubicBezTo>
                  <a:pt x="2781546" y="2984084"/>
                  <a:pt x="2517393" y="3185989"/>
                  <a:pt x="2678805" y="3051477"/>
                </a:cubicBezTo>
                <a:cubicBezTo>
                  <a:pt x="2690696" y="3041568"/>
                  <a:pt x="2705873" y="3036002"/>
                  <a:pt x="2717442" y="3025719"/>
                </a:cubicBezTo>
                <a:cubicBezTo>
                  <a:pt x="2744668" y="3001518"/>
                  <a:pt x="2774509" y="2978755"/>
                  <a:pt x="2794715" y="2948446"/>
                </a:cubicBezTo>
                <a:cubicBezTo>
                  <a:pt x="2803301" y="2935567"/>
                  <a:pt x="2809528" y="2920754"/>
                  <a:pt x="2820473" y="2909809"/>
                </a:cubicBezTo>
                <a:cubicBezTo>
                  <a:pt x="2831418" y="2898864"/>
                  <a:pt x="2846231" y="2892638"/>
                  <a:pt x="2859110" y="2884052"/>
                </a:cubicBezTo>
                <a:cubicBezTo>
                  <a:pt x="2897871" y="2825909"/>
                  <a:pt x="2902182" y="2808496"/>
                  <a:pt x="2949262" y="2768142"/>
                </a:cubicBezTo>
                <a:cubicBezTo>
                  <a:pt x="2965559" y="2754173"/>
                  <a:pt x="2983605" y="2742384"/>
                  <a:pt x="3000777" y="2729505"/>
                </a:cubicBezTo>
                <a:cubicBezTo>
                  <a:pt x="3005070" y="2716626"/>
                  <a:pt x="3006126" y="2702164"/>
                  <a:pt x="3013656" y="2690869"/>
                </a:cubicBezTo>
                <a:cubicBezTo>
                  <a:pt x="3023759" y="2675714"/>
                  <a:pt x="3044148" y="2668523"/>
                  <a:pt x="3052293" y="2652232"/>
                </a:cubicBezTo>
                <a:cubicBezTo>
                  <a:pt x="3062082" y="2632653"/>
                  <a:pt x="3059863" y="2609074"/>
                  <a:pt x="3065172" y="2587838"/>
                </a:cubicBezTo>
                <a:cubicBezTo>
                  <a:pt x="3068464" y="2574668"/>
                  <a:pt x="3074478" y="2562298"/>
                  <a:pt x="3078050" y="2549201"/>
                </a:cubicBezTo>
                <a:cubicBezTo>
                  <a:pt x="3114545" y="2415384"/>
                  <a:pt x="3084678" y="2484428"/>
                  <a:pt x="3129566" y="2394655"/>
                </a:cubicBezTo>
                <a:cubicBezTo>
                  <a:pt x="3144335" y="2306042"/>
                  <a:pt x="3150721" y="2313072"/>
                  <a:pt x="3129566" y="2214350"/>
                </a:cubicBezTo>
                <a:cubicBezTo>
                  <a:pt x="3123877" y="2187802"/>
                  <a:pt x="3118869" y="2159668"/>
                  <a:pt x="3103808" y="2137077"/>
                </a:cubicBezTo>
                <a:lnTo>
                  <a:pt x="3052293" y="2059804"/>
                </a:lnTo>
                <a:cubicBezTo>
                  <a:pt x="3043707" y="2046925"/>
                  <a:pt x="3033457" y="2035011"/>
                  <a:pt x="3026535" y="2021167"/>
                </a:cubicBezTo>
                <a:cubicBezTo>
                  <a:pt x="2992632" y="1953361"/>
                  <a:pt x="3014352" y="1983228"/>
                  <a:pt x="2962141" y="1931015"/>
                </a:cubicBezTo>
                <a:cubicBezTo>
                  <a:pt x="2931518" y="1839145"/>
                  <a:pt x="2974940" y="1950214"/>
                  <a:pt x="2910625" y="1853742"/>
                </a:cubicBezTo>
                <a:cubicBezTo>
                  <a:pt x="2856936" y="1773210"/>
                  <a:pt x="2952945" y="1860738"/>
                  <a:pt x="2871988" y="1763590"/>
                </a:cubicBezTo>
                <a:cubicBezTo>
                  <a:pt x="2862079" y="1751699"/>
                  <a:pt x="2846231" y="1746418"/>
                  <a:pt x="2833352" y="1737832"/>
                </a:cubicBezTo>
                <a:cubicBezTo>
                  <a:pt x="2804198" y="1621219"/>
                  <a:pt x="2845623" y="1762372"/>
                  <a:pt x="2768958" y="1609043"/>
                </a:cubicBezTo>
                <a:lnTo>
                  <a:pt x="2691684" y="1454497"/>
                </a:lnTo>
                <a:cubicBezTo>
                  <a:pt x="2685344" y="1441818"/>
                  <a:pt x="2655341" y="1376483"/>
                  <a:pt x="2640169" y="1364345"/>
                </a:cubicBezTo>
                <a:cubicBezTo>
                  <a:pt x="2629568" y="1355864"/>
                  <a:pt x="2614411" y="1355759"/>
                  <a:pt x="2601532" y="1351466"/>
                </a:cubicBezTo>
                <a:cubicBezTo>
                  <a:pt x="2554725" y="1304658"/>
                  <a:pt x="2569209" y="1315499"/>
                  <a:pt x="2511380" y="1274193"/>
                </a:cubicBezTo>
                <a:cubicBezTo>
                  <a:pt x="2498784" y="1265196"/>
                  <a:pt x="2486970" y="1254532"/>
                  <a:pt x="2472743" y="1248435"/>
                </a:cubicBezTo>
                <a:cubicBezTo>
                  <a:pt x="2456474" y="1241462"/>
                  <a:pt x="2438247" y="1240419"/>
                  <a:pt x="2421228" y="1235556"/>
                </a:cubicBezTo>
                <a:cubicBezTo>
                  <a:pt x="2408175" y="1231826"/>
                  <a:pt x="2395644" y="1226407"/>
                  <a:pt x="2382591" y="1222677"/>
                </a:cubicBezTo>
                <a:cubicBezTo>
                  <a:pt x="2365572" y="1217814"/>
                  <a:pt x="2347415" y="1216606"/>
                  <a:pt x="2331076" y="1209798"/>
                </a:cubicBezTo>
                <a:cubicBezTo>
                  <a:pt x="2295632" y="1195030"/>
                  <a:pt x="2265296" y="1167596"/>
                  <a:pt x="2228045" y="1158283"/>
                </a:cubicBezTo>
                <a:cubicBezTo>
                  <a:pt x="2193701" y="1149697"/>
                  <a:pt x="2156677" y="1148357"/>
                  <a:pt x="2125014" y="1132525"/>
                </a:cubicBezTo>
                <a:cubicBezTo>
                  <a:pt x="2107842" y="1123939"/>
                  <a:pt x="2091712" y="1112838"/>
                  <a:pt x="2073498" y="1106767"/>
                </a:cubicBezTo>
                <a:cubicBezTo>
                  <a:pt x="2052732" y="1099845"/>
                  <a:pt x="2030340" y="1099197"/>
                  <a:pt x="2009104" y="1093888"/>
                </a:cubicBezTo>
                <a:cubicBezTo>
                  <a:pt x="1995934" y="1090595"/>
                  <a:pt x="1983520" y="1084738"/>
                  <a:pt x="1970467" y="1081009"/>
                </a:cubicBezTo>
                <a:cubicBezTo>
                  <a:pt x="1953448" y="1076147"/>
                  <a:pt x="1936124" y="1072424"/>
                  <a:pt x="1918952" y="1068131"/>
                </a:cubicBezTo>
                <a:cubicBezTo>
                  <a:pt x="1901780" y="1059545"/>
                  <a:pt x="1877314" y="1058836"/>
                  <a:pt x="1867436" y="1042373"/>
                </a:cubicBezTo>
                <a:cubicBezTo>
                  <a:pt x="1849223" y="1012017"/>
                  <a:pt x="1852874" y="972926"/>
                  <a:pt x="1841679" y="939342"/>
                </a:cubicBezTo>
                <a:lnTo>
                  <a:pt x="1828800" y="900705"/>
                </a:lnTo>
                <a:cubicBezTo>
                  <a:pt x="1886143" y="671328"/>
                  <a:pt x="1818895" y="793050"/>
                  <a:pt x="1906073" y="720401"/>
                </a:cubicBezTo>
                <a:cubicBezTo>
                  <a:pt x="1920065" y="708741"/>
                  <a:pt x="1930718" y="693424"/>
                  <a:pt x="1944710" y="681764"/>
                </a:cubicBezTo>
                <a:cubicBezTo>
                  <a:pt x="1956601" y="671855"/>
                  <a:pt x="1970467" y="664593"/>
                  <a:pt x="1983346" y="656007"/>
                </a:cubicBezTo>
                <a:cubicBezTo>
                  <a:pt x="2044062" y="564932"/>
                  <a:pt x="1967850" y="677703"/>
                  <a:pt x="2047741" y="565855"/>
                </a:cubicBezTo>
                <a:cubicBezTo>
                  <a:pt x="2056738" y="553260"/>
                  <a:pt x="2064912" y="540097"/>
                  <a:pt x="2073498" y="527218"/>
                </a:cubicBezTo>
                <a:cubicBezTo>
                  <a:pt x="2069205" y="475702"/>
                  <a:pt x="2070146" y="423480"/>
                  <a:pt x="2060619" y="372671"/>
                </a:cubicBezTo>
                <a:cubicBezTo>
                  <a:pt x="2051394" y="323472"/>
                  <a:pt x="2025026" y="317079"/>
                  <a:pt x="1996225" y="282519"/>
                </a:cubicBezTo>
                <a:cubicBezTo>
                  <a:pt x="1906565" y="174929"/>
                  <a:pt x="2044717" y="318135"/>
                  <a:pt x="1931831" y="205246"/>
                </a:cubicBezTo>
                <a:cubicBezTo>
                  <a:pt x="1921356" y="173821"/>
                  <a:pt x="1918161" y="152940"/>
                  <a:pt x="1893194" y="127973"/>
                </a:cubicBezTo>
                <a:cubicBezTo>
                  <a:pt x="1882249" y="117028"/>
                  <a:pt x="1868402" y="109137"/>
                  <a:pt x="1854558" y="102215"/>
                </a:cubicBezTo>
                <a:cubicBezTo>
                  <a:pt x="1842416" y="96144"/>
                  <a:pt x="1828800" y="93629"/>
                  <a:pt x="1815921" y="89336"/>
                </a:cubicBezTo>
                <a:cubicBezTo>
                  <a:pt x="1726582" y="0"/>
                  <a:pt x="1791480" y="45645"/>
                  <a:pt x="1558343" y="63578"/>
                </a:cubicBezTo>
                <a:cubicBezTo>
                  <a:pt x="1500468" y="68030"/>
                  <a:pt x="1435623" y="74940"/>
                  <a:pt x="1378039" y="89336"/>
                </a:cubicBezTo>
                <a:cubicBezTo>
                  <a:pt x="1364869" y="92629"/>
                  <a:pt x="1351545" y="96144"/>
                  <a:pt x="1339403" y="102215"/>
                </a:cubicBezTo>
                <a:cubicBezTo>
                  <a:pt x="1325559" y="109137"/>
                  <a:pt x="1314205" y="120293"/>
                  <a:pt x="1300766" y="127973"/>
                </a:cubicBezTo>
                <a:cubicBezTo>
                  <a:pt x="1284097" y="137498"/>
                  <a:pt x="1266422" y="145145"/>
                  <a:pt x="1249250" y="153731"/>
                </a:cubicBezTo>
                <a:cubicBezTo>
                  <a:pt x="1240664" y="170903"/>
                  <a:pt x="1234652" y="189624"/>
                  <a:pt x="1223493" y="205246"/>
                </a:cubicBezTo>
                <a:cubicBezTo>
                  <a:pt x="1212907" y="220067"/>
                  <a:pt x="1196516" y="229891"/>
                  <a:pt x="1184856" y="243883"/>
                </a:cubicBezTo>
                <a:cubicBezTo>
                  <a:pt x="1174947" y="255774"/>
                  <a:pt x="1167684" y="269640"/>
                  <a:pt x="1159098" y="282519"/>
                </a:cubicBezTo>
                <a:cubicBezTo>
                  <a:pt x="1129501" y="371312"/>
                  <a:pt x="1152540" y="340595"/>
                  <a:pt x="1107583" y="385550"/>
                </a:cubicBezTo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572" tIns="50786" rIns="101572" bIns="5078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>
              <a:solidFill>
                <a:srgbClr val="FF0000"/>
              </a:solidFill>
              <a:latin typeface="Helvetica Condensed Medium"/>
              <a:cs typeface="Helvetica Condensed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2893484"/>
            <a:ext cx="3657600" cy="685800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>
              <a:latin typeface="Helvetica Condensed Medium"/>
              <a:cs typeface="Helvetica Condensed Medium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0600" y="3579284"/>
            <a:ext cx="3657600" cy="68580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 dirty="0">
              <a:latin typeface="Helvetica Condensed Medium"/>
              <a:cs typeface="Helvetica Condensed Medium"/>
            </a:endParaRPr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 flipH="1">
            <a:off x="5257803" y="2969688"/>
            <a:ext cx="434879" cy="540677"/>
          </a:xfrm>
          <a:custGeom>
            <a:avLst/>
            <a:gdLst>
              <a:gd name="T0" fmla="*/ 2147483647 w 1284"/>
              <a:gd name="T1" fmla="*/ 2147483647 h 1447"/>
              <a:gd name="T2" fmla="*/ 2147483647 w 1284"/>
              <a:gd name="T3" fmla="*/ 2147483647 h 1447"/>
              <a:gd name="T4" fmla="*/ 2147483647 w 1284"/>
              <a:gd name="T5" fmla="*/ 2147483647 h 1447"/>
              <a:gd name="T6" fmla="*/ 2147483647 w 1284"/>
              <a:gd name="T7" fmla="*/ 2147483647 h 1447"/>
              <a:gd name="T8" fmla="*/ 2147483647 w 1284"/>
              <a:gd name="T9" fmla="*/ 2147483647 h 1447"/>
              <a:gd name="T10" fmla="*/ 2147483647 w 1284"/>
              <a:gd name="T11" fmla="*/ 2147483647 h 1447"/>
              <a:gd name="T12" fmla="*/ 2147483647 w 1284"/>
              <a:gd name="T13" fmla="*/ 2147483647 h 1447"/>
              <a:gd name="T14" fmla="*/ 2147483647 w 1284"/>
              <a:gd name="T15" fmla="*/ 2147483647 h 1447"/>
              <a:gd name="T16" fmla="*/ 2147483647 w 1284"/>
              <a:gd name="T17" fmla="*/ 2147483647 h 1447"/>
              <a:gd name="T18" fmla="*/ 2147483647 w 1284"/>
              <a:gd name="T19" fmla="*/ 2147483647 h 1447"/>
              <a:gd name="T20" fmla="*/ 2147483647 w 1284"/>
              <a:gd name="T21" fmla="*/ 2147483647 h 1447"/>
              <a:gd name="T22" fmla="*/ 2147483647 w 1284"/>
              <a:gd name="T23" fmla="*/ 2147483647 h 1447"/>
              <a:gd name="T24" fmla="*/ 2147483647 w 1284"/>
              <a:gd name="T25" fmla="*/ 2147483647 h 1447"/>
              <a:gd name="T26" fmla="*/ 2147483647 w 1284"/>
              <a:gd name="T27" fmla="*/ 2147483647 h 1447"/>
              <a:gd name="T28" fmla="*/ 2147483647 w 1284"/>
              <a:gd name="T29" fmla="*/ 2147483647 h 1447"/>
              <a:gd name="T30" fmla="*/ 2147483647 w 1284"/>
              <a:gd name="T31" fmla="*/ 2147483647 h 1447"/>
              <a:gd name="T32" fmla="*/ 2147483647 w 1284"/>
              <a:gd name="T33" fmla="*/ 2147483647 h 1447"/>
              <a:gd name="T34" fmla="*/ 2147483647 w 1284"/>
              <a:gd name="T35" fmla="*/ 2147483647 h 1447"/>
              <a:gd name="T36" fmla="*/ 2147483647 w 1284"/>
              <a:gd name="T37" fmla="*/ 2147483647 h 1447"/>
              <a:gd name="T38" fmla="*/ 2147483647 w 1284"/>
              <a:gd name="T39" fmla="*/ 2147483647 h 1447"/>
              <a:gd name="T40" fmla="*/ 2147483647 w 1284"/>
              <a:gd name="T41" fmla="*/ 2147483647 h 1447"/>
              <a:gd name="T42" fmla="*/ 2147483647 w 1284"/>
              <a:gd name="T43" fmla="*/ 2147483647 h 1447"/>
              <a:gd name="T44" fmla="*/ 2147483647 w 1284"/>
              <a:gd name="T45" fmla="*/ 2147483647 h 1447"/>
              <a:gd name="T46" fmla="*/ 2147483647 w 1284"/>
              <a:gd name="T47" fmla="*/ 2147483647 h 1447"/>
              <a:gd name="T48" fmla="*/ 2147483647 w 1284"/>
              <a:gd name="T49" fmla="*/ 2147483647 h 1447"/>
              <a:gd name="T50" fmla="*/ 2147483647 w 1284"/>
              <a:gd name="T51" fmla="*/ 2147483647 h 1447"/>
              <a:gd name="T52" fmla="*/ 2147483647 w 1284"/>
              <a:gd name="T53" fmla="*/ 2147483647 h 1447"/>
              <a:gd name="T54" fmla="*/ 2147483647 w 1284"/>
              <a:gd name="T55" fmla="*/ 2147483647 h 1447"/>
              <a:gd name="T56" fmla="*/ 2147483647 w 1284"/>
              <a:gd name="T57" fmla="*/ 2147483647 h 1447"/>
              <a:gd name="T58" fmla="*/ 2147483647 w 1284"/>
              <a:gd name="T59" fmla="*/ 2147483647 h 1447"/>
              <a:gd name="T60" fmla="*/ 2147483647 w 1284"/>
              <a:gd name="T61" fmla="*/ 2147483647 h 1447"/>
              <a:gd name="T62" fmla="*/ 2147483647 w 1284"/>
              <a:gd name="T63" fmla="*/ 2147483647 h 1447"/>
              <a:gd name="T64" fmla="*/ 2147483647 w 1284"/>
              <a:gd name="T65" fmla="*/ 2147483647 h 1447"/>
              <a:gd name="T66" fmla="*/ 2147483647 w 1284"/>
              <a:gd name="T67" fmla="*/ 2147483647 h 1447"/>
              <a:gd name="T68" fmla="*/ 2147483647 w 1284"/>
              <a:gd name="T69" fmla="*/ 2147483647 h 1447"/>
              <a:gd name="T70" fmla="*/ 2147483647 w 1284"/>
              <a:gd name="T71" fmla="*/ 2147483647 h 1447"/>
              <a:gd name="T72" fmla="*/ 2147483647 w 1284"/>
              <a:gd name="T73" fmla="*/ 2147483647 h 1447"/>
              <a:gd name="T74" fmla="*/ 2147483647 w 1284"/>
              <a:gd name="T75" fmla="*/ 2147483647 h 1447"/>
              <a:gd name="T76" fmla="*/ 2147483647 w 1284"/>
              <a:gd name="T77" fmla="*/ 2147483647 h 1447"/>
              <a:gd name="T78" fmla="*/ 2147483647 w 1284"/>
              <a:gd name="T79" fmla="*/ 2147483647 h 1447"/>
              <a:gd name="T80" fmla="*/ 2147483647 w 1284"/>
              <a:gd name="T81" fmla="*/ 2147483647 h 1447"/>
              <a:gd name="T82" fmla="*/ 2147483647 w 1284"/>
              <a:gd name="T83" fmla="*/ 2147483647 h 1447"/>
              <a:gd name="T84" fmla="*/ 2147483647 w 1284"/>
              <a:gd name="T85" fmla="*/ 2147483647 h 1447"/>
              <a:gd name="T86" fmla="*/ 2147483647 w 1284"/>
              <a:gd name="T87" fmla="*/ 2147483647 h 1447"/>
              <a:gd name="T88" fmla="*/ 2147483647 w 1284"/>
              <a:gd name="T89" fmla="*/ 2147483647 h 1447"/>
              <a:gd name="T90" fmla="*/ 2147483647 w 1284"/>
              <a:gd name="T91" fmla="*/ 2147483647 h 1447"/>
              <a:gd name="T92" fmla="*/ 2147483647 w 1284"/>
              <a:gd name="T93" fmla="*/ 2147483647 h 1447"/>
              <a:gd name="T94" fmla="*/ 2147483647 w 1284"/>
              <a:gd name="T95" fmla="*/ 2147483647 h 1447"/>
              <a:gd name="T96" fmla="*/ 2147483647 w 1284"/>
              <a:gd name="T97" fmla="*/ 2147483647 h 1447"/>
              <a:gd name="T98" fmla="*/ 2147483647 w 1284"/>
              <a:gd name="T99" fmla="*/ 2147483647 h 1447"/>
              <a:gd name="T100" fmla="*/ 2147483647 w 1284"/>
              <a:gd name="T101" fmla="*/ 2147483647 h 1447"/>
              <a:gd name="T102" fmla="*/ 2147483647 w 1284"/>
              <a:gd name="T103" fmla="*/ 0 h 1447"/>
              <a:gd name="T104" fmla="*/ 2147483647 w 1284"/>
              <a:gd name="T105" fmla="*/ 2147483647 h 1447"/>
              <a:gd name="T106" fmla="*/ 2147483647 w 1284"/>
              <a:gd name="T107" fmla="*/ 2147483647 h 1447"/>
              <a:gd name="T108" fmla="*/ 2147483647 w 1284"/>
              <a:gd name="T109" fmla="*/ 2147483647 h 1447"/>
              <a:gd name="T110" fmla="*/ 2147483647 w 1284"/>
              <a:gd name="T111" fmla="*/ 2147483647 h 1447"/>
              <a:gd name="T112" fmla="*/ 2147483647 w 1284"/>
              <a:gd name="T113" fmla="*/ 2147483647 h 1447"/>
              <a:gd name="T114" fmla="*/ 2147483647 w 1284"/>
              <a:gd name="T115" fmla="*/ 2147483647 h 144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84"/>
              <a:gd name="T175" fmla="*/ 0 h 1447"/>
              <a:gd name="T176" fmla="*/ 1284 w 1284"/>
              <a:gd name="T177" fmla="*/ 1447 h 144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84" h="1447">
                <a:moveTo>
                  <a:pt x="59" y="123"/>
                </a:moveTo>
                <a:cubicBezTo>
                  <a:pt x="50" y="137"/>
                  <a:pt x="41" y="151"/>
                  <a:pt x="31" y="164"/>
                </a:cubicBezTo>
                <a:cubicBezTo>
                  <a:pt x="23" y="174"/>
                  <a:pt x="0" y="180"/>
                  <a:pt x="4" y="192"/>
                </a:cubicBezTo>
                <a:cubicBezTo>
                  <a:pt x="9" y="206"/>
                  <a:pt x="31" y="201"/>
                  <a:pt x="45" y="205"/>
                </a:cubicBezTo>
                <a:cubicBezTo>
                  <a:pt x="63" y="210"/>
                  <a:pt x="82" y="214"/>
                  <a:pt x="100" y="219"/>
                </a:cubicBezTo>
                <a:cubicBezTo>
                  <a:pt x="105" y="237"/>
                  <a:pt x="109" y="256"/>
                  <a:pt x="114" y="274"/>
                </a:cubicBezTo>
                <a:cubicBezTo>
                  <a:pt x="118" y="288"/>
                  <a:pt x="113" y="310"/>
                  <a:pt x="127" y="315"/>
                </a:cubicBezTo>
                <a:cubicBezTo>
                  <a:pt x="139" y="319"/>
                  <a:pt x="146" y="297"/>
                  <a:pt x="155" y="288"/>
                </a:cubicBezTo>
                <a:cubicBezTo>
                  <a:pt x="200" y="431"/>
                  <a:pt x="144" y="206"/>
                  <a:pt x="114" y="356"/>
                </a:cubicBezTo>
                <a:cubicBezTo>
                  <a:pt x="82" y="517"/>
                  <a:pt x="165" y="624"/>
                  <a:pt x="223" y="754"/>
                </a:cubicBezTo>
                <a:cubicBezTo>
                  <a:pt x="235" y="780"/>
                  <a:pt x="242" y="809"/>
                  <a:pt x="251" y="836"/>
                </a:cubicBezTo>
                <a:cubicBezTo>
                  <a:pt x="256" y="850"/>
                  <a:pt x="254" y="867"/>
                  <a:pt x="264" y="877"/>
                </a:cubicBezTo>
                <a:cubicBezTo>
                  <a:pt x="304" y="917"/>
                  <a:pt x="349" y="956"/>
                  <a:pt x="402" y="973"/>
                </a:cubicBezTo>
                <a:cubicBezTo>
                  <a:pt x="416" y="982"/>
                  <a:pt x="428" y="994"/>
                  <a:pt x="443" y="1001"/>
                </a:cubicBezTo>
                <a:cubicBezTo>
                  <a:pt x="456" y="1007"/>
                  <a:pt x="472" y="1006"/>
                  <a:pt x="484" y="1014"/>
                </a:cubicBezTo>
                <a:cubicBezTo>
                  <a:pt x="505" y="1029"/>
                  <a:pt x="521" y="1051"/>
                  <a:pt x="539" y="1069"/>
                </a:cubicBezTo>
                <a:cubicBezTo>
                  <a:pt x="548" y="1078"/>
                  <a:pt x="566" y="1097"/>
                  <a:pt x="566" y="1097"/>
                </a:cubicBezTo>
                <a:cubicBezTo>
                  <a:pt x="571" y="1111"/>
                  <a:pt x="583" y="1124"/>
                  <a:pt x="580" y="1138"/>
                </a:cubicBezTo>
                <a:cubicBezTo>
                  <a:pt x="575" y="1164"/>
                  <a:pt x="527" y="1173"/>
                  <a:pt x="511" y="1179"/>
                </a:cubicBezTo>
                <a:cubicBezTo>
                  <a:pt x="501" y="1212"/>
                  <a:pt x="502" y="1229"/>
                  <a:pt x="470" y="1248"/>
                </a:cubicBezTo>
                <a:cubicBezTo>
                  <a:pt x="435" y="1269"/>
                  <a:pt x="360" y="1302"/>
                  <a:pt x="360" y="1302"/>
                </a:cubicBezTo>
                <a:cubicBezTo>
                  <a:pt x="369" y="1311"/>
                  <a:pt x="376" y="1324"/>
                  <a:pt x="388" y="1330"/>
                </a:cubicBezTo>
                <a:cubicBezTo>
                  <a:pt x="414" y="1343"/>
                  <a:pt x="470" y="1357"/>
                  <a:pt x="470" y="1357"/>
                </a:cubicBezTo>
                <a:cubicBezTo>
                  <a:pt x="558" y="1269"/>
                  <a:pt x="495" y="1295"/>
                  <a:pt x="552" y="1330"/>
                </a:cubicBezTo>
                <a:cubicBezTo>
                  <a:pt x="565" y="1338"/>
                  <a:pt x="580" y="1339"/>
                  <a:pt x="594" y="1344"/>
                </a:cubicBezTo>
                <a:cubicBezTo>
                  <a:pt x="617" y="1249"/>
                  <a:pt x="602" y="1201"/>
                  <a:pt x="676" y="1152"/>
                </a:cubicBezTo>
                <a:cubicBezTo>
                  <a:pt x="772" y="1184"/>
                  <a:pt x="749" y="1152"/>
                  <a:pt x="772" y="1220"/>
                </a:cubicBezTo>
                <a:cubicBezTo>
                  <a:pt x="742" y="1323"/>
                  <a:pt x="750" y="1328"/>
                  <a:pt x="662" y="1371"/>
                </a:cubicBezTo>
                <a:cubicBezTo>
                  <a:pt x="698" y="1406"/>
                  <a:pt x="729" y="1447"/>
                  <a:pt x="799" y="1412"/>
                </a:cubicBezTo>
                <a:cubicBezTo>
                  <a:pt x="802" y="1410"/>
                  <a:pt x="833" y="1311"/>
                  <a:pt x="840" y="1289"/>
                </a:cubicBezTo>
                <a:cubicBezTo>
                  <a:pt x="845" y="1275"/>
                  <a:pt x="854" y="1248"/>
                  <a:pt x="854" y="1248"/>
                </a:cubicBezTo>
                <a:cubicBezTo>
                  <a:pt x="876" y="1118"/>
                  <a:pt x="875" y="1133"/>
                  <a:pt x="1005" y="1152"/>
                </a:cubicBezTo>
                <a:cubicBezTo>
                  <a:pt x="1028" y="1143"/>
                  <a:pt x="1055" y="1140"/>
                  <a:pt x="1074" y="1124"/>
                </a:cubicBezTo>
                <a:cubicBezTo>
                  <a:pt x="1089" y="1111"/>
                  <a:pt x="1091" y="1087"/>
                  <a:pt x="1101" y="1069"/>
                </a:cubicBezTo>
                <a:cubicBezTo>
                  <a:pt x="1124" y="1028"/>
                  <a:pt x="1125" y="1031"/>
                  <a:pt x="1156" y="1001"/>
                </a:cubicBezTo>
                <a:cubicBezTo>
                  <a:pt x="1161" y="987"/>
                  <a:pt x="1163" y="972"/>
                  <a:pt x="1170" y="960"/>
                </a:cubicBezTo>
                <a:cubicBezTo>
                  <a:pt x="1177" y="949"/>
                  <a:pt x="1191" y="944"/>
                  <a:pt x="1197" y="932"/>
                </a:cubicBezTo>
                <a:cubicBezTo>
                  <a:pt x="1212" y="902"/>
                  <a:pt x="1214" y="868"/>
                  <a:pt x="1224" y="836"/>
                </a:cubicBezTo>
                <a:cubicBezTo>
                  <a:pt x="1242" y="691"/>
                  <a:pt x="1225" y="766"/>
                  <a:pt x="1266" y="644"/>
                </a:cubicBezTo>
                <a:cubicBezTo>
                  <a:pt x="1271" y="630"/>
                  <a:pt x="1279" y="603"/>
                  <a:pt x="1279" y="603"/>
                </a:cubicBezTo>
                <a:cubicBezTo>
                  <a:pt x="1263" y="444"/>
                  <a:pt x="1284" y="371"/>
                  <a:pt x="1211" y="260"/>
                </a:cubicBezTo>
                <a:cubicBezTo>
                  <a:pt x="1183" y="266"/>
                  <a:pt x="1130" y="273"/>
                  <a:pt x="1101" y="288"/>
                </a:cubicBezTo>
                <a:cubicBezTo>
                  <a:pt x="1058" y="309"/>
                  <a:pt x="1040" y="335"/>
                  <a:pt x="1005" y="370"/>
                </a:cubicBezTo>
                <a:cubicBezTo>
                  <a:pt x="991" y="384"/>
                  <a:pt x="968" y="388"/>
                  <a:pt x="950" y="397"/>
                </a:cubicBezTo>
                <a:cubicBezTo>
                  <a:pt x="879" y="470"/>
                  <a:pt x="896" y="456"/>
                  <a:pt x="786" y="425"/>
                </a:cubicBezTo>
                <a:cubicBezTo>
                  <a:pt x="758" y="407"/>
                  <a:pt x="726" y="394"/>
                  <a:pt x="703" y="370"/>
                </a:cubicBezTo>
                <a:cubicBezTo>
                  <a:pt x="694" y="361"/>
                  <a:pt x="686" y="350"/>
                  <a:pt x="676" y="342"/>
                </a:cubicBezTo>
                <a:cubicBezTo>
                  <a:pt x="563" y="257"/>
                  <a:pt x="632" y="314"/>
                  <a:pt x="525" y="260"/>
                </a:cubicBezTo>
                <a:cubicBezTo>
                  <a:pt x="484" y="239"/>
                  <a:pt x="453" y="203"/>
                  <a:pt x="415" y="178"/>
                </a:cubicBezTo>
                <a:cubicBezTo>
                  <a:pt x="400" y="155"/>
                  <a:pt x="384" y="125"/>
                  <a:pt x="360" y="109"/>
                </a:cubicBezTo>
                <a:cubicBezTo>
                  <a:pt x="319" y="82"/>
                  <a:pt x="304" y="93"/>
                  <a:pt x="278" y="54"/>
                </a:cubicBezTo>
                <a:cubicBezTo>
                  <a:pt x="267" y="37"/>
                  <a:pt x="260" y="18"/>
                  <a:pt x="251" y="0"/>
                </a:cubicBezTo>
                <a:cubicBezTo>
                  <a:pt x="228" y="4"/>
                  <a:pt x="204" y="4"/>
                  <a:pt x="182" y="13"/>
                </a:cubicBezTo>
                <a:cubicBezTo>
                  <a:pt x="170" y="18"/>
                  <a:pt x="167" y="36"/>
                  <a:pt x="155" y="41"/>
                </a:cubicBezTo>
                <a:cubicBezTo>
                  <a:pt x="133" y="50"/>
                  <a:pt x="109" y="50"/>
                  <a:pt x="86" y="54"/>
                </a:cubicBezTo>
                <a:cubicBezTo>
                  <a:pt x="68" y="72"/>
                  <a:pt x="49" y="91"/>
                  <a:pt x="31" y="109"/>
                </a:cubicBezTo>
                <a:cubicBezTo>
                  <a:pt x="21" y="119"/>
                  <a:pt x="32" y="144"/>
                  <a:pt x="45" y="150"/>
                </a:cubicBezTo>
                <a:cubicBezTo>
                  <a:pt x="54" y="155"/>
                  <a:pt x="54" y="132"/>
                  <a:pt x="59" y="123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1572" tIns="50786" rIns="101572" bIns="50786"/>
          <a:lstStyle/>
          <a:p>
            <a:endParaRPr lang="en-US">
              <a:latin typeface="Helvetica Condensed Medium"/>
              <a:cs typeface="Helvetica Condensed Medium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00600" y="4798484"/>
            <a:ext cx="3657600" cy="685800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>
              <a:latin typeface="Helvetica Condensed Medium"/>
              <a:cs typeface="Helvetica Condensed Medium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00600" y="5484284"/>
            <a:ext cx="3657600" cy="68580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en-US" dirty="0">
              <a:latin typeface="Helvetica Condensed Medium"/>
              <a:cs typeface="Helvetica Condensed Medium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35888" y="5657923"/>
            <a:ext cx="1909432" cy="338522"/>
          </a:xfrm>
          <a:prstGeom prst="rect">
            <a:avLst/>
          </a:prstGeom>
          <a:solidFill>
            <a:schemeClr val="bg1"/>
          </a:solidFill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  <a:cs typeface="Helvetica Condensed Medium"/>
              </a:rPr>
              <a:t>Risk to humans: High</a:t>
            </a:r>
          </a:p>
        </p:txBody>
      </p:sp>
      <p:sp>
        <p:nvSpPr>
          <p:cNvPr id="25" name="Freeform 24"/>
          <p:cNvSpPr/>
          <p:nvPr/>
        </p:nvSpPr>
        <p:spPr>
          <a:xfrm flipH="1">
            <a:off x="5334002" y="4874688"/>
            <a:ext cx="264022" cy="539701"/>
          </a:xfrm>
          <a:custGeom>
            <a:avLst/>
            <a:gdLst>
              <a:gd name="connsiteX0" fmla="*/ 1442434 w 3150721"/>
              <a:gd name="connsiteY0" fmla="*/ 76457 h 6492734"/>
              <a:gd name="connsiteX1" fmla="*/ 1365160 w 3150721"/>
              <a:gd name="connsiteY1" fmla="*/ 102215 h 6492734"/>
              <a:gd name="connsiteX2" fmla="*/ 1326524 w 3150721"/>
              <a:gd name="connsiteY2" fmla="*/ 115094 h 6492734"/>
              <a:gd name="connsiteX3" fmla="*/ 1287887 w 3150721"/>
              <a:gd name="connsiteY3" fmla="*/ 153731 h 6492734"/>
              <a:gd name="connsiteX4" fmla="*/ 1249250 w 3150721"/>
              <a:gd name="connsiteY4" fmla="*/ 179488 h 6492734"/>
              <a:gd name="connsiteX5" fmla="*/ 1223493 w 3150721"/>
              <a:gd name="connsiteY5" fmla="*/ 218125 h 6492734"/>
              <a:gd name="connsiteX6" fmla="*/ 1184856 w 3150721"/>
              <a:gd name="connsiteY6" fmla="*/ 256762 h 6492734"/>
              <a:gd name="connsiteX7" fmla="*/ 1133341 w 3150721"/>
              <a:gd name="connsiteY7" fmla="*/ 334035 h 6492734"/>
              <a:gd name="connsiteX8" fmla="*/ 1107583 w 3150721"/>
              <a:gd name="connsiteY8" fmla="*/ 411308 h 6492734"/>
              <a:gd name="connsiteX9" fmla="*/ 1133341 w 3150721"/>
              <a:gd name="connsiteY9" fmla="*/ 565855 h 6492734"/>
              <a:gd name="connsiteX10" fmla="*/ 1146219 w 3150721"/>
              <a:gd name="connsiteY10" fmla="*/ 617370 h 6492734"/>
              <a:gd name="connsiteX11" fmla="*/ 1184856 w 3150721"/>
              <a:gd name="connsiteY11" fmla="*/ 643128 h 6492734"/>
              <a:gd name="connsiteX12" fmla="*/ 1197735 w 3150721"/>
              <a:gd name="connsiteY12" fmla="*/ 681764 h 6492734"/>
              <a:gd name="connsiteX13" fmla="*/ 1236372 w 3150721"/>
              <a:gd name="connsiteY13" fmla="*/ 720401 h 6492734"/>
              <a:gd name="connsiteX14" fmla="*/ 1262129 w 3150721"/>
              <a:gd name="connsiteY14" fmla="*/ 759038 h 6492734"/>
              <a:gd name="connsiteX15" fmla="*/ 1287887 w 3150721"/>
              <a:gd name="connsiteY15" fmla="*/ 849190 h 6492734"/>
              <a:gd name="connsiteX16" fmla="*/ 1313645 w 3150721"/>
              <a:gd name="connsiteY16" fmla="*/ 887826 h 6492734"/>
              <a:gd name="connsiteX17" fmla="*/ 1300766 w 3150721"/>
              <a:gd name="connsiteY17" fmla="*/ 965100 h 6492734"/>
              <a:gd name="connsiteX18" fmla="*/ 1171977 w 3150721"/>
              <a:gd name="connsiteY18" fmla="*/ 1093888 h 6492734"/>
              <a:gd name="connsiteX19" fmla="*/ 1133341 w 3150721"/>
              <a:gd name="connsiteY19" fmla="*/ 1106767 h 6492734"/>
              <a:gd name="connsiteX20" fmla="*/ 1094704 w 3150721"/>
              <a:gd name="connsiteY20" fmla="*/ 1132525 h 6492734"/>
              <a:gd name="connsiteX21" fmla="*/ 1017431 w 3150721"/>
              <a:gd name="connsiteY21" fmla="*/ 1158283 h 6492734"/>
              <a:gd name="connsiteX22" fmla="*/ 965915 w 3150721"/>
              <a:gd name="connsiteY22" fmla="*/ 1171162 h 6492734"/>
              <a:gd name="connsiteX23" fmla="*/ 772732 w 3150721"/>
              <a:gd name="connsiteY23" fmla="*/ 1196919 h 6492734"/>
              <a:gd name="connsiteX24" fmla="*/ 695459 w 3150721"/>
              <a:gd name="connsiteY24" fmla="*/ 1222677 h 6492734"/>
              <a:gd name="connsiteX25" fmla="*/ 631065 w 3150721"/>
              <a:gd name="connsiteY25" fmla="*/ 1299950 h 6492734"/>
              <a:gd name="connsiteX26" fmla="*/ 592428 w 3150721"/>
              <a:gd name="connsiteY26" fmla="*/ 1377224 h 6492734"/>
              <a:gd name="connsiteX27" fmla="*/ 540912 w 3150721"/>
              <a:gd name="connsiteY27" fmla="*/ 1454497 h 6492734"/>
              <a:gd name="connsiteX28" fmla="*/ 502276 w 3150721"/>
              <a:gd name="connsiteY28" fmla="*/ 1544649 h 6492734"/>
              <a:gd name="connsiteX29" fmla="*/ 489397 w 3150721"/>
              <a:gd name="connsiteY29" fmla="*/ 1583286 h 6492734"/>
              <a:gd name="connsiteX30" fmla="*/ 450760 w 3150721"/>
              <a:gd name="connsiteY30" fmla="*/ 1609043 h 6492734"/>
              <a:gd name="connsiteX31" fmla="*/ 412124 w 3150721"/>
              <a:gd name="connsiteY31" fmla="*/ 1686317 h 6492734"/>
              <a:gd name="connsiteX32" fmla="*/ 334850 w 3150721"/>
              <a:gd name="connsiteY32" fmla="*/ 1763590 h 6492734"/>
              <a:gd name="connsiteX33" fmla="*/ 296214 w 3150721"/>
              <a:gd name="connsiteY33" fmla="*/ 1853742 h 6492734"/>
              <a:gd name="connsiteX34" fmla="*/ 257577 w 3150721"/>
              <a:gd name="connsiteY34" fmla="*/ 1879500 h 6492734"/>
              <a:gd name="connsiteX35" fmla="*/ 206062 w 3150721"/>
              <a:gd name="connsiteY35" fmla="*/ 1982531 h 6492734"/>
              <a:gd name="connsiteX36" fmla="*/ 180304 w 3150721"/>
              <a:gd name="connsiteY36" fmla="*/ 2072683 h 6492734"/>
              <a:gd name="connsiteX37" fmla="*/ 154546 w 3150721"/>
              <a:gd name="connsiteY37" fmla="*/ 2124198 h 6492734"/>
              <a:gd name="connsiteX38" fmla="*/ 103031 w 3150721"/>
              <a:gd name="connsiteY38" fmla="*/ 2137077 h 6492734"/>
              <a:gd name="connsiteX39" fmla="*/ 77273 w 3150721"/>
              <a:gd name="connsiteY39" fmla="*/ 2188593 h 6492734"/>
              <a:gd name="connsiteX40" fmla="*/ 38636 w 3150721"/>
              <a:gd name="connsiteY40" fmla="*/ 2227229 h 6492734"/>
              <a:gd name="connsiteX41" fmla="*/ 25758 w 3150721"/>
              <a:gd name="connsiteY41" fmla="*/ 2265866 h 6492734"/>
              <a:gd name="connsiteX42" fmla="*/ 0 w 3150721"/>
              <a:gd name="connsiteY42" fmla="*/ 2317381 h 6492734"/>
              <a:gd name="connsiteX43" fmla="*/ 12879 w 3150721"/>
              <a:gd name="connsiteY43" fmla="*/ 2446170 h 6492734"/>
              <a:gd name="connsiteX44" fmla="*/ 90152 w 3150721"/>
              <a:gd name="connsiteY44" fmla="*/ 2523443 h 6492734"/>
              <a:gd name="connsiteX45" fmla="*/ 128788 w 3150721"/>
              <a:gd name="connsiteY45" fmla="*/ 2562080 h 6492734"/>
              <a:gd name="connsiteX46" fmla="*/ 218941 w 3150721"/>
              <a:gd name="connsiteY46" fmla="*/ 2639353 h 6492734"/>
              <a:gd name="connsiteX47" fmla="*/ 283335 w 3150721"/>
              <a:gd name="connsiteY47" fmla="*/ 2703747 h 6492734"/>
              <a:gd name="connsiteX48" fmla="*/ 334850 w 3150721"/>
              <a:gd name="connsiteY48" fmla="*/ 2781021 h 6492734"/>
              <a:gd name="connsiteX49" fmla="*/ 360608 w 3150721"/>
              <a:gd name="connsiteY49" fmla="*/ 2819657 h 6492734"/>
              <a:gd name="connsiteX50" fmla="*/ 386366 w 3150721"/>
              <a:gd name="connsiteY50" fmla="*/ 2858294 h 6492734"/>
              <a:gd name="connsiteX51" fmla="*/ 425003 w 3150721"/>
              <a:gd name="connsiteY51" fmla="*/ 2896931 h 6492734"/>
              <a:gd name="connsiteX52" fmla="*/ 476518 w 3150721"/>
              <a:gd name="connsiteY52" fmla="*/ 2987083 h 6492734"/>
              <a:gd name="connsiteX53" fmla="*/ 515155 w 3150721"/>
              <a:gd name="connsiteY53" fmla="*/ 3012840 h 6492734"/>
              <a:gd name="connsiteX54" fmla="*/ 643943 w 3150721"/>
              <a:gd name="connsiteY54" fmla="*/ 3115871 h 6492734"/>
              <a:gd name="connsiteX55" fmla="*/ 695459 w 3150721"/>
              <a:gd name="connsiteY55" fmla="*/ 3231781 h 6492734"/>
              <a:gd name="connsiteX56" fmla="*/ 721217 w 3150721"/>
              <a:gd name="connsiteY56" fmla="*/ 3334812 h 6492734"/>
              <a:gd name="connsiteX57" fmla="*/ 708338 w 3150721"/>
              <a:gd name="connsiteY57" fmla="*/ 3450722 h 6492734"/>
              <a:gd name="connsiteX58" fmla="*/ 695459 w 3150721"/>
              <a:gd name="connsiteY58" fmla="*/ 3631026 h 6492734"/>
              <a:gd name="connsiteX59" fmla="*/ 669701 w 3150721"/>
              <a:gd name="connsiteY59" fmla="*/ 3734057 h 6492734"/>
              <a:gd name="connsiteX60" fmla="*/ 669701 w 3150721"/>
              <a:gd name="connsiteY60" fmla="*/ 4107545 h 6492734"/>
              <a:gd name="connsiteX61" fmla="*/ 682580 w 3150721"/>
              <a:gd name="connsiteY61" fmla="*/ 4146181 h 6492734"/>
              <a:gd name="connsiteX62" fmla="*/ 708338 w 3150721"/>
              <a:gd name="connsiteY62" fmla="*/ 4210576 h 6492734"/>
              <a:gd name="connsiteX63" fmla="*/ 695459 w 3150721"/>
              <a:gd name="connsiteY63" fmla="*/ 4249212 h 6492734"/>
              <a:gd name="connsiteX64" fmla="*/ 721217 w 3150721"/>
              <a:gd name="connsiteY64" fmla="*/ 4429517 h 6492734"/>
              <a:gd name="connsiteX65" fmla="*/ 746974 w 3150721"/>
              <a:gd name="connsiteY65" fmla="*/ 4571184 h 6492734"/>
              <a:gd name="connsiteX66" fmla="*/ 759853 w 3150721"/>
              <a:gd name="connsiteY66" fmla="*/ 5112097 h 6492734"/>
              <a:gd name="connsiteX67" fmla="*/ 759853 w 3150721"/>
              <a:gd name="connsiteY67" fmla="*/ 5549978 h 6492734"/>
              <a:gd name="connsiteX68" fmla="*/ 721217 w 3150721"/>
              <a:gd name="connsiteY68" fmla="*/ 5653009 h 6492734"/>
              <a:gd name="connsiteX69" fmla="*/ 682580 w 3150721"/>
              <a:gd name="connsiteY69" fmla="*/ 5756040 h 6492734"/>
              <a:gd name="connsiteX70" fmla="*/ 631065 w 3150721"/>
              <a:gd name="connsiteY70" fmla="*/ 5833314 h 6492734"/>
              <a:gd name="connsiteX71" fmla="*/ 669701 w 3150721"/>
              <a:gd name="connsiteY71" fmla="*/ 5871950 h 6492734"/>
              <a:gd name="connsiteX72" fmla="*/ 746974 w 3150721"/>
              <a:gd name="connsiteY72" fmla="*/ 5897708 h 6492734"/>
              <a:gd name="connsiteX73" fmla="*/ 850005 w 3150721"/>
              <a:gd name="connsiteY73" fmla="*/ 5923466 h 6492734"/>
              <a:gd name="connsiteX74" fmla="*/ 901521 w 3150721"/>
              <a:gd name="connsiteY74" fmla="*/ 5936345 h 6492734"/>
              <a:gd name="connsiteX75" fmla="*/ 940158 w 3150721"/>
              <a:gd name="connsiteY75" fmla="*/ 5949224 h 6492734"/>
              <a:gd name="connsiteX76" fmla="*/ 927279 w 3150721"/>
              <a:gd name="connsiteY76" fmla="*/ 6052255 h 6492734"/>
              <a:gd name="connsiteX77" fmla="*/ 837127 w 3150721"/>
              <a:gd name="connsiteY77" fmla="*/ 6168164 h 6492734"/>
              <a:gd name="connsiteX78" fmla="*/ 824248 w 3150721"/>
              <a:gd name="connsiteY78" fmla="*/ 6206801 h 6492734"/>
              <a:gd name="connsiteX79" fmla="*/ 772732 w 3150721"/>
              <a:gd name="connsiteY79" fmla="*/ 6232559 h 6492734"/>
              <a:gd name="connsiteX80" fmla="*/ 734096 w 3150721"/>
              <a:gd name="connsiteY80" fmla="*/ 6258317 h 6492734"/>
              <a:gd name="connsiteX81" fmla="*/ 695459 w 3150721"/>
              <a:gd name="connsiteY81" fmla="*/ 6296953 h 6492734"/>
              <a:gd name="connsiteX82" fmla="*/ 643943 w 3150721"/>
              <a:gd name="connsiteY82" fmla="*/ 6374226 h 6492734"/>
              <a:gd name="connsiteX83" fmla="*/ 605307 w 3150721"/>
              <a:gd name="connsiteY83" fmla="*/ 6399984 h 6492734"/>
              <a:gd name="connsiteX84" fmla="*/ 618186 w 3150721"/>
              <a:gd name="connsiteY84" fmla="*/ 6464378 h 6492734"/>
              <a:gd name="connsiteX85" fmla="*/ 669701 w 3150721"/>
              <a:gd name="connsiteY85" fmla="*/ 6490136 h 6492734"/>
              <a:gd name="connsiteX86" fmla="*/ 746974 w 3150721"/>
              <a:gd name="connsiteY86" fmla="*/ 6477257 h 6492734"/>
              <a:gd name="connsiteX87" fmla="*/ 837127 w 3150721"/>
              <a:gd name="connsiteY87" fmla="*/ 6451500 h 6492734"/>
              <a:gd name="connsiteX88" fmla="*/ 875763 w 3150721"/>
              <a:gd name="connsiteY88" fmla="*/ 6425742 h 6492734"/>
              <a:gd name="connsiteX89" fmla="*/ 940158 w 3150721"/>
              <a:gd name="connsiteY89" fmla="*/ 6412863 h 6492734"/>
              <a:gd name="connsiteX90" fmla="*/ 1043188 w 3150721"/>
              <a:gd name="connsiteY90" fmla="*/ 6387105 h 6492734"/>
              <a:gd name="connsiteX91" fmla="*/ 1120462 w 3150721"/>
              <a:gd name="connsiteY91" fmla="*/ 6348469 h 6492734"/>
              <a:gd name="connsiteX92" fmla="*/ 1171977 w 3150721"/>
              <a:gd name="connsiteY92" fmla="*/ 6322711 h 6492734"/>
              <a:gd name="connsiteX93" fmla="*/ 1210614 w 3150721"/>
              <a:gd name="connsiteY93" fmla="*/ 6284074 h 6492734"/>
              <a:gd name="connsiteX94" fmla="*/ 1210614 w 3150721"/>
              <a:gd name="connsiteY94" fmla="*/ 6206801 h 6492734"/>
              <a:gd name="connsiteX95" fmla="*/ 1287887 w 3150721"/>
              <a:gd name="connsiteY95" fmla="*/ 6181043 h 6492734"/>
              <a:gd name="connsiteX96" fmla="*/ 1339403 w 3150721"/>
              <a:gd name="connsiteY96" fmla="*/ 6065133 h 6492734"/>
              <a:gd name="connsiteX97" fmla="*/ 1352281 w 3150721"/>
              <a:gd name="connsiteY97" fmla="*/ 6000739 h 6492734"/>
              <a:gd name="connsiteX98" fmla="*/ 1365160 w 3150721"/>
              <a:gd name="connsiteY98" fmla="*/ 5962102 h 6492734"/>
              <a:gd name="connsiteX99" fmla="*/ 1403797 w 3150721"/>
              <a:gd name="connsiteY99" fmla="*/ 5949224 h 6492734"/>
              <a:gd name="connsiteX100" fmla="*/ 1558343 w 3150721"/>
              <a:gd name="connsiteY100" fmla="*/ 5936345 h 6492734"/>
              <a:gd name="connsiteX101" fmla="*/ 1700011 w 3150721"/>
              <a:gd name="connsiteY101" fmla="*/ 5936345 h 6492734"/>
              <a:gd name="connsiteX102" fmla="*/ 1725769 w 3150721"/>
              <a:gd name="connsiteY102" fmla="*/ 6039376 h 6492734"/>
              <a:gd name="connsiteX103" fmla="*/ 1738648 w 3150721"/>
              <a:gd name="connsiteY103" fmla="*/ 6155286 h 6492734"/>
              <a:gd name="connsiteX104" fmla="*/ 1790163 w 3150721"/>
              <a:gd name="connsiteY104" fmla="*/ 6168164 h 6492734"/>
              <a:gd name="connsiteX105" fmla="*/ 1815921 w 3150721"/>
              <a:gd name="connsiteY105" fmla="*/ 6206801 h 6492734"/>
              <a:gd name="connsiteX106" fmla="*/ 1854558 w 3150721"/>
              <a:gd name="connsiteY106" fmla="*/ 6232559 h 6492734"/>
              <a:gd name="connsiteX107" fmla="*/ 1880315 w 3150721"/>
              <a:gd name="connsiteY107" fmla="*/ 6284074 h 6492734"/>
              <a:gd name="connsiteX108" fmla="*/ 1918952 w 3150721"/>
              <a:gd name="connsiteY108" fmla="*/ 6309832 h 6492734"/>
              <a:gd name="connsiteX109" fmla="*/ 2021983 w 3150721"/>
              <a:gd name="connsiteY109" fmla="*/ 6374226 h 6492734"/>
              <a:gd name="connsiteX110" fmla="*/ 2099256 w 3150721"/>
              <a:gd name="connsiteY110" fmla="*/ 6387105 h 6492734"/>
              <a:gd name="connsiteX111" fmla="*/ 2150772 w 3150721"/>
              <a:gd name="connsiteY111" fmla="*/ 6399984 h 6492734"/>
              <a:gd name="connsiteX112" fmla="*/ 2331076 w 3150721"/>
              <a:gd name="connsiteY112" fmla="*/ 6335590 h 6492734"/>
              <a:gd name="connsiteX113" fmla="*/ 2343955 w 3150721"/>
              <a:gd name="connsiteY113" fmla="*/ 6296953 h 6492734"/>
              <a:gd name="connsiteX114" fmla="*/ 2228045 w 3150721"/>
              <a:gd name="connsiteY114" fmla="*/ 6181043 h 6492734"/>
              <a:gd name="connsiteX115" fmla="*/ 2163650 w 3150721"/>
              <a:gd name="connsiteY115" fmla="*/ 6090891 h 6492734"/>
              <a:gd name="connsiteX116" fmla="*/ 2215166 w 3150721"/>
              <a:gd name="connsiteY116" fmla="*/ 6013618 h 6492734"/>
              <a:gd name="connsiteX117" fmla="*/ 2240924 w 3150721"/>
              <a:gd name="connsiteY117" fmla="*/ 5962102 h 6492734"/>
              <a:gd name="connsiteX118" fmla="*/ 2356834 w 3150721"/>
              <a:gd name="connsiteY118" fmla="*/ 5910587 h 6492734"/>
              <a:gd name="connsiteX119" fmla="*/ 2408349 w 3150721"/>
              <a:gd name="connsiteY119" fmla="*/ 5640131 h 6492734"/>
              <a:gd name="connsiteX120" fmla="*/ 2421228 w 3150721"/>
              <a:gd name="connsiteY120" fmla="*/ 5588615 h 6492734"/>
              <a:gd name="connsiteX121" fmla="*/ 2434107 w 3150721"/>
              <a:gd name="connsiteY121" fmla="*/ 5524221 h 6492734"/>
              <a:gd name="connsiteX122" fmla="*/ 2446986 w 3150721"/>
              <a:gd name="connsiteY122" fmla="*/ 5472705 h 6492734"/>
              <a:gd name="connsiteX123" fmla="*/ 2459865 w 3150721"/>
              <a:gd name="connsiteY123" fmla="*/ 5369674 h 6492734"/>
              <a:gd name="connsiteX124" fmla="*/ 2472743 w 3150721"/>
              <a:gd name="connsiteY124" fmla="*/ 5318159 h 6492734"/>
              <a:gd name="connsiteX125" fmla="*/ 2485622 w 3150721"/>
              <a:gd name="connsiteY125" fmla="*/ 5228007 h 6492734"/>
              <a:gd name="connsiteX126" fmla="*/ 2472743 w 3150721"/>
              <a:gd name="connsiteY126" fmla="*/ 5189370 h 6492734"/>
              <a:gd name="connsiteX127" fmla="*/ 2446986 w 3150721"/>
              <a:gd name="connsiteY127" fmla="*/ 5150733 h 6492734"/>
              <a:gd name="connsiteX128" fmla="*/ 2459865 w 3150721"/>
              <a:gd name="connsiteY128" fmla="*/ 4906035 h 6492734"/>
              <a:gd name="connsiteX129" fmla="*/ 2472743 w 3150721"/>
              <a:gd name="connsiteY129" fmla="*/ 4867398 h 6492734"/>
              <a:gd name="connsiteX130" fmla="*/ 2485622 w 3150721"/>
              <a:gd name="connsiteY130" fmla="*/ 4815883 h 6492734"/>
              <a:gd name="connsiteX131" fmla="*/ 2472743 w 3150721"/>
              <a:gd name="connsiteY131" fmla="*/ 4558305 h 6492734"/>
              <a:gd name="connsiteX132" fmla="*/ 2446986 w 3150721"/>
              <a:gd name="connsiteY132" fmla="*/ 4506790 h 6492734"/>
              <a:gd name="connsiteX133" fmla="*/ 2421228 w 3150721"/>
              <a:gd name="connsiteY133" fmla="*/ 4429517 h 6492734"/>
              <a:gd name="connsiteX134" fmla="*/ 2446986 w 3150721"/>
              <a:gd name="connsiteY134" fmla="*/ 3772694 h 6492734"/>
              <a:gd name="connsiteX135" fmla="*/ 2472743 w 3150721"/>
              <a:gd name="connsiteY135" fmla="*/ 3515117 h 6492734"/>
              <a:gd name="connsiteX136" fmla="*/ 2472743 w 3150721"/>
              <a:gd name="connsiteY136" fmla="*/ 3218902 h 6492734"/>
              <a:gd name="connsiteX137" fmla="*/ 2588653 w 3150721"/>
              <a:gd name="connsiteY137" fmla="*/ 3128750 h 6492734"/>
              <a:gd name="connsiteX138" fmla="*/ 2678805 w 3150721"/>
              <a:gd name="connsiteY138" fmla="*/ 3051477 h 6492734"/>
              <a:gd name="connsiteX139" fmla="*/ 2717442 w 3150721"/>
              <a:gd name="connsiteY139" fmla="*/ 3025719 h 6492734"/>
              <a:gd name="connsiteX140" fmla="*/ 2794715 w 3150721"/>
              <a:gd name="connsiteY140" fmla="*/ 2948446 h 6492734"/>
              <a:gd name="connsiteX141" fmla="*/ 2820473 w 3150721"/>
              <a:gd name="connsiteY141" fmla="*/ 2909809 h 6492734"/>
              <a:gd name="connsiteX142" fmla="*/ 2859110 w 3150721"/>
              <a:gd name="connsiteY142" fmla="*/ 2884052 h 6492734"/>
              <a:gd name="connsiteX143" fmla="*/ 2949262 w 3150721"/>
              <a:gd name="connsiteY143" fmla="*/ 2768142 h 6492734"/>
              <a:gd name="connsiteX144" fmla="*/ 3000777 w 3150721"/>
              <a:gd name="connsiteY144" fmla="*/ 2729505 h 6492734"/>
              <a:gd name="connsiteX145" fmla="*/ 3013656 w 3150721"/>
              <a:gd name="connsiteY145" fmla="*/ 2690869 h 6492734"/>
              <a:gd name="connsiteX146" fmla="*/ 3052293 w 3150721"/>
              <a:gd name="connsiteY146" fmla="*/ 2652232 h 6492734"/>
              <a:gd name="connsiteX147" fmla="*/ 3065172 w 3150721"/>
              <a:gd name="connsiteY147" fmla="*/ 2587838 h 6492734"/>
              <a:gd name="connsiteX148" fmla="*/ 3078050 w 3150721"/>
              <a:gd name="connsiteY148" fmla="*/ 2549201 h 6492734"/>
              <a:gd name="connsiteX149" fmla="*/ 3129566 w 3150721"/>
              <a:gd name="connsiteY149" fmla="*/ 2394655 h 6492734"/>
              <a:gd name="connsiteX150" fmla="*/ 3129566 w 3150721"/>
              <a:gd name="connsiteY150" fmla="*/ 2214350 h 6492734"/>
              <a:gd name="connsiteX151" fmla="*/ 3103808 w 3150721"/>
              <a:gd name="connsiteY151" fmla="*/ 2137077 h 6492734"/>
              <a:gd name="connsiteX152" fmla="*/ 3052293 w 3150721"/>
              <a:gd name="connsiteY152" fmla="*/ 2059804 h 6492734"/>
              <a:gd name="connsiteX153" fmla="*/ 3026535 w 3150721"/>
              <a:gd name="connsiteY153" fmla="*/ 2021167 h 6492734"/>
              <a:gd name="connsiteX154" fmla="*/ 2962141 w 3150721"/>
              <a:gd name="connsiteY154" fmla="*/ 1931015 h 6492734"/>
              <a:gd name="connsiteX155" fmla="*/ 2910625 w 3150721"/>
              <a:gd name="connsiteY155" fmla="*/ 1853742 h 6492734"/>
              <a:gd name="connsiteX156" fmla="*/ 2871988 w 3150721"/>
              <a:gd name="connsiteY156" fmla="*/ 1763590 h 6492734"/>
              <a:gd name="connsiteX157" fmla="*/ 2833352 w 3150721"/>
              <a:gd name="connsiteY157" fmla="*/ 1737832 h 6492734"/>
              <a:gd name="connsiteX158" fmla="*/ 2768958 w 3150721"/>
              <a:gd name="connsiteY158" fmla="*/ 1609043 h 6492734"/>
              <a:gd name="connsiteX159" fmla="*/ 2691684 w 3150721"/>
              <a:gd name="connsiteY159" fmla="*/ 1454497 h 6492734"/>
              <a:gd name="connsiteX160" fmla="*/ 2640169 w 3150721"/>
              <a:gd name="connsiteY160" fmla="*/ 1364345 h 6492734"/>
              <a:gd name="connsiteX161" fmla="*/ 2601532 w 3150721"/>
              <a:gd name="connsiteY161" fmla="*/ 1351466 h 6492734"/>
              <a:gd name="connsiteX162" fmla="*/ 2511380 w 3150721"/>
              <a:gd name="connsiteY162" fmla="*/ 1274193 h 6492734"/>
              <a:gd name="connsiteX163" fmla="*/ 2472743 w 3150721"/>
              <a:gd name="connsiteY163" fmla="*/ 1248435 h 6492734"/>
              <a:gd name="connsiteX164" fmla="*/ 2421228 w 3150721"/>
              <a:gd name="connsiteY164" fmla="*/ 1235556 h 6492734"/>
              <a:gd name="connsiteX165" fmla="*/ 2382591 w 3150721"/>
              <a:gd name="connsiteY165" fmla="*/ 1222677 h 6492734"/>
              <a:gd name="connsiteX166" fmla="*/ 2331076 w 3150721"/>
              <a:gd name="connsiteY166" fmla="*/ 1209798 h 6492734"/>
              <a:gd name="connsiteX167" fmla="*/ 2228045 w 3150721"/>
              <a:gd name="connsiteY167" fmla="*/ 1158283 h 6492734"/>
              <a:gd name="connsiteX168" fmla="*/ 2125014 w 3150721"/>
              <a:gd name="connsiteY168" fmla="*/ 1132525 h 6492734"/>
              <a:gd name="connsiteX169" fmla="*/ 2073498 w 3150721"/>
              <a:gd name="connsiteY169" fmla="*/ 1106767 h 6492734"/>
              <a:gd name="connsiteX170" fmla="*/ 2009104 w 3150721"/>
              <a:gd name="connsiteY170" fmla="*/ 1093888 h 6492734"/>
              <a:gd name="connsiteX171" fmla="*/ 1970467 w 3150721"/>
              <a:gd name="connsiteY171" fmla="*/ 1081009 h 6492734"/>
              <a:gd name="connsiteX172" fmla="*/ 1918952 w 3150721"/>
              <a:gd name="connsiteY172" fmla="*/ 1068131 h 6492734"/>
              <a:gd name="connsiteX173" fmla="*/ 1867436 w 3150721"/>
              <a:gd name="connsiteY173" fmla="*/ 1042373 h 6492734"/>
              <a:gd name="connsiteX174" fmla="*/ 1841679 w 3150721"/>
              <a:gd name="connsiteY174" fmla="*/ 939342 h 6492734"/>
              <a:gd name="connsiteX175" fmla="*/ 1828800 w 3150721"/>
              <a:gd name="connsiteY175" fmla="*/ 900705 h 6492734"/>
              <a:gd name="connsiteX176" fmla="*/ 1906073 w 3150721"/>
              <a:gd name="connsiteY176" fmla="*/ 720401 h 6492734"/>
              <a:gd name="connsiteX177" fmla="*/ 1944710 w 3150721"/>
              <a:gd name="connsiteY177" fmla="*/ 681764 h 6492734"/>
              <a:gd name="connsiteX178" fmla="*/ 1983346 w 3150721"/>
              <a:gd name="connsiteY178" fmla="*/ 656007 h 6492734"/>
              <a:gd name="connsiteX179" fmla="*/ 2047741 w 3150721"/>
              <a:gd name="connsiteY179" fmla="*/ 565855 h 6492734"/>
              <a:gd name="connsiteX180" fmla="*/ 2073498 w 3150721"/>
              <a:gd name="connsiteY180" fmla="*/ 527218 h 6492734"/>
              <a:gd name="connsiteX181" fmla="*/ 2060619 w 3150721"/>
              <a:gd name="connsiteY181" fmla="*/ 372671 h 6492734"/>
              <a:gd name="connsiteX182" fmla="*/ 1996225 w 3150721"/>
              <a:gd name="connsiteY182" fmla="*/ 282519 h 6492734"/>
              <a:gd name="connsiteX183" fmla="*/ 1931831 w 3150721"/>
              <a:gd name="connsiteY183" fmla="*/ 205246 h 6492734"/>
              <a:gd name="connsiteX184" fmla="*/ 1893194 w 3150721"/>
              <a:gd name="connsiteY184" fmla="*/ 127973 h 6492734"/>
              <a:gd name="connsiteX185" fmla="*/ 1854558 w 3150721"/>
              <a:gd name="connsiteY185" fmla="*/ 102215 h 6492734"/>
              <a:gd name="connsiteX186" fmla="*/ 1815921 w 3150721"/>
              <a:gd name="connsiteY186" fmla="*/ 89336 h 6492734"/>
              <a:gd name="connsiteX187" fmla="*/ 1558343 w 3150721"/>
              <a:gd name="connsiteY187" fmla="*/ 63578 h 6492734"/>
              <a:gd name="connsiteX188" fmla="*/ 1378039 w 3150721"/>
              <a:gd name="connsiteY188" fmla="*/ 89336 h 6492734"/>
              <a:gd name="connsiteX189" fmla="*/ 1339403 w 3150721"/>
              <a:gd name="connsiteY189" fmla="*/ 102215 h 6492734"/>
              <a:gd name="connsiteX190" fmla="*/ 1300766 w 3150721"/>
              <a:gd name="connsiteY190" fmla="*/ 127973 h 6492734"/>
              <a:gd name="connsiteX191" fmla="*/ 1249250 w 3150721"/>
              <a:gd name="connsiteY191" fmla="*/ 153731 h 6492734"/>
              <a:gd name="connsiteX192" fmla="*/ 1223493 w 3150721"/>
              <a:gd name="connsiteY192" fmla="*/ 205246 h 6492734"/>
              <a:gd name="connsiteX193" fmla="*/ 1184856 w 3150721"/>
              <a:gd name="connsiteY193" fmla="*/ 243883 h 6492734"/>
              <a:gd name="connsiteX194" fmla="*/ 1159098 w 3150721"/>
              <a:gd name="connsiteY194" fmla="*/ 282519 h 6492734"/>
              <a:gd name="connsiteX195" fmla="*/ 1107583 w 3150721"/>
              <a:gd name="connsiteY195" fmla="*/ 385550 h 649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150721" h="6492734">
                <a:moveTo>
                  <a:pt x="1442434" y="76457"/>
                </a:moveTo>
                <a:lnTo>
                  <a:pt x="1365160" y="102215"/>
                </a:lnTo>
                <a:lnTo>
                  <a:pt x="1326524" y="115094"/>
                </a:lnTo>
                <a:cubicBezTo>
                  <a:pt x="1313645" y="127973"/>
                  <a:pt x="1301879" y="142071"/>
                  <a:pt x="1287887" y="153731"/>
                </a:cubicBezTo>
                <a:cubicBezTo>
                  <a:pt x="1275996" y="163640"/>
                  <a:pt x="1260195" y="168543"/>
                  <a:pt x="1249250" y="179488"/>
                </a:cubicBezTo>
                <a:cubicBezTo>
                  <a:pt x="1238305" y="190433"/>
                  <a:pt x="1233402" y="206234"/>
                  <a:pt x="1223493" y="218125"/>
                </a:cubicBezTo>
                <a:cubicBezTo>
                  <a:pt x="1211833" y="232117"/>
                  <a:pt x="1196038" y="242385"/>
                  <a:pt x="1184856" y="256762"/>
                </a:cubicBezTo>
                <a:cubicBezTo>
                  <a:pt x="1165850" y="281198"/>
                  <a:pt x="1143131" y="304667"/>
                  <a:pt x="1133341" y="334035"/>
                </a:cubicBezTo>
                <a:lnTo>
                  <a:pt x="1107583" y="411308"/>
                </a:lnTo>
                <a:cubicBezTo>
                  <a:pt x="1128516" y="599699"/>
                  <a:pt x="1105880" y="469739"/>
                  <a:pt x="1133341" y="565855"/>
                </a:cubicBezTo>
                <a:cubicBezTo>
                  <a:pt x="1138203" y="582874"/>
                  <a:pt x="1136401" y="602643"/>
                  <a:pt x="1146219" y="617370"/>
                </a:cubicBezTo>
                <a:cubicBezTo>
                  <a:pt x="1154805" y="630249"/>
                  <a:pt x="1171977" y="634542"/>
                  <a:pt x="1184856" y="643128"/>
                </a:cubicBezTo>
                <a:cubicBezTo>
                  <a:pt x="1189149" y="656007"/>
                  <a:pt x="1190205" y="670469"/>
                  <a:pt x="1197735" y="681764"/>
                </a:cubicBezTo>
                <a:cubicBezTo>
                  <a:pt x="1207838" y="696919"/>
                  <a:pt x="1224712" y="706409"/>
                  <a:pt x="1236372" y="720401"/>
                </a:cubicBezTo>
                <a:cubicBezTo>
                  <a:pt x="1246281" y="732292"/>
                  <a:pt x="1253543" y="746159"/>
                  <a:pt x="1262129" y="759038"/>
                </a:cubicBezTo>
                <a:cubicBezTo>
                  <a:pt x="1266255" y="775542"/>
                  <a:pt x="1278649" y="830715"/>
                  <a:pt x="1287887" y="849190"/>
                </a:cubicBezTo>
                <a:cubicBezTo>
                  <a:pt x="1294809" y="863034"/>
                  <a:pt x="1305059" y="874947"/>
                  <a:pt x="1313645" y="887826"/>
                </a:cubicBezTo>
                <a:cubicBezTo>
                  <a:pt x="1309352" y="913584"/>
                  <a:pt x="1310810" y="940995"/>
                  <a:pt x="1300766" y="965100"/>
                </a:cubicBezTo>
                <a:cubicBezTo>
                  <a:pt x="1278609" y="1018277"/>
                  <a:pt x="1228478" y="1075054"/>
                  <a:pt x="1171977" y="1093888"/>
                </a:cubicBezTo>
                <a:cubicBezTo>
                  <a:pt x="1159098" y="1098181"/>
                  <a:pt x="1145483" y="1100696"/>
                  <a:pt x="1133341" y="1106767"/>
                </a:cubicBezTo>
                <a:cubicBezTo>
                  <a:pt x="1119497" y="1113689"/>
                  <a:pt x="1108849" y="1126238"/>
                  <a:pt x="1094704" y="1132525"/>
                </a:cubicBezTo>
                <a:cubicBezTo>
                  <a:pt x="1069893" y="1143552"/>
                  <a:pt x="1043771" y="1151698"/>
                  <a:pt x="1017431" y="1158283"/>
                </a:cubicBezTo>
                <a:cubicBezTo>
                  <a:pt x="1000259" y="1162576"/>
                  <a:pt x="983330" y="1167996"/>
                  <a:pt x="965915" y="1171162"/>
                </a:cubicBezTo>
                <a:cubicBezTo>
                  <a:pt x="926832" y="1178268"/>
                  <a:pt x="808591" y="1192437"/>
                  <a:pt x="772732" y="1196919"/>
                </a:cubicBezTo>
                <a:cubicBezTo>
                  <a:pt x="746974" y="1205505"/>
                  <a:pt x="710520" y="1200086"/>
                  <a:pt x="695459" y="1222677"/>
                </a:cubicBezTo>
                <a:cubicBezTo>
                  <a:pt x="659598" y="1276468"/>
                  <a:pt x="680646" y="1250369"/>
                  <a:pt x="631065" y="1299950"/>
                </a:cubicBezTo>
                <a:cubicBezTo>
                  <a:pt x="598694" y="1397062"/>
                  <a:pt x="642359" y="1277363"/>
                  <a:pt x="592428" y="1377224"/>
                </a:cubicBezTo>
                <a:cubicBezTo>
                  <a:pt x="555151" y="1451777"/>
                  <a:pt x="614155" y="1381254"/>
                  <a:pt x="540912" y="1454497"/>
                </a:cubicBezTo>
                <a:cubicBezTo>
                  <a:pt x="514111" y="1561708"/>
                  <a:pt x="546745" y="1455710"/>
                  <a:pt x="502276" y="1544649"/>
                </a:cubicBezTo>
                <a:cubicBezTo>
                  <a:pt x="496205" y="1556791"/>
                  <a:pt x="497878" y="1572685"/>
                  <a:pt x="489397" y="1583286"/>
                </a:cubicBezTo>
                <a:cubicBezTo>
                  <a:pt x="479728" y="1595373"/>
                  <a:pt x="463639" y="1600457"/>
                  <a:pt x="450760" y="1609043"/>
                </a:cubicBezTo>
                <a:cubicBezTo>
                  <a:pt x="438826" y="1644844"/>
                  <a:pt x="438753" y="1656360"/>
                  <a:pt x="412124" y="1686317"/>
                </a:cubicBezTo>
                <a:cubicBezTo>
                  <a:pt x="387923" y="1713543"/>
                  <a:pt x="334850" y="1763590"/>
                  <a:pt x="334850" y="1763590"/>
                </a:cubicBezTo>
                <a:cubicBezTo>
                  <a:pt x="325903" y="1790433"/>
                  <a:pt x="313898" y="1832521"/>
                  <a:pt x="296214" y="1853742"/>
                </a:cubicBezTo>
                <a:cubicBezTo>
                  <a:pt x="286305" y="1865633"/>
                  <a:pt x="270456" y="1870914"/>
                  <a:pt x="257577" y="1879500"/>
                </a:cubicBezTo>
                <a:cubicBezTo>
                  <a:pt x="240405" y="1913844"/>
                  <a:pt x="215375" y="1945280"/>
                  <a:pt x="206062" y="1982531"/>
                </a:cubicBezTo>
                <a:cubicBezTo>
                  <a:pt x="199527" y="2008671"/>
                  <a:pt x="191389" y="2046818"/>
                  <a:pt x="180304" y="2072683"/>
                </a:cubicBezTo>
                <a:cubicBezTo>
                  <a:pt x="172741" y="2090329"/>
                  <a:pt x="169295" y="2111907"/>
                  <a:pt x="154546" y="2124198"/>
                </a:cubicBezTo>
                <a:cubicBezTo>
                  <a:pt x="140948" y="2135529"/>
                  <a:pt x="120203" y="2132784"/>
                  <a:pt x="103031" y="2137077"/>
                </a:cubicBezTo>
                <a:cubicBezTo>
                  <a:pt x="94445" y="2154249"/>
                  <a:pt x="88432" y="2172970"/>
                  <a:pt x="77273" y="2188593"/>
                </a:cubicBezTo>
                <a:cubicBezTo>
                  <a:pt x="66687" y="2203414"/>
                  <a:pt x="48739" y="2212074"/>
                  <a:pt x="38636" y="2227229"/>
                </a:cubicBezTo>
                <a:cubicBezTo>
                  <a:pt x="31106" y="2238525"/>
                  <a:pt x="31106" y="2253388"/>
                  <a:pt x="25758" y="2265866"/>
                </a:cubicBezTo>
                <a:cubicBezTo>
                  <a:pt x="18195" y="2283512"/>
                  <a:pt x="8586" y="2300209"/>
                  <a:pt x="0" y="2317381"/>
                </a:cubicBezTo>
                <a:cubicBezTo>
                  <a:pt x="4293" y="2360311"/>
                  <a:pt x="1027" y="2404686"/>
                  <a:pt x="12879" y="2446170"/>
                </a:cubicBezTo>
                <a:cubicBezTo>
                  <a:pt x="26762" y="2494762"/>
                  <a:pt x="58201" y="2496817"/>
                  <a:pt x="90152" y="2523443"/>
                </a:cubicBezTo>
                <a:cubicBezTo>
                  <a:pt x="104144" y="2535103"/>
                  <a:pt x="114959" y="2550227"/>
                  <a:pt x="128788" y="2562080"/>
                </a:cubicBezTo>
                <a:cubicBezTo>
                  <a:pt x="244456" y="2661226"/>
                  <a:pt x="123055" y="2543469"/>
                  <a:pt x="218941" y="2639353"/>
                </a:cubicBezTo>
                <a:cubicBezTo>
                  <a:pt x="249142" y="2729964"/>
                  <a:pt x="203763" y="2624175"/>
                  <a:pt x="283335" y="2703747"/>
                </a:cubicBezTo>
                <a:cubicBezTo>
                  <a:pt x="305225" y="2725637"/>
                  <a:pt x="317678" y="2755263"/>
                  <a:pt x="334850" y="2781021"/>
                </a:cubicBezTo>
                <a:lnTo>
                  <a:pt x="360608" y="2819657"/>
                </a:lnTo>
                <a:cubicBezTo>
                  <a:pt x="369194" y="2832536"/>
                  <a:pt x="375421" y="2847349"/>
                  <a:pt x="386366" y="2858294"/>
                </a:cubicBezTo>
                <a:lnTo>
                  <a:pt x="425003" y="2896931"/>
                </a:lnTo>
                <a:cubicBezTo>
                  <a:pt x="435104" y="2917134"/>
                  <a:pt x="458314" y="2968879"/>
                  <a:pt x="476518" y="2987083"/>
                </a:cubicBezTo>
                <a:cubicBezTo>
                  <a:pt x="487463" y="2998028"/>
                  <a:pt x="503586" y="3002557"/>
                  <a:pt x="515155" y="3012840"/>
                </a:cubicBezTo>
                <a:cubicBezTo>
                  <a:pt x="631963" y="3116669"/>
                  <a:pt x="546165" y="3066983"/>
                  <a:pt x="643943" y="3115871"/>
                </a:cubicBezTo>
                <a:cubicBezTo>
                  <a:pt x="677772" y="3166614"/>
                  <a:pt x="677067" y="3158216"/>
                  <a:pt x="695459" y="3231781"/>
                </a:cubicBezTo>
                <a:lnTo>
                  <a:pt x="721217" y="3334812"/>
                </a:lnTo>
                <a:cubicBezTo>
                  <a:pt x="716924" y="3373449"/>
                  <a:pt x="711706" y="3411994"/>
                  <a:pt x="708338" y="3450722"/>
                </a:cubicBezTo>
                <a:cubicBezTo>
                  <a:pt x="703118" y="3510750"/>
                  <a:pt x="703600" y="3571324"/>
                  <a:pt x="695459" y="3631026"/>
                </a:cubicBezTo>
                <a:cubicBezTo>
                  <a:pt x="690676" y="3666102"/>
                  <a:pt x="669701" y="3734057"/>
                  <a:pt x="669701" y="3734057"/>
                </a:cubicBezTo>
                <a:cubicBezTo>
                  <a:pt x="653130" y="3916337"/>
                  <a:pt x="648782" y="3887893"/>
                  <a:pt x="669701" y="4107545"/>
                </a:cubicBezTo>
                <a:cubicBezTo>
                  <a:pt x="670988" y="4121059"/>
                  <a:pt x="677813" y="4133470"/>
                  <a:pt x="682580" y="4146181"/>
                </a:cubicBezTo>
                <a:cubicBezTo>
                  <a:pt x="690698" y="4167828"/>
                  <a:pt x="699752" y="4189111"/>
                  <a:pt x="708338" y="4210576"/>
                </a:cubicBezTo>
                <a:cubicBezTo>
                  <a:pt x="704045" y="4223455"/>
                  <a:pt x="695459" y="4235637"/>
                  <a:pt x="695459" y="4249212"/>
                </a:cubicBezTo>
                <a:cubicBezTo>
                  <a:pt x="695459" y="4400436"/>
                  <a:pt x="703881" y="4334167"/>
                  <a:pt x="721217" y="4429517"/>
                </a:cubicBezTo>
                <a:cubicBezTo>
                  <a:pt x="751984" y="4598733"/>
                  <a:pt x="717763" y="4454335"/>
                  <a:pt x="746974" y="4571184"/>
                </a:cubicBezTo>
                <a:cubicBezTo>
                  <a:pt x="751267" y="4751488"/>
                  <a:pt x="753178" y="4931865"/>
                  <a:pt x="759853" y="5112097"/>
                </a:cubicBezTo>
                <a:cubicBezTo>
                  <a:pt x="770936" y="5411343"/>
                  <a:pt x="792723" y="5122673"/>
                  <a:pt x="759853" y="5549978"/>
                </a:cubicBezTo>
                <a:cubicBezTo>
                  <a:pt x="755587" y="5605430"/>
                  <a:pt x="740497" y="5601595"/>
                  <a:pt x="721217" y="5653009"/>
                </a:cubicBezTo>
                <a:cubicBezTo>
                  <a:pt x="690650" y="5734523"/>
                  <a:pt x="730389" y="5676358"/>
                  <a:pt x="682580" y="5756040"/>
                </a:cubicBezTo>
                <a:cubicBezTo>
                  <a:pt x="666653" y="5782586"/>
                  <a:pt x="631065" y="5833314"/>
                  <a:pt x="631065" y="5833314"/>
                </a:cubicBezTo>
                <a:cubicBezTo>
                  <a:pt x="643944" y="5846193"/>
                  <a:pt x="653780" y="5863105"/>
                  <a:pt x="669701" y="5871950"/>
                </a:cubicBezTo>
                <a:cubicBezTo>
                  <a:pt x="693435" y="5885136"/>
                  <a:pt x="720634" y="5891123"/>
                  <a:pt x="746974" y="5897708"/>
                </a:cubicBezTo>
                <a:lnTo>
                  <a:pt x="850005" y="5923466"/>
                </a:lnTo>
                <a:cubicBezTo>
                  <a:pt x="867177" y="5927759"/>
                  <a:pt x="884729" y="5930748"/>
                  <a:pt x="901521" y="5936345"/>
                </a:cubicBezTo>
                <a:lnTo>
                  <a:pt x="940158" y="5949224"/>
                </a:lnTo>
                <a:cubicBezTo>
                  <a:pt x="935865" y="5983568"/>
                  <a:pt x="938920" y="6019660"/>
                  <a:pt x="927279" y="6052255"/>
                </a:cubicBezTo>
                <a:cubicBezTo>
                  <a:pt x="910163" y="6100179"/>
                  <a:pt x="871470" y="6133821"/>
                  <a:pt x="837127" y="6168164"/>
                </a:cubicBezTo>
                <a:cubicBezTo>
                  <a:pt x="832834" y="6181043"/>
                  <a:pt x="833847" y="6197202"/>
                  <a:pt x="824248" y="6206801"/>
                </a:cubicBezTo>
                <a:cubicBezTo>
                  <a:pt x="810672" y="6220377"/>
                  <a:pt x="789401" y="6223034"/>
                  <a:pt x="772732" y="6232559"/>
                </a:cubicBezTo>
                <a:cubicBezTo>
                  <a:pt x="759293" y="6240238"/>
                  <a:pt x="745987" y="6248408"/>
                  <a:pt x="734096" y="6258317"/>
                </a:cubicBezTo>
                <a:cubicBezTo>
                  <a:pt x="720104" y="6269977"/>
                  <a:pt x="706641" y="6282576"/>
                  <a:pt x="695459" y="6296953"/>
                </a:cubicBezTo>
                <a:cubicBezTo>
                  <a:pt x="676453" y="6321389"/>
                  <a:pt x="669701" y="6357054"/>
                  <a:pt x="643943" y="6374226"/>
                </a:cubicBezTo>
                <a:lnTo>
                  <a:pt x="605307" y="6399984"/>
                </a:lnTo>
                <a:cubicBezTo>
                  <a:pt x="609600" y="6421449"/>
                  <a:pt x="605463" y="6446566"/>
                  <a:pt x="618186" y="6464378"/>
                </a:cubicBezTo>
                <a:cubicBezTo>
                  <a:pt x="629345" y="6480001"/>
                  <a:pt x="650598" y="6488226"/>
                  <a:pt x="669701" y="6490136"/>
                </a:cubicBezTo>
                <a:cubicBezTo>
                  <a:pt x="695684" y="6492734"/>
                  <a:pt x="721368" y="6482378"/>
                  <a:pt x="746974" y="6477257"/>
                </a:cubicBezTo>
                <a:cubicBezTo>
                  <a:pt x="787399" y="6469172"/>
                  <a:pt x="800305" y="6463773"/>
                  <a:pt x="837127" y="6451500"/>
                </a:cubicBezTo>
                <a:cubicBezTo>
                  <a:pt x="850006" y="6442914"/>
                  <a:pt x="861270" y="6431177"/>
                  <a:pt x="875763" y="6425742"/>
                </a:cubicBezTo>
                <a:cubicBezTo>
                  <a:pt x="896259" y="6418056"/>
                  <a:pt x="918829" y="6417785"/>
                  <a:pt x="940158" y="6412863"/>
                </a:cubicBezTo>
                <a:cubicBezTo>
                  <a:pt x="974652" y="6404903"/>
                  <a:pt x="1009604" y="6398300"/>
                  <a:pt x="1043188" y="6387105"/>
                </a:cubicBezTo>
                <a:cubicBezTo>
                  <a:pt x="1114023" y="6363493"/>
                  <a:pt x="1050560" y="6388413"/>
                  <a:pt x="1120462" y="6348469"/>
                </a:cubicBezTo>
                <a:cubicBezTo>
                  <a:pt x="1137131" y="6338944"/>
                  <a:pt x="1156355" y="6333870"/>
                  <a:pt x="1171977" y="6322711"/>
                </a:cubicBezTo>
                <a:cubicBezTo>
                  <a:pt x="1186798" y="6312124"/>
                  <a:pt x="1197735" y="6296953"/>
                  <a:pt x="1210614" y="6284074"/>
                </a:cubicBezTo>
                <a:cubicBezTo>
                  <a:pt x="1190411" y="6253771"/>
                  <a:pt x="1162128" y="6237105"/>
                  <a:pt x="1210614" y="6206801"/>
                </a:cubicBezTo>
                <a:cubicBezTo>
                  <a:pt x="1233638" y="6192411"/>
                  <a:pt x="1287887" y="6181043"/>
                  <a:pt x="1287887" y="6181043"/>
                </a:cubicBezTo>
                <a:cubicBezTo>
                  <a:pt x="1318720" y="6134794"/>
                  <a:pt x="1326267" y="6130817"/>
                  <a:pt x="1339403" y="6065133"/>
                </a:cubicBezTo>
                <a:cubicBezTo>
                  <a:pt x="1343696" y="6043668"/>
                  <a:pt x="1346972" y="6021975"/>
                  <a:pt x="1352281" y="6000739"/>
                </a:cubicBezTo>
                <a:cubicBezTo>
                  <a:pt x="1355573" y="5987569"/>
                  <a:pt x="1355560" y="5971701"/>
                  <a:pt x="1365160" y="5962102"/>
                </a:cubicBezTo>
                <a:cubicBezTo>
                  <a:pt x="1374759" y="5952503"/>
                  <a:pt x="1390341" y="5951018"/>
                  <a:pt x="1403797" y="5949224"/>
                </a:cubicBezTo>
                <a:cubicBezTo>
                  <a:pt x="1455037" y="5942392"/>
                  <a:pt x="1506828" y="5940638"/>
                  <a:pt x="1558343" y="5936345"/>
                </a:cubicBezTo>
                <a:cubicBezTo>
                  <a:pt x="1588401" y="5930333"/>
                  <a:pt x="1672652" y="5905566"/>
                  <a:pt x="1700011" y="5936345"/>
                </a:cubicBezTo>
                <a:cubicBezTo>
                  <a:pt x="1723530" y="5962804"/>
                  <a:pt x="1725769" y="6039376"/>
                  <a:pt x="1725769" y="6039376"/>
                </a:cubicBezTo>
                <a:cubicBezTo>
                  <a:pt x="1730062" y="6078013"/>
                  <a:pt x="1721263" y="6120516"/>
                  <a:pt x="1738648" y="6155286"/>
                </a:cubicBezTo>
                <a:cubicBezTo>
                  <a:pt x="1746564" y="6171117"/>
                  <a:pt x="1775436" y="6158346"/>
                  <a:pt x="1790163" y="6168164"/>
                </a:cubicBezTo>
                <a:cubicBezTo>
                  <a:pt x="1803042" y="6176750"/>
                  <a:pt x="1804976" y="6195856"/>
                  <a:pt x="1815921" y="6206801"/>
                </a:cubicBezTo>
                <a:cubicBezTo>
                  <a:pt x="1826866" y="6217746"/>
                  <a:pt x="1841679" y="6223973"/>
                  <a:pt x="1854558" y="6232559"/>
                </a:cubicBezTo>
                <a:cubicBezTo>
                  <a:pt x="1863144" y="6249731"/>
                  <a:pt x="1868024" y="6269325"/>
                  <a:pt x="1880315" y="6284074"/>
                </a:cubicBezTo>
                <a:cubicBezTo>
                  <a:pt x="1890224" y="6295965"/>
                  <a:pt x="1906357" y="6300835"/>
                  <a:pt x="1918952" y="6309832"/>
                </a:cubicBezTo>
                <a:cubicBezTo>
                  <a:pt x="1953428" y="6334458"/>
                  <a:pt x="1980246" y="6361705"/>
                  <a:pt x="2021983" y="6374226"/>
                </a:cubicBezTo>
                <a:cubicBezTo>
                  <a:pt x="2046995" y="6381729"/>
                  <a:pt x="2073650" y="6381984"/>
                  <a:pt x="2099256" y="6387105"/>
                </a:cubicBezTo>
                <a:cubicBezTo>
                  <a:pt x="2116613" y="6390576"/>
                  <a:pt x="2133600" y="6395691"/>
                  <a:pt x="2150772" y="6399984"/>
                </a:cubicBezTo>
                <a:cubicBezTo>
                  <a:pt x="2304952" y="6387135"/>
                  <a:pt x="2289441" y="6432738"/>
                  <a:pt x="2331076" y="6335590"/>
                </a:cubicBezTo>
                <a:cubicBezTo>
                  <a:pt x="2336424" y="6323112"/>
                  <a:pt x="2339662" y="6309832"/>
                  <a:pt x="2343955" y="6296953"/>
                </a:cubicBezTo>
                <a:cubicBezTo>
                  <a:pt x="2258536" y="6183062"/>
                  <a:pt x="2307408" y="6207498"/>
                  <a:pt x="2228045" y="6181043"/>
                </a:cubicBezTo>
                <a:cubicBezTo>
                  <a:pt x="2213356" y="6166354"/>
                  <a:pt x="2157999" y="6119145"/>
                  <a:pt x="2163650" y="6090891"/>
                </a:cubicBezTo>
                <a:cubicBezTo>
                  <a:pt x="2169721" y="6060535"/>
                  <a:pt x="2201322" y="6041307"/>
                  <a:pt x="2215166" y="6013618"/>
                </a:cubicBezTo>
                <a:cubicBezTo>
                  <a:pt x="2223752" y="5996446"/>
                  <a:pt x="2228633" y="5976851"/>
                  <a:pt x="2240924" y="5962102"/>
                </a:cubicBezTo>
                <a:cubicBezTo>
                  <a:pt x="2264472" y="5933844"/>
                  <a:pt x="2330972" y="5919208"/>
                  <a:pt x="2356834" y="5910587"/>
                </a:cubicBezTo>
                <a:cubicBezTo>
                  <a:pt x="2442277" y="5796660"/>
                  <a:pt x="2384183" y="5893867"/>
                  <a:pt x="2408349" y="5640131"/>
                </a:cubicBezTo>
                <a:cubicBezTo>
                  <a:pt x="2410027" y="5622510"/>
                  <a:pt x="2417388" y="5605894"/>
                  <a:pt x="2421228" y="5588615"/>
                </a:cubicBezTo>
                <a:cubicBezTo>
                  <a:pt x="2425977" y="5567247"/>
                  <a:pt x="2429358" y="5545589"/>
                  <a:pt x="2434107" y="5524221"/>
                </a:cubicBezTo>
                <a:cubicBezTo>
                  <a:pt x="2437947" y="5506942"/>
                  <a:pt x="2444076" y="5490165"/>
                  <a:pt x="2446986" y="5472705"/>
                </a:cubicBezTo>
                <a:cubicBezTo>
                  <a:pt x="2452676" y="5438565"/>
                  <a:pt x="2454175" y="5403814"/>
                  <a:pt x="2459865" y="5369674"/>
                </a:cubicBezTo>
                <a:cubicBezTo>
                  <a:pt x="2462775" y="5352215"/>
                  <a:pt x="2469577" y="5335574"/>
                  <a:pt x="2472743" y="5318159"/>
                </a:cubicBezTo>
                <a:cubicBezTo>
                  <a:pt x="2478173" y="5288293"/>
                  <a:pt x="2481329" y="5258058"/>
                  <a:pt x="2485622" y="5228007"/>
                </a:cubicBezTo>
                <a:cubicBezTo>
                  <a:pt x="2481329" y="5215128"/>
                  <a:pt x="2478814" y="5201513"/>
                  <a:pt x="2472743" y="5189370"/>
                </a:cubicBezTo>
                <a:cubicBezTo>
                  <a:pt x="2465821" y="5175526"/>
                  <a:pt x="2447689" y="5166195"/>
                  <a:pt x="2446986" y="5150733"/>
                </a:cubicBezTo>
                <a:cubicBezTo>
                  <a:pt x="2443277" y="5069138"/>
                  <a:pt x="2452470" y="4987378"/>
                  <a:pt x="2459865" y="4906035"/>
                </a:cubicBezTo>
                <a:cubicBezTo>
                  <a:pt x="2461094" y="4892515"/>
                  <a:pt x="2469014" y="4880451"/>
                  <a:pt x="2472743" y="4867398"/>
                </a:cubicBezTo>
                <a:cubicBezTo>
                  <a:pt x="2477605" y="4850379"/>
                  <a:pt x="2481329" y="4833055"/>
                  <a:pt x="2485622" y="4815883"/>
                </a:cubicBezTo>
                <a:cubicBezTo>
                  <a:pt x="2481329" y="4730024"/>
                  <a:pt x="2483406" y="4643608"/>
                  <a:pt x="2472743" y="4558305"/>
                </a:cubicBezTo>
                <a:cubicBezTo>
                  <a:pt x="2470362" y="4539255"/>
                  <a:pt x="2454116" y="4524615"/>
                  <a:pt x="2446986" y="4506790"/>
                </a:cubicBezTo>
                <a:cubicBezTo>
                  <a:pt x="2436902" y="4481581"/>
                  <a:pt x="2421228" y="4429517"/>
                  <a:pt x="2421228" y="4429517"/>
                </a:cubicBezTo>
                <a:cubicBezTo>
                  <a:pt x="2442375" y="3604784"/>
                  <a:pt x="2418055" y="4177720"/>
                  <a:pt x="2446986" y="3772694"/>
                </a:cubicBezTo>
                <a:cubicBezTo>
                  <a:pt x="2463766" y="3537779"/>
                  <a:pt x="2442455" y="3636276"/>
                  <a:pt x="2472743" y="3515117"/>
                </a:cubicBezTo>
                <a:cubicBezTo>
                  <a:pt x="2465190" y="3424473"/>
                  <a:pt x="2446689" y="3310092"/>
                  <a:pt x="2472743" y="3218902"/>
                </a:cubicBezTo>
                <a:cubicBezTo>
                  <a:pt x="2479893" y="3193879"/>
                  <a:pt x="2586951" y="3130027"/>
                  <a:pt x="2588653" y="3128750"/>
                </a:cubicBezTo>
                <a:cubicBezTo>
                  <a:pt x="2781546" y="2984084"/>
                  <a:pt x="2517393" y="3185989"/>
                  <a:pt x="2678805" y="3051477"/>
                </a:cubicBezTo>
                <a:cubicBezTo>
                  <a:pt x="2690696" y="3041568"/>
                  <a:pt x="2705873" y="3036002"/>
                  <a:pt x="2717442" y="3025719"/>
                </a:cubicBezTo>
                <a:cubicBezTo>
                  <a:pt x="2744668" y="3001518"/>
                  <a:pt x="2774509" y="2978755"/>
                  <a:pt x="2794715" y="2948446"/>
                </a:cubicBezTo>
                <a:cubicBezTo>
                  <a:pt x="2803301" y="2935567"/>
                  <a:pt x="2809528" y="2920754"/>
                  <a:pt x="2820473" y="2909809"/>
                </a:cubicBezTo>
                <a:cubicBezTo>
                  <a:pt x="2831418" y="2898864"/>
                  <a:pt x="2846231" y="2892638"/>
                  <a:pt x="2859110" y="2884052"/>
                </a:cubicBezTo>
                <a:cubicBezTo>
                  <a:pt x="2897871" y="2825909"/>
                  <a:pt x="2902182" y="2808496"/>
                  <a:pt x="2949262" y="2768142"/>
                </a:cubicBezTo>
                <a:cubicBezTo>
                  <a:pt x="2965559" y="2754173"/>
                  <a:pt x="2983605" y="2742384"/>
                  <a:pt x="3000777" y="2729505"/>
                </a:cubicBezTo>
                <a:cubicBezTo>
                  <a:pt x="3005070" y="2716626"/>
                  <a:pt x="3006126" y="2702164"/>
                  <a:pt x="3013656" y="2690869"/>
                </a:cubicBezTo>
                <a:cubicBezTo>
                  <a:pt x="3023759" y="2675714"/>
                  <a:pt x="3044148" y="2668523"/>
                  <a:pt x="3052293" y="2652232"/>
                </a:cubicBezTo>
                <a:cubicBezTo>
                  <a:pt x="3062082" y="2632653"/>
                  <a:pt x="3059863" y="2609074"/>
                  <a:pt x="3065172" y="2587838"/>
                </a:cubicBezTo>
                <a:cubicBezTo>
                  <a:pt x="3068464" y="2574668"/>
                  <a:pt x="3074478" y="2562298"/>
                  <a:pt x="3078050" y="2549201"/>
                </a:cubicBezTo>
                <a:cubicBezTo>
                  <a:pt x="3114545" y="2415384"/>
                  <a:pt x="3084678" y="2484428"/>
                  <a:pt x="3129566" y="2394655"/>
                </a:cubicBezTo>
                <a:cubicBezTo>
                  <a:pt x="3144335" y="2306042"/>
                  <a:pt x="3150721" y="2313072"/>
                  <a:pt x="3129566" y="2214350"/>
                </a:cubicBezTo>
                <a:cubicBezTo>
                  <a:pt x="3123877" y="2187802"/>
                  <a:pt x="3118869" y="2159668"/>
                  <a:pt x="3103808" y="2137077"/>
                </a:cubicBezTo>
                <a:lnTo>
                  <a:pt x="3052293" y="2059804"/>
                </a:lnTo>
                <a:cubicBezTo>
                  <a:pt x="3043707" y="2046925"/>
                  <a:pt x="3033457" y="2035011"/>
                  <a:pt x="3026535" y="2021167"/>
                </a:cubicBezTo>
                <a:cubicBezTo>
                  <a:pt x="2992632" y="1953361"/>
                  <a:pt x="3014352" y="1983228"/>
                  <a:pt x="2962141" y="1931015"/>
                </a:cubicBezTo>
                <a:cubicBezTo>
                  <a:pt x="2931518" y="1839145"/>
                  <a:pt x="2974940" y="1950214"/>
                  <a:pt x="2910625" y="1853742"/>
                </a:cubicBezTo>
                <a:cubicBezTo>
                  <a:pt x="2856936" y="1773210"/>
                  <a:pt x="2952945" y="1860738"/>
                  <a:pt x="2871988" y="1763590"/>
                </a:cubicBezTo>
                <a:cubicBezTo>
                  <a:pt x="2862079" y="1751699"/>
                  <a:pt x="2846231" y="1746418"/>
                  <a:pt x="2833352" y="1737832"/>
                </a:cubicBezTo>
                <a:cubicBezTo>
                  <a:pt x="2804198" y="1621219"/>
                  <a:pt x="2845623" y="1762372"/>
                  <a:pt x="2768958" y="1609043"/>
                </a:cubicBezTo>
                <a:lnTo>
                  <a:pt x="2691684" y="1454497"/>
                </a:lnTo>
                <a:cubicBezTo>
                  <a:pt x="2685344" y="1441818"/>
                  <a:pt x="2655341" y="1376483"/>
                  <a:pt x="2640169" y="1364345"/>
                </a:cubicBezTo>
                <a:cubicBezTo>
                  <a:pt x="2629568" y="1355864"/>
                  <a:pt x="2614411" y="1355759"/>
                  <a:pt x="2601532" y="1351466"/>
                </a:cubicBezTo>
                <a:cubicBezTo>
                  <a:pt x="2554725" y="1304658"/>
                  <a:pt x="2569209" y="1315499"/>
                  <a:pt x="2511380" y="1274193"/>
                </a:cubicBezTo>
                <a:cubicBezTo>
                  <a:pt x="2498784" y="1265196"/>
                  <a:pt x="2486970" y="1254532"/>
                  <a:pt x="2472743" y="1248435"/>
                </a:cubicBezTo>
                <a:cubicBezTo>
                  <a:pt x="2456474" y="1241462"/>
                  <a:pt x="2438247" y="1240419"/>
                  <a:pt x="2421228" y="1235556"/>
                </a:cubicBezTo>
                <a:cubicBezTo>
                  <a:pt x="2408175" y="1231826"/>
                  <a:pt x="2395644" y="1226407"/>
                  <a:pt x="2382591" y="1222677"/>
                </a:cubicBezTo>
                <a:cubicBezTo>
                  <a:pt x="2365572" y="1217814"/>
                  <a:pt x="2347415" y="1216606"/>
                  <a:pt x="2331076" y="1209798"/>
                </a:cubicBezTo>
                <a:cubicBezTo>
                  <a:pt x="2295632" y="1195030"/>
                  <a:pt x="2265296" y="1167596"/>
                  <a:pt x="2228045" y="1158283"/>
                </a:cubicBezTo>
                <a:cubicBezTo>
                  <a:pt x="2193701" y="1149697"/>
                  <a:pt x="2156677" y="1148357"/>
                  <a:pt x="2125014" y="1132525"/>
                </a:cubicBezTo>
                <a:cubicBezTo>
                  <a:pt x="2107842" y="1123939"/>
                  <a:pt x="2091712" y="1112838"/>
                  <a:pt x="2073498" y="1106767"/>
                </a:cubicBezTo>
                <a:cubicBezTo>
                  <a:pt x="2052732" y="1099845"/>
                  <a:pt x="2030340" y="1099197"/>
                  <a:pt x="2009104" y="1093888"/>
                </a:cubicBezTo>
                <a:cubicBezTo>
                  <a:pt x="1995934" y="1090595"/>
                  <a:pt x="1983520" y="1084738"/>
                  <a:pt x="1970467" y="1081009"/>
                </a:cubicBezTo>
                <a:cubicBezTo>
                  <a:pt x="1953448" y="1076147"/>
                  <a:pt x="1936124" y="1072424"/>
                  <a:pt x="1918952" y="1068131"/>
                </a:cubicBezTo>
                <a:cubicBezTo>
                  <a:pt x="1901780" y="1059545"/>
                  <a:pt x="1877314" y="1058836"/>
                  <a:pt x="1867436" y="1042373"/>
                </a:cubicBezTo>
                <a:cubicBezTo>
                  <a:pt x="1849223" y="1012017"/>
                  <a:pt x="1852874" y="972926"/>
                  <a:pt x="1841679" y="939342"/>
                </a:cubicBezTo>
                <a:lnTo>
                  <a:pt x="1828800" y="900705"/>
                </a:lnTo>
                <a:cubicBezTo>
                  <a:pt x="1886143" y="671328"/>
                  <a:pt x="1818895" y="793050"/>
                  <a:pt x="1906073" y="720401"/>
                </a:cubicBezTo>
                <a:cubicBezTo>
                  <a:pt x="1920065" y="708741"/>
                  <a:pt x="1930718" y="693424"/>
                  <a:pt x="1944710" y="681764"/>
                </a:cubicBezTo>
                <a:cubicBezTo>
                  <a:pt x="1956601" y="671855"/>
                  <a:pt x="1970467" y="664593"/>
                  <a:pt x="1983346" y="656007"/>
                </a:cubicBezTo>
                <a:cubicBezTo>
                  <a:pt x="2044062" y="564932"/>
                  <a:pt x="1967850" y="677703"/>
                  <a:pt x="2047741" y="565855"/>
                </a:cubicBezTo>
                <a:cubicBezTo>
                  <a:pt x="2056738" y="553260"/>
                  <a:pt x="2064912" y="540097"/>
                  <a:pt x="2073498" y="527218"/>
                </a:cubicBezTo>
                <a:cubicBezTo>
                  <a:pt x="2069205" y="475702"/>
                  <a:pt x="2070146" y="423480"/>
                  <a:pt x="2060619" y="372671"/>
                </a:cubicBezTo>
                <a:cubicBezTo>
                  <a:pt x="2051394" y="323472"/>
                  <a:pt x="2025026" y="317079"/>
                  <a:pt x="1996225" y="282519"/>
                </a:cubicBezTo>
                <a:cubicBezTo>
                  <a:pt x="1906565" y="174929"/>
                  <a:pt x="2044717" y="318135"/>
                  <a:pt x="1931831" y="205246"/>
                </a:cubicBezTo>
                <a:cubicBezTo>
                  <a:pt x="1921356" y="173821"/>
                  <a:pt x="1918161" y="152940"/>
                  <a:pt x="1893194" y="127973"/>
                </a:cubicBezTo>
                <a:cubicBezTo>
                  <a:pt x="1882249" y="117028"/>
                  <a:pt x="1868402" y="109137"/>
                  <a:pt x="1854558" y="102215"/>
                </a:cubicBezTo>
                <a:cubicBezTo>
                  <a:pt x="1842416" y="96144"/>
                  <a:pt x="1828800" y="93629"/>
                  <a:pt x="1815921" y="89336"/>
                </a:cubicBezTo>
                <a:cubicBezTo>
                  <a:pt x="1726582" y="0"/>
                  <a:pt x="1791480" y="45645"/>
                  <a:pt x="1558343" y="63578"/>
                </a:cubicBezTo>
                <a:cubicBezTo>
                  <a:pt x="1500468" y="68030"/>
                  <a:pt x="1435623" y="74940"/>
                  <a:pt x="1378039" y="89336"/>
                </a:cubicBezTo>
                <a:cubicBezTo>
                  <a:pt x="1364869" y="92629"/>
                  <a:pt x="1351545" y="96144"/>
                  <a:pt x="1339403" y="102215"/>
                </a:cubicBezTo>
                <a:cubicBezTo>
                  <a:pt x="1325559" y="109137"/>
                  <a:pt x="1314205" y="120293"/>
                  <a:pt x="1300766" y="127973"/>
                </a:cubicBezTo>
                <a:cubicBezTo>
                  <a:pt x="1284097" y="137498"/>
                  <a:pt x="1266422" y="145145"/>
                  <a:pt x="1249250" y="153731"/>
                </a:cubicBezTo>
                <a:cubicBezTo>
                  <a:pt x="1240664" y="170903"/>
                  <a:pt x="1234652" y="189624"/>
                  <a:pt x="1223493" y="205246"/>
                </a:cubicBezTo>
                <a:cubicBezTo>
                  <a:pt x="1212907" y="220067"/>
                  <a:pt x="1196516" y="229891"/>
                  <a:pt x="1184856" y="243883"/>
                </a:cubicBezTo>
                <a:cubicBezTo>
                  <a:pt x="1174947" y="255774"/>
                  <a:pt x="1167684" y="269640"/>
                  <a:pt x="1159098" y="282519"/>
                </a:cubicBezTo>
                <a:cubicBezTo>
                  <a:pt x="1129501" y="371312"/>
                  <a:pt x="1152540" y="340595"/>
                  <a:pt x="1107583" y="385550"/>
                </a:cubicBezTo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572" tIns="50786" rIns="101572" bIns="5078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>
              <a:solidFill>
                <a:srgbClr val="FF0000"/>
              </a:solidFill>
              <a:latin typeface="Helvetica Condensed Medium"/>
              <a:cs typeface="Helvetica Condensed Medium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6494" y="3752923"/>
            <a:ext cx="1798826" cy="338522"/>
          </a:xfrm>
          <a:prstGeom prst="rect">
            <a:avLst/>
          </a:prstGeom>
          <a:solidFill>
            <a:schemeClr val="bg1"/>
          </a:solidFill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  <a:cs typeface="Helvetica Condensed Medium"/>
              </a:rPr>
              <a:t>Risk to poultry: Low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7282" y="3737519"/>
            <a:ext cx="2899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???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197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0111E-7 2.19546E-6 L -0.02377 0.1051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" y="5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4453E-6 -4.2427E-6 L -0.02273 0.1051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" y="5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0111E-7 2.19546E-6 L -0.02377 0.1051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" y="5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4453E-6 -4.2427E-6 L -0.02273 0.1051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" y="5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20" grpId="0" animBg="1"/>
      <p:bldP spid="24" grpId="0" animBg="1"/>
      <p:bldP spid="25" grpId="0" animBg="1"/>
      <p:bldP spid="2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Zoonotic diseases need a different approach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Can not fully understand situation and risks without input from all relevant sectors/stakeholders </a:t>
            </a:r>
          </a:p>
          <a:p>
            <a:pPr lvl="1"/>
            <a:r>
              <a:rPr lang="en-GB" dirty="0"/>
              <a:t>Expertise</a:t>
            </a:r>
          </a:p>
          <a:p>
            <a:pPr lvl="1"/>
            <a:r>
              <a:rPr lang="en-GB" dirty="0"/>
              <a:t>Information</a:t>
            </a:r>
          </a:p>
          <a:p>
            <a:pPr lvl="1"/>
            <a:r>
              <a:rPr lang="en-GB" dirty="0"/>
              <a:t>perspectives</a:t>
            </a:r>
          </a:p>
          <a:p>
            <a:r>
              <a:rPr lang="en-GB" dirty="0"/>
              <a:t>Where and why risks exist</a:t>
            </a:r>
          </a:p>
          <a:p>
            <a:r>
              <a:rPr lang="en-GB" dirty="0"/>
              <a:t>Acceptable management and communication options</a:t>
            </a:r>
          </a:p>
          <a:p>
            <a:r>
              <a:rPr lang="en-GB" dirty="0"/>
              <a:t>Minimise “Unintended impacts” </a:t>
            </a:r>
          </a:p>
        </p:txBody>
      </p:sp>
    </p:spTree>
    <p:extLst>
      <p:ext uri="{BB962C8B-B14F-4D97-AF65-F5344CB8AC3E}">
        <p14:creationId xmlns:p14="http://schemas.microsoft.com/office/powerpoint/2010/main" val="102966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F87F-7BD3-41E8-B4D0-886B55D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2438398"/>
          </a:xfrm>
        </p:spPr>
        <p:txBody>
          <a:bodyPr/>
          <a:lstStyle/>
          <a:p>
            <a:r>
              <a:rPr lang="en-US" dirty="0"/>
              <a:t>WHY can’t we just do a RA together using existing tools?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2CA48-E13D-40A7-A272-8C2EBAE4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91788"/>
            <a:ext cx="8229600" cy="383437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AH and HH technical processes are </a:t>
            </a:r>
            <a:r>
              <a:rPr lang="en-GB" b="1" dirty="0"/>
              <a:t>in principle the same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…but operationally different…</a:t>
            </a:r>
          </a:p>
          <a:p>
            <a:pPr lvl="1"/>
            <a:r>
              <a:rPr lang="en-GB" dirty="0"/>
              <a:t>have evolved to meet </a:t>
            </a:r>
            <a:r>
              <a:rPr lang="en-GB" u="sng" dirty="0"/>
              <a:t>different needs and interests </a:t>
            </a:r>
          </a:p>
          <a:p>
            <a:pPr lvl="1"/>
            <a:r>
              <a:rPr lang="en-GB" dirty="0"/>
              <a:t>do not directly align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When sectors come together, there is misunderstanding and confusion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Example: GIP /FAO risk assessments during H7N9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7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6175" y="238126"/>
            <a:ext cx="5048250" cy="1504949"/>
          </a:xfrm>
        </p:spPr>
        <p:txBody>
          <a:bodyPr/>
          <a:lstStyle/>
          <a:p>
            <a:r>
              <a:rPr lang="en-GB" dirty="0"/>
              <a:t>Solution: JRA!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E39BC-9DCB-4AEF-8511-905A1AC2D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1571625"/>
            <a:ext cx="5561429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7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567-3749-4D2C-931F-C47BD71E799F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 descr="OIE Code 20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" y="1264324"/>
            <a:ext cx="1671995" cy="2362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OIE-RA handbook-qualitativ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07324"/>
            <a:ext cx="1677162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OIE-RA handbook-quantitativ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702722"/>
            <a:ext cx="1679376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WHO_HSE_GAR_ARO_2012.1_eng_Page_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02522"/>
            <a:ext cx="2127606" cy="3008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57200" y="114302"/>
            <a:ext cx="8229600" cy="1143000"/>
          </a:xfrm>
          <a:prstGeom prst="rect">
            <a:avLst/>
          </a:prstGeom>
        </p:spPr>
        <p:txBody>
          <a:bodyPr lIns="91408" tIns="45704" rIns="91408" bIns="45704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 Narrow" panose="020B0606020202030204" pitchFamily="34" charset="0"/>
              </a:defRPr>
            </a:lvl1pPr>
          </a:lstStyle>
          <a:p>
            <a:r>
              <a:rPr lang="en-US" sz="4800" b="1" dirty="0">
                <a:solidFill>
                  <a:srgbClr val="339933"/>
                </a:solidFill>
                <a:latin typeface="+mn-lt"/>
                <a:cs typeface="+mj-cs"/>
              </a:rPr>
              <a:t>Starting from…. </a:t>
            </a:r>
          </a:p>
        </p:txBody>
      </p:sp>
      <p:sp>
        <p:nvSpPr>
          <p:cNvPr id="8" name="Not Equal 7"/>
          <p:cNvSpPr/>
          <p:nvPr/>
        </p:nvSpPr>
        <p:spPr>
          <a:xfrm>
            <a:off x="4413380" y="2827199"/>
            <a:ext cx="1623525" cy="1548881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4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Standard Tripartite (WHO-FAO-OIE) Operational Tool for conducting national risk assessments </a:t>
            </a:r>
          </a:p>
          <a:p>
            <a:pPr lvl="2"/>
            <a:r>
              <a:rPr lang="en-GB" dirty="0"/>
              <a:t>National level </a:t>
            </a:r>
          </a:p>
          <a:p>
            <a:pPr lvl="2"/>
            <a:r>
              <a:rPr lang="en-GB" dirty="0"/>
              <a:t>Joint (all relevant sectors)</a:t>
            </a:r>
          </a:p>
          <a:p>
            <a:pPr lvl="2"/>
            <a:r>
              <a:rPr lang="en-GB" dirty="0"/>
              <a:t>Qualitative </a:t>
            </a:r>
          </a:p>
          <a:p>
            <a:endParaRPr lang="en-US" dirty="0"/>
          </a:p>
          <a:p>
            <a:r>
              <a:rPr lang="en-GB" dirty="0"/>
              <a:t>First: for zoonotic influenza </a:t>
            </a:r>
          </a:p>
          <a:p>
            <a:r>
              <a:rPr lang="en-GB" dirty="0"/>
              <a:t>Later: for any zoonoses or other health issue at the human- animal- environment interface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1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AA0259-58F8-489C-85DB-CF2636DB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EDD6-D450-9940-8DC1-3BEF7A56A9F6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CC1E2-5BD8-4964-A5E3-6A83316E3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5750"/>
            <a:ext cx="8191500" cy="61436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8F37A9-1CA6-4E5A-8745-BB708D7F6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4823330"/>
            <a:ext cx="2527404" cy="1898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228A6A-31A8-4D33-8F92-5966A8ADD6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" y="152399"/>
            <a:ext cx="2247899" cy="1685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6150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1321</TotalTime>
  <Words>585</Words>
  <Application>Microsoft Office PowerPoint</Application>
  <PresentationFormat>On-screen Show (4:3)</PresentationFormat>
  <Paragraphs>131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SimSun</vt:lpstr>
      <vt:lpstr>Arial</vt:lpstr>
      <vt:lpstr>Arial Narrow</vt:lpstr>
      <vt:lpstr>Calibri</vt:lpstr>
      <vt:lpstr>Calibri Light</vt:lpstr>
      <vt:lpstr>等线</vt:lpstr>
      <vt:lpstr>Helvetica Condensed Medium</vt:lpstr>
      <vt:lpstr>Office Theme</vt:lpstr>
      <vt:lpstr>PowerPoint Presentation</vt:lpstr>
      <vt:lpstr>Why do we need joint RA?</vt:lpstr>
      <vt:lpstr>Differences among risk assessments done by sector Sub-regional technical consultation on H7N9  April 2014, Myanmar </vt:lpstr>
      <vt:lpstr>Zoonotic diseases need a different approach</vt:lpstr>
      <vt:lpstr>WHY can’t we just do a RA together using existing tools? </vt:lpstr>
      <vt:lpstr>Solution: JRA!</vt:lpstr>
      <vt:lpstr>PowerPoint Presentation</vt:lpstr>
      <vt:lpstr>Objectives</vt:lpstr>
      <vt:lpstr>PowerPoint Presentation</vt:lpstr>
      <vt:lpstr>JRA Concept</vt:lpstr>
      <vt:lpstr>PowerPoint Presentation</vt:lpstr>
      <vt:lpstr>PowerPoint Presentation</vt:lpstr>
      <vt:lpstr>Using the JRA Tool</vt:lpstr>
      <vt:lpstr>Benefits of the JRA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Tool for conducting national joint qualitative risk assessments  (for zoonotic influenza viruses)</dc:title>
  <dc:creator>Wongsathapornchai, Kachen (FAORAP)</dc:creator>
  <cp:lastModifiedBy>MUMFORD, Elizabeth</cp:lastModifiedBy>
  <cp:revision>78</cp:revision>
  <dcterms:created xsi:type="dcterms:W3CDTF">2018-03-11T01:38:55Z</dcterms:created>
  <dcterms:modified xsi:type="dcterms:W3CDTF">2018-05-09T09:20:40Z</dcterms:modified>
</cp:coreProperties>
</file>