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423" r:id="rId5"/>
    <p:sldId id="424" r:id="rId6"/>
    <p:sldId id="425" r:id="rId7"/>
    <p:sldId id="429" r:id="rId8"/>
    <p:sldId id="427" r:id="rId9"/>
    <p:sldId id="428" r:id="rId10"/>
    <p:sldId id="305" r:id="rId11"/>
    <p:sldId id="378" r:id="rId12"/>
    <p:sldId id="417" r:id="rId13"/>
    <p:sldId id="418" r:id="rId14"/>
    <p:sldId id="402" r:id="rId15"/>
    <p:sldId id="411" r:id="rId16"/>
    <p:sldId id="412" r:id="rId17"/>
    <p:sldId id="413" r:id="rId18"/>
    <p:sldId id="426" r:id="rId19"/>
    <p:sldId id="419" r:id="rId20"/>
    <p:sldId id="422" r:id="rId21"/>
  </p:sldIdLst>
  <p:sldSz cx="9144000" cy="5143500" type="screen16x9"/>
  <p:notesSz cx="6808788" cy="99409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rima" panose="02000000000000000000" pitchFamily="2" charset="0"/>
      <p:regular r:id="rId28"/>
      <p:bold r:id="rId29"/>
    </p:embeddedFont>
    <p:embeddedFont>
      <p:font typeface="MS PGothic" panose="020B0600070205080204" pitchFamily="34" charset="-128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FFFFF"/>
    <a:srgbClr val="F4EBE6"/>
    <a:srgbClr val="D2AF9C"/>
    <a:srgbClr val="BC886A"/>
    <a:srgbClr val="A56039"/>
    <a:srgbClr val="8F3807"/>
    <a:srgbClr val="761302"/>
    <a:srgbClr val="EAF2ED"/>
    <a:srgbClr val="AC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5847" autoAdjust="0"/>
  </p:normalViewPr>
  <p:slideViewPr>
    <p:cSldViewPr snapToGrid="0">
      <p:cViewPr>
        <p:scale>
          <a:sx n="100" d="100"/>
          <a:sy n="100" d="100"/>
        </p:scale>
        <p:origin x="-936" y="-571"/>
      </p:cViewPr>
      <p:guideLst>
        <p:guide orient="horz" pos="2137"/>
        <p:guide orient="horz" pos="16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864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MS.who.int\HQ\GVA11\Home\samaang\Desktop\H1N1v%20TRIG_scoring_analysis%20Mon%2010%20Apr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1074841251729"/>
          <c:y val="4.4129172768098787E-2"/>
          <c:w val="0.67992727471653103"/>
          <c:h val="0.6799387038697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6 WS CI'!$J$38</c:f>
              <c:strCache>
                <c:ptCount val="1"/>
                <c:pt idx="0">
                  <c:v>H7N9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circle"/>
            <c:size val="14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0"/>
            <c:bubble3D val="0"/>
            <c:spPr>
              <a:ln w="12700">
                <a:solidFill>
                  <a:sysClr val="windowText" lastClr="000000"/>
                </a:solidFill>
              </a:ln>
            </c:spPr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0.53</c:v>
                </c:pt>
              </c:numLit>
            </c:plus>
            <c:minus>
              <c:numLit>
                <c:formatCode>General</c:formatCode>
                <c:ptCount val="1"/>
                <c:pt idx="0">
                  <c:v>0.59</c:v>
                </c:pt>
              </c:numLit>
            </c:minus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0.57999999999999996</c:v>
                </c:pt>
              </c:numLit>
            </c:plus>
            <c:minus>
              <c:numLit>
                <c:formatCode>General</c:formatCode>
                <c:ptCount val="1"/>
                <c:pt idx="0">
                  <c:v>0.51</c:v>
                </c:pt>
              </c:numLit>
            </c:minus>
          </c:errBars>
          <c:xVal>
            <c:numRef>
              <c:f>'Fig 6 WS CI'!$K$39</c:f>
              <c:numCache>
                <c:formatCode>0.00</c:formatCode>
                <c:ptCount val="1"/>
                <c:pt idx="0">
                  <c:v>6.4935</c:v>
                </c:pt>
              </c:numCache>
            </c:numRef>
          </c:xVal>
          <c:yVal>
            <c:numRef>
              <c:f>'Fig 6 WS CI'!$K$40</c:f>
              <c:numCache>
                <c:formatCode>0.00</c:formatCode>
                <c:ptCount val="1"/>
                <c:pt idx="0">
                  <c:v>7.3075463203463196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6 WS CI'!$J$42</c:f>
              <c:strCache>
                <c:ptCount val="1"/>
                <c:pt idx="0">
                  <c:v>H5N6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chemeClr val="tx1"/>
              </a:solidFill>
            </c:spPr>
          </c:marker>
          <c:dPt>
            <c:idx val="0"/>
            <c:marker>
              <c:symbol val="circle"/>
              <c:size val="14"/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chemeClr val="tx1"/>
                </a:solidFill>
              </a:ln>
            </c:spPr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0.61</c:v>
                </c:pt>
              </c:numLit>
            </c:plus>
            <c:minus>
              <c:numLit>
                <c:formatCode>General</c:formatCode>
                <c:ptCount val="1"/>
                <c:pt idx="0">
                  <c:v>0.62</c:v>
                </c:pt>
              </c:numLit>
            </c:minus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0.54</c:v>
                </c:pt>
              </c:numLit>
            </c:plus>
            <c:minus>
              <c:numLit>
                <c:formatCode>General</c:formatCode>
                <c:ptCount val="1"/>
                <c:pt idx="0">
                  <c:v>0.54</c:v>
                </c:pt>
              </c:numLit>
            </c:minus>
          </c:errBars>
          <c:xVal>
            <c:numRef>
              <c:f>'Fig 6 WS CI'!$K$43</c:f>
              <c:numCache>
                <c:formatCode>0.00</c:formatCode>
                <c:ptCount val="1"/>
                <c:pt idx="0">
                  <c:v>3.3697100000000004</c:v>
                </c:pt>
              </c:numCache>
            </c:numRef>
          </c:xVal>
          <c:yVal>
            <c:numRef>
              <c:f>'Fig 6 WS CI'!$K$44</c:f>
              <c:numCache>
                <c:formatCode>0.00</c:formatCode>
                <c:ptCount val="1"/>
                <c:pt idx="0">
                  <c:v>7.1053999999999986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 6 WS CI'!$J$34</c:f>
              <c:strCache>
                <c:ptCount val="1"/>
                <c:pt idx="0">
                  <c:v>H9N2</c:v>
                </c:pt>
              </c:strCache>
            </c:strRef>
          </c:tx>
          <c:marker>
            <c:symbol val="circle"/>
            <c:size val="14"/>
            <c:spPr>
              <a:solidFill>
                <a:schemeClr val="tx1"/>
              </a:solidFill>
            </c:spPr>
          </c:marker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0.64</c:v>
                </c:pt>
              </c:numLit>
            </c:plus>
            <c:minus>
              <c:numLit>
                <c:formatCode>General</c:formatCode>
                <c:ptCount val="1"/>
                <c:pt idx="0">
                  <c:v>0.65</c:v>
                </c:pt>
              </c:numLit>
            </c:minus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0.72</c:v>
                </c:pt>
              </c:numLit>
            </c:plus>
            <c:minus>
              <c:numLit>
                <c:formatCode>General</c:formatCode>
                <c:ptCount val="1"/>
                <c:pt idx="0">
                  <c:v>0.73</c:v>
                </c:pt>
              </c:numLit>
            </c:minus>
          </c:errBars>
          <c:xVal>
            <c:numRef>
              <c:f>'Fig 6 WS CI'!$K$35</c:f>
              <c:numCache>
                <c:formatCode>General</c:formatCode>
                <c:ptCount val="1"/>
                <c:pt idx="0">
                  <c:v>6.13</c:v>
                </c:pt>
              </c:numCache>
            </c:numRef>
          </c:xVal>
          <c:yVal>
            <c:numRef>
              <c:f>'Fig 6 WS CI'!$K$36</c:f>
              <c:numCache>
                <c:formatCode>General</c:formatCode>
                <c:ptCount val="1"/>
                <c:pt idx="0">
                  <c:v>4.78</c:v>
                </c:pt>
              </c:numCache>
            </c:numRef>
          </c:yVal>
          <c:smooth val="0"/>
        </c:ser>
        <c:ser>
          <c:idx val="3"/>
          <c:order val="3"/>
          <c:tx>
            <c:v>A(H1N1) TRIG</c:v>
          </c:tx>
          <c:marker>
            <c:symbol val="circle"/>
            <c:size val="7"/>
            <c:spPr>
              <a:solidFill>
                <a:schemeClr val="tx1"/>
              </a:solidFill>
            </c:spPr>
          </c:marker>
          <c:dPt>
            <c:idx val="0"/>
            <c:marker>
              <c:symbol val="circle"/>
              <c:size val="14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0.72</c:v>
                </c:pt>
              </c:numLit>
            </c:plus>
            <c:minus>
              <c:numLit>
                <c:formatCode>General</c:formatCode>
                <c:ptCount val="1"/>
                <c:pt idx="0">
                  <c:v>0.72</c:v>
                </c:pt>
              </c:numLit>
            </c:minus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0.74</c:v>
                </c:pt>
              </c:numLit>
            </c:plus>
            <c:minus>
              <c:numLit>
                <c:formatCode>General</c:formatCode>
                <c:ptCount val="1"/>
                <c:pt idx="0">
                  <c:v>0.76</c:v>
                </c:pt>
              </c:numLit>
            </c:minus>
          </c:errBars>
          <c:xVal>
            <c:numRef>
              <c:f>'Fig 6 WS CI'!$D$9</c:f>
              <c:numCache>
                <c:formatCode>0.00</c:formatCode>
                <c:ptCount val="1"/>
                <c:pt idx="0">
                  <c:v>6.7938699999999983</c:v>
                </c:pt>
              </c:numCache>
            </c:numRef>
          </c:xVal>
          <c:yVal>
            <c:numRef>
              <c:f>'Fig 6 WS CI'!$D$18</c:f>
              <c:numCache>
                <c:formatCode>0.00</c:formatCode>
                <c:ptCount val="1"/>
                <c:pt idx="0">
                  <c:v>4.1978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94432"/>
        <c:axId val="60757888"/>
      </c:scatterChart>
      <c:valAx>
        <c:axId val="124594432"/>
        <c:scaling>
          <c:orientation val="minMax"/>
          <c:max val="1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Likelihood  </a:t>
                </a:r>
              </a:p>
            </c:rich>
          </c:tx>
          <c:layout>
            <c:manualLayout>
              <c:xMode val="edge"/>
              <c:yMode val="edge"/>
              <c:x val="0.43176599039806324"/>
              <c:y val="0.864103040857250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60757888"/>
        <c:crosses val="autoZero"/>
        <c:crossBetween val="midCat"/>
        <c:majorUnit val="1"/>
        <c:minorUnit val="1"/>
      </c:valAx>
      <c:valAx>
        <c:axId val="60757888"/>
        <c:scaling>
          <c:orientation val="minMax"/>
          <c:max val="10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Impact</a:t>
                </a:r>
              </a:p>
            </c:rich>
          </c:tx>
          <c:layout>
            <c:manualLayout>
              <c:xMode val="edge"/>
              <c:yMode val="edge"/>
              <c:x val="4.5292451655464208E-2"/>
              <c:y val="0.307328928732618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124594432"/>
        <c:crosses val="autoZero"/>
        <c:crossBetween val="midCat"/>
        <c:majorUnit val="1"/>
      </c:valAx>
      <c:spPr>
        <a:gradFill flip="none" rotWithShape="1">
          <a:gsLst>
            <a:gs pos="82100">
              <a:schemeClr val="accent3">
                <a:lumMod val="40000"/>
                <a:lumOff val="60000"/>
              </a:schemeClr>
            </a:gs>
            <a:gs pos="0">
              <a:srgbClr val="FF00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0.17059</cdr:x>
      <cdr:y>0.77805</cdr:y>
    </cdr:from>
    <cdr:to>
      <cdr:x>0.89817</cdr:x>
      <cdr:y>0.85324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59012" y="2996131"/>
          <a:ext cx="4943192" cy="289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/>
            <a:t>            Lower 	</a:t>
          </a:r>
          <a:r>
            <a:rPr lang="en-GB" sz="1200" baseline="0"/>
            <a:t>                                 Moderate 	                                     Higher </a:t>
          </a:r>
          <a:endParaRPr lang="en-GB" sz="1200"/>
        </a:p>
      </cdr:txBody>
    </cdr:sp>
  </cdr:relSizeAnchor>
  <cdr:relSizeAnchor xmlns:cdr="http://schemas.openxmlformats.org/drawingml/2006/chartDrawing">
    <cdr:from>
      <cdr:x>0.10744</cdr:x>
      <cdr:y>0.03266</cdr:y>
    </cdr:from>
    <cdr:to>
      <cdr:x>0.1488</cdr:x>
      <cdr:y>0.70609</cdr:y>
    </cdr:to>
    <cdr:sp macro="" textlink="">
      <cdr:nvSpPr>
        <cdr:cNvPr id="6" name="TextBox 1"/>
        <cdr:cNvSpPr txBox="1"/>
      </cdr:nvSpPr>
      <cdr:spPr>
        <a:xfrm xmlns:a="http://schemas.openxmlformats.org/drawingml/2006/main" rot="5400000" flipV="1">
          <a:off x="-697865" y="1593851"/>
          <a:ext cx="3166288" cy="285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latin typeface="+mn-lt"/>
            </a:rPr>
            <a:t>     Lower </a:t>
          </a:r>
          <a:r>
            <a:rPr lang="en-GB" sz="1100" baseline="0">
              <a:latin typeface="+mn-lt"/>
            </a:rPr>
            <a:t>                    Moderate                     Higher </a:t>
          </a:r>
          <a:endParaRPr lang="en-GB" sz="1100">
            <a:latin typeface="+mn-lt"/>
          </a:endParaRPr>
        </a:p>
      </cdr:txBody>
    </cdr:sp>
  </cdr:relSizeAnchor>
  <cdr:relSizeAnchor xmlns:cdr="http://schemas.openxmlformats.org/drawingml/2006/chartDrawing">
    <cdr:from>
      <cdr:x>0.4787</cdr:x>
      <cdr:y>0.375</cdr:y>
    </cdr:from>
    <cdr:to>
      <cdr:x>0.58805</cdr:x>
      <cdr:y>0.44025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3672408" y="1901008"/>
          <a:ext cx="838891" cy="3307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A(H9N2)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4320" indent="-29012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0491" indent="-232098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24688" indent="-232098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8885" indent="-232098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3081" indent="-2320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17277" indent="-2320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81474" indent="-2320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45671" indent="-2320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1DB7E3E-A935-4CBF-AD14-1F241DE2201B}" type="slidenum">
              <a:rPr lang="en-US" sz="1200" b="1">
                <a:solidFill>
                  <a:srgbClr val="000066"/>
                </a:solidFill>
              </a:rPr>
              <a:pPr eaLnBrk="1" hangingPunct="1"/>
              <a:t>11</a:t>
            </a:fld>
            <a:endParaRPr lang="en-US" sz="1200" b="1">
              <a:solidFill>
                <a:srgbClr val="000066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Both likelihood and impact are addressed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0C649-D652-42D7-B6F5-7BA6430318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0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 A(H5N6) risk assessment was done in April 2016,</a:t>
            </a:r>
            <a:r>
              <a:rPr lang="en-GB" baseline="0" dirty="0" smtClean="0"/>
              <a:t> A(H7N9) in September 2016, A(H9N2) in December 2016.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34D48-F4A1-44EB-88F8-B24D629BB9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4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3888"/>
            <a:ext cx="5508000" cy="83936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US" noProof="0" dirty="0"/>
              <a:t>Pandemic Influenza Severity Assessment </a:t>
            </a:r>
            <a:br>
              <a:rPr lang="en-US" noProof="0" dirty="0"/>
            </a:br>
            <a:r>
              <a:rPr lang="en-US" noProof="0" dirty="0"/>
              <a:t>(PISA)</a:t>
            </a:r>
            <a:endParaRPr lang="en-GB" noProof="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880254"/>
            <a:ext cx="4478700" cy="185738"/>
          </a:xfrm>
        </p:spPr>
        <p:txBody>
          <a:bodyPr lIns="0" anchor="ctr">
            <a:noAutofit/>
          </a:bodyPr>
          <a:lstStyle>
            <a:lvl1pPr>
              <a:defRPr sz="1000" b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Global Influenza Programme (GIP)  |  World Health Organization | Geneva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4857036"/>
            <a:ext cx="1646444" cy="185738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3361501"/>
            <a:ext cx="9143999" cy="1242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MODULE A: Introduction 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4080641"/>
            <a:ext cx="8408379" cy="216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October 2017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9" y="363888"/>
            <a:ext cx="3172871" cy="8343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71" y="366576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350000"/>
            <a:ext cx="8419774" cy="31779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350000"/>
            <a:ext cx="3209925" cy="1237085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278969"/>
            <a:ext cx="1976400" cy="521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1607762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1607762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1607762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158446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158446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158446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2709130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2709130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2709130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3259814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3259814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3259814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3810497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3810497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3810497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4361183"/>
            <a:ext cx="741363" cy="297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4361183"/>
            <a:ext cx="385530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4361183"/>
            <a:ext cx="3205222" cy="297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1435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4880254"/>
            <a:ext cx="4478700" cy="185738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3361500"/>
            <a:ext cx="9143999" cy="1242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9" y="366422"/>
            <a:ext cx="3172871" cy="8343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4857036"/>
            <a:ext cx="1646444" cy="185738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63888"/>
            <a:ext cx="5508000" cy="83936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dirty="0"/>
              <a:t>PISA Module B:  Methods</a:t>
            </a:r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0" y="3812721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4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50000"/>
            <a:ext cx="8424001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1620000"/>
            <a:ext cx="4104000" cy="290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1620000"/>
            <a:ext cx="4104000" cy="290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350000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350000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1620000"/>
            <a:ext cx="4104000" cy="1242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1620000"/>
            <a:ext cx="4104000" cy="1242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350000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350000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3285900"/>
            <a:ext cx="4104000" cy="1242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3285900"/>
            <a:ext cx="4104000" cy="1242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3029643"/>
            <a:ext cx="4104001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3029643"/>
            <a:ext cx="410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1620000"/>
            <a:ext cx="2664000" cy="290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1620000"/>
            <a:ext cx="2664000" cy="290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1620000"/>
            <a:ext cx="2664000" cy="290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350000"/>
            <a:ext cx="2664000" cy="189009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350000"/>
            <a:ext cx="4104000" cy="31779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350000"/>
            <a:ext cx="4104000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350000"/>
            <a:ext cx="4104000" cy="31779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350000"/>
            <a:ext cx="4104000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1350000"/>
            <a:ext cx="8419773" cy="31779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PISA Module B:  Methods</a:t>
            </a:r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2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6" y="4781096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PISA Module B:  Methods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275714"/>
            <a:ext cx="6120000" cy="54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0000" y="1355715"/>
            <a:ext cx="8424001" cy="31779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4941156"/>
            <a:ext cx="217448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803373" y="284684"/>
            <a:ext cx="1976400" cy="521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  <p:sldLayoutId id="2147483727" r:id="rId15"/>
    <p:sldLayoutId id="214748372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Seasonal influenza</a:t>
            </a:r>
          </a:p>
          <a:p>
            <a:r>
              <a:rPr lang="en-GB" dirty="0" smtClean="0"/>
              <a:t>Zoonotic influenza</a:t>
            </a:r>
          </a:p>
          <a:p>
            <a:r>
              <a:rPr lang="en-GB" dirty="0" smtClean="0"/>
              <a:t>Pandemic influenza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167" y="84404"/>
            <a:ext cx="4301711" cy="34925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en-GB" dirty="0" smtClean="0"/>
              <a:t>Global output for transmissibility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" y="1007488"/>
            <a:ext cx="8501891" cy="348629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5750882" y="2847249"/>
            <a:ext cx="186121" cy="16377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561" tIns="35780" rIns="71561" bIns="35780" numCol="1" rtlCol="0" anchor="t" anchorCtr="0" compatLnSpc="1">
            <a:prstTxWarp prst="textNoShape">
              <a:avLst/>
            </a:prstTxWarp>
          </a:bodyPr>
          <a:lstStyle/>
          <a:p>
            <a:pPr defTabSz="816242" rtl="1" fontAlgn="base">
              <a:spcBef>
                <a:spcPct val="0"/>
              </a:spcBef>
              <a:spcAft>
                <a:spcPct val="0"/>
              </a:spcAft>
            </a:pPr>
            <a:endParaRPr lang="en-GB" sz="31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24" y="1017467"/>
            <a:ext cx="2921574" cy="90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01" y="109390"/>
            <a:ext cx="2575143" cy="82935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3738"/>
            <a:ext cx="8347454" cy="5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/>
              <a:t>Looking for the </a:t>
            </a:r>
            <a:r>
              <a:rPr lang="en-US" sz="3200" b="1" dirty="0" smtClean="0"/>
              <a:t>unexpected and compare to the expected </a:t>
            </a:r>
            <a:endParaRPr lang="en-US" sz="32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229" y="1120216"/>
            <a:ext cx="6368875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Early detection needed to adequately respond to emerging pathogens </a:t>
            </a:r>
            <a:endParaRPr lang="en-US" sz="24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Routine sentinel surveillance of ILI and SARI alone will not be sufficient to pick up an emerging pathogen early, but is needed to know what is usual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Broad based </a:t>
            </a:r>
            <a:r>
              <a:rPr lang="en-GB" sz="2400" dirty="0" smtClean="0"/>
              <a:t>involvement for detection</a:t>
            </a:r>
            <a:endParaRPr lang="en-GB" sz="24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Triggers and reporting mechanism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52472" y="2085807"/>
            <a:ext cx="774539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6600"/>
                </a:solidFill>
              </a:rPr>
              <a:t>H5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0536" y="1461709"/>
            <a:ext cx="774539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FF"/>
                </a:solidFill>
              </a:rPr>
              <a:t>H7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62557" y="2617263"/>
            <a:ext cx="1697868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FF00"/>
                </a:solidFill>
              </a:rPr>
              <a:t>SARS?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367561" y="3124607"/>
            <a:ext cx="1595276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Other?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7625075" y="1395063"/>
            <a:ext cx="1595276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accent1"/>
                </a:solidFill>
              </a:rPr>
              <a:t>H3N2v</a:t>
            </a: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6569923" y="815394"/>
            <a:ext cx="1595276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accent1"/>
                </a:solidFill>
              </a:rPr>
              <a:t>H1N1v</a:t>
            </a:r>
          </a:p>
        </p:txBody>
      </p:sp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6056758" y="3742111"/>
            <a:ext cx="1909465" cy="7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accent1"/>
                </a:solidFill>
              </a:rPr>
              <a:t>H2N1v</a:t>
            </a:r>
          </a:p>
        </p:txBody>
      </p:sp>
      <p:sp>
        <p:nvSpPr>
          <p:cNvPr id="25611" name="Text Box 7"/>
          <p:cNvSpPr txBox="1">
            <a:spLocks noChangeArrowheads="1"/>
          </p:cNvSpPr>
          <p:nvPr/>
        </p:nvSpPr>
        <p:spPr bwMode="auto">
          <a:xfrm>
            <a:off x="6724756" y="4511536"/>
            <a:ext cx="2238081" cy="4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Novel coronavirus</a:t>
            </a:r>
          </a:p>
        </p:txBody>
      </p:sp>
    </p:spTree>
    <p:extLst>
      <p:ext uri="{BB962C8B-B14F-4D97-AF65-F5344CB8AC3E}">
        <p14:creationId xmlns:p14="http://schemas.microsoft.com/office/powerpoint/2010/main" val="14404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Question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62" y="1097881"/>
            <a:ext cx="8229600" cy="34513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400" b="1" dirty="0"/>
              <a:t>What is the risk of sustained human-to-human transmission of the virus?</a:t>
            </a:r>
          </a:p>
          <a:p>
            <a:r>
              <a:rPr lang="en-US" dirty="0" smtClean="0"/>
              <a:t>To evaluate </a:t>
            </a:r>
            <a:r>
              <a:rPr lang="en-US" dirty="0"/>
              <a:t>this risk, two components, likelihood and impact, need to be evaluated</a:t>
            </a:r>
            <a:r>
              <a:rPr lang="en-US" dirty="0" smtClean="0"/>
              <a:t>:</a:t>
            </a:r>
            <a:endParaRPr lang="en-GB" sz="1900" dirty="0"/>
          </a:p>
          <a:p>
            <a:pPr lvl="1"/>
            <a:r>
              <a:rPr lang="en-US" dirty="0"/>
              <a:t>Risk </a:t>
            </a:r>
            <a:r>
              <a:rPr lang="en-US" dirty="0" smtClean="0"/>
              <a:t>Question </a:t>
            </a:r>
            <a:r>
              <a:rPr lang="en-US" dirty="0"/>
              <a:t>Component </a:t>
            </a:r>
            <a:r>
              <a:rPr lang="en-US" dirty="0" smtClean="0"/>
              <a:t>A: </a:t>
            </a:r>
            <a:r>
              <a:rPr lang="en-US" dirty="0"/>
              <a:t>What is the </a:t>
            </a:r>
            <a:r>
              <a:rPr lang="en-US" b="1" dirty="0"/>
              <a:t>likelihood </a:t>
            </a:r>
            <a:r>
              <a:rPr lang="en-US" dirty="0"/>
              <a:t>of sustained human-to-human transmission of the virus? </a:t>
            </a:r>
            <a:endParaRPr lang="en-US" dirty="0" smtClean="0"/>
          </a:p>
          <a:p>
            <a:pPr lvl="1"/>
            <a:endParaRPr lang="en-GB" sz="1700" dirty="0"/>
          </a:p>
          <a:p>
            <a:pPr lvl="1"/>
            <a:r>
              <a:rPr lang="en-US" dirty="0"/>
              <a:t>Risk Question </a:t>
            </a:r>
            <a:r>
              <a:rPr lang="en-US" dirty="0" smtClean="0"/>
              <a:t>Component B: </a:t>
            </a:r>
            <a:r>
              <a:rPr lang="en-US" dirty="0"/>
              <a:t>What is the </a:t>
            </a:r>
            <a:r>
              <a:rPr lang="en-US" b="1" dirty="0"/>
              <a:t>impact</a:t>
            </a:r>
            <a:r>
              <a:rPr lang="en-US" dirty="0"/>
              <a:t> to the human population of sustained human-to-human transmission of the virus?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Multiple step process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9" y="382514"/>
            <a:ext cx="8291501" cy="5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4" y="965411"/>
            <a:ext cx="4395186" cy="10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0" y="971958"/>
            <a:ext cx="4329280" cy="10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" y="1997020"/>
            <a:ext cx="8633930" cy="76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" y="2797630"/>
            <a:ext cx="8633930" cy="5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1" y="3313051"/>
            <a:ext cx="8510470" cy="9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2" y="4170412"/>
            <a:ext cx="8633930" cy="5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205979"/>
            <a:ext cx="8856984" cy="857250"/>
          </a:xfrm>
        </p:spPr>
        <p:txBody>
          <a:bodyPr>
            <a:noAutofit/>
          </a:bodyPr>
          <a:lstStyle/>
          <a:p>
            <a:r>
              <a:rPr lang="en-US" sz="2100" dirty="0"/>
              <a:t>Comparison with other viruses.</a:t>
            </a:r>
            <a:endParaRPr lang="en-GB" sz="2100" dirty="0"/>
          </a:p>
        </p:txBody>
      </p:sp>
      <p:sp>
        <p:nvSpPr>
          <p:cNvPr id="8" name="TextBox 5"/>
          <p:cNvSpPr txBox="1"/>
          <p:nvPr/>
        </p:nvSpPr>
        <p:spPr>
          <a:xfrm rot="10800000" flipV="1">
            <a:off x="5508104" y="3003798"/>
            <a:ext cx="1160267" cy="2116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1630" tIns="40815" rIns="81630" bIns="40815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A(H1N1) TRIG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438613" y="2086317"/>
            <a:ext cx="755591" cy="23009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1630" tIns="40815" rIns="81630" bIns="40815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A(H5N6)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569" y="1200000"/>
            <a:ext cx="7671618" cy="3802020"/>
            <a:chOff x="1315527" y="-697088"/>
            <a:chExt cx="16335944" cy="3777117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2732197860"/>
                </p:ext>
              </p:extLst>
            </p:nvPr>
          </p:nvGraphicFramePr>
          <p:xfrm>
            <a:off x="1315527" y="-697088"/>
            <a:ext cx="16335944" cy="3777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3"/>
            <p:cNvSpPr txBox="1"/>
            <p:nvPr/>
          </p:nvSpPr>
          <p:spPr>
            <a:xfrm>
              <a:off x="11128893" y="-16193"/>
              <a:ext cx="2333705" cy="21914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A(H7N9)</a:t>
              </a:r>
            </a:p>
          </p:txBody>
        </p:sp>
      </p:grpSp>
      <p:sp>
        <p:nvSpPr>
          <p:cNvPr id="13" name="TextBox 4"/>
          <p:cNvSpPr txBox="1"/>
          <p:nvPr/>
        </p:nvSpPr>
        <p:spPr>
          <a:xfrm>
            <a:off x="3437661" y="1971270"/>
            <a:ext cx="870822" cy="34513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1630" tIns="40815" rIns="81630" bIns="40815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A(H5N6)</a:t>
            </a:r>
          </a:p>
        </p:txBody>
      </p:sp>
      <p:sp>
        <p:nvSpPr>
          <p:cNvPr id="14" name="TextBox 5"/>
          <p:cNvSpPr txBox="1"/>
          <p:nvPr/>
        </p:nvSpPr>
        <p:spPr>
          <a:xfrm rot="10800000" flipV="1">
            <a:off x="5438653" y="3062165"/>
            <a:ext cx="1160267" cy="2116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81630" tIns="40815" rIns="81630" bIns="40815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A(H1N1) TRIG</a:t>
            </a:r>
          </a:p>
        </p:txBody>
      </p:sp>
    </p:spTree>
    <p:extLst>
      <p:ext uri="{BB962C8B-B14F-4D97-AF65-F5344CB8AC3E}">
        <p14:creationId xmlns:p14="http://schemas.microsoft.com/office/powerpoint/2010/main" val="3559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collaboration with animal health sector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3" y="1572520"/>
            <a:ext cx="3046615" cy="143394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56" y="685800"/>
            <a:ext cx="3607435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8" y="275714"/>
            <a:ext cx="6757081" cy="540000"/>
          </a:xfrm>
        </p:spPr>
        <p:txBody>
          <a:bodyPr/>
          <a:lstStyle/>
          <a:p>
            <a:r>
              <a:rPr lang="en-GB" dirty="0" smtClean="0"/>
              <a:t>Actions taken based on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40" y="868035"/>
            <a:ext cx="8424001" cy="3177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Notification/communication of current risk </a:t>
            </a:r>
          </a:p>
          <a:p>
            <a:pPr marL="285750" lvl="1" indent="-285750">
              <a:spcBef>
                <a:spcPts val="1000"/>
              </a:spcBef>
              <a:buSzPct val="80000"/>
            </a:pPr>
            <a:r>
              <a:rPr lang="en-GB" sz="1800" dirty="0">
                <a:latin typeface="+mj-lt"/>
                <a:cs typeface="Times New Roman" panose="02020603050405020304" pitchFamily="18" charset="0"/>
              </a:rPr>
              <a:t>Seasonal start/end, severity </a:t>
            </a:r>
          </a:p>
          <a:p>
            <a:pPr marL="285750" lvl="1" indent="-285750">
              <a:spcBef>
                <a:spcPts val="1000"/>
              </a:spcBef>
              <a:buSzPct val="80000"/>
            </a:pPr>
            <a:r>
              <a:rPr lang="en-GB" sz="1800" dirty="0">
                <a:latin typeface="+mj-lt"/>
                <a:cs typeface="Times New Roman" panose="02020603050405020304" pitchFamily="18" charset="0"/>
              </a:rPr>
              <a:t>Recommendations for antivirals, elective surgery, bed distribution,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Vaccine </a:t>
            </a:r>
            <a:r>
              <a:rPr lang="en-GB" sz="1800" dirty="0" smtClean="0">
                <a:latin typeface="+mj-lt"/>
              </a:rPr>
              <a:t>development and switch</a:t>
            </a:r>
            <a:endParaRPr lang="en-GB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Interaction with animal site for actions on live stock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24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883275"/>
            <a:ext cx="8424001" cy="3177900"/>
          </a:xfrm>
        </p:spPr>
        <p:txBody>
          <a:bodyPr/>
          <a:lstStyle/>
          <a:p>
            <a:r>
              <a:rPr lang="en-GB" dirty="0" smtClean="0"/>
              <a:t>Global Influenza </a:t>
            </a:r>
            <a:r>
              <a:rPr lang="en-GB" dirty="0" err="1" smtClean="0"/>
              <a:t>Programm</a:t>
            </a:r>
            <a:endParaRPr lang="en-GB" dirty="0" smtClean="0"/>
          </a:p>
          <a:p>
            <a:r>
              <a:rPr lang="en-GB" dirty="0" smtClean="0"/>
              <a:t>GISRS (Global </a:t>
            </a:r>
            <a:r>
              <a:rPr lang="en-GB" dirty="0" err="1" smtClean="0"/>
              <a:t>Influezna</a:t>
            </a:r>
            <a:r>
              <a:rPr lang="en-GB" dirty="0" smtClean="0"/>
              <a:t> surveillance and response </a:t>
            </a:r>
            <a:r>
              <a:rPr lang="en-GB" dirty="0" err="1" smtClean="0"/>
              <a:t>systhem</a:t>
            </a:r>
            <a:r>
              <a:rPr lang="en-GB" dirty="0" smtClean="0"/>
              <a:t>)</a:t>
            </a:r>
          </a:p>
          <a:p>
            <a:r>
              <a:rPr lang="en-GB" dirty="0" smtClean="0"/>
              <a:t>TIPRA and PISA partners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that support risk assessment for 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Asking the right risk assessment question.</a:t>
            </a:r>
          </a:p>
          <a:p>
            <a:r>
              <a:rPr lang="en-GB" dirty="0" smtClean="0"/>
              <a:t>Knowing seasonality and what is “normal”</a:t>
            </a:r>
          </a:p>
          <a:p>
            <a:r>
              <a:rPr lang="en-GB" dirty="0" smtClean="0"/>
              <a:t>Monitoring the viruses constantly</a:t>
            </a:r>
          </a:p>
          <a:p>
            <a:r>
              <a:rPr lang="en-GB" dirty="0" smtClean="0"/>
              <a:t>Understanding the capacity of a country to detect and respond</a:t>
            </a:r>
          </a:p>
          <a:p>
            <a:r>
              <a:rPr lang="en-GB" dirty="0" smtClean="0"/>
              <a:t>Having strong links with animal sector to understand risk of zoonotic influenza</a:t>
            </a:r>
          </a:p>
        </p:txBody>
      </p:sp>
    </p:spTree>
    <p:extLst>
      <p:ext uri="{BB962C8B-B14F-4D97-AF65-F5344CB8AC3E}">
        <p14:creationId xmlns:p14="http://schemas.microsoft.com/office/powerpoint/2010/main" val="31826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1950720"/>
            <a:ext cx="4103687" cy="16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Knowing seasonality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" y="921385"/>
            <a:ext cx="6210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9715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05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97181"/>
            <a:ext cx="5631180" cy="42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58" y="588134"/>
            <a:ext cx="7260002" cy="540000"/>
          </a:xfrm>
        </p:spPr>
        <p:txBody>
          <a:bodyPr/>
          <a:lstStyle/>
          <a:p>
            <a:r>
              <a:rPr lang="en-US" sz="2500" dirty="0"/>
              <a:t>The Review Committee on the Functioning of </a:t>
            </a:r>
            <a:br>
              <a:rPr lang="en-US" sz="2500" dirty="0"/>
            </a:br>
            <a:r>
              <a:rPr lang="en-US" sz="2500" dirty="0"/>
              <a:t>IHR (2005) in relation to Pandemic (H1N1) 2009 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2059"/>
            <a:ext cx="7092361" cy="1996155"/>
          </a:xfrm>
        </p:spPr>
        <p:txBody>
          <a:bodyPr/>
          <a:lstStyle/>
          <a:p>
            <a:r>
              <a:rPr lang="en-US" sz="2800" dirty="0"/>
              <a:t>“</a:t>
            </a:r>
            <a:r>
              <a:rPr lang="en-US" sz="2000" dirty="0"/>
              <a:t>The world is ill-prepared to respond to a severe influenza pandemic or to any similarly global, sustained and threatening public-health emergency” </a:t>
            </a:r>
            <a:endParaRPr lang="en-US" sz="2000" dirty="0" smtClean="0"/>
          </a:p>
          <a:p>
            <a:r>
              <a:rPr lang="en-US" sz="2000" dirty="0" smtClean="0"/>
              <a:t>Guidance was too rigid and directed to a pandemic of high severity.</a:t>
            </a:r>
          </a:p>
          <a:p>
            <a:r>
              <a:rPr lang="en-US" sz="2000" dirty="0" smtClean="0"/>
              <a:t>Guidance should be flexible, simple, multi-sectorial, all hazard approach.</a:t>
            </a:r>
          </a:p>
          <a:p>
            <a:r>
              <a:rPr lang="en-US" sz="2000" dirty="0" smtClean="0"/>
              <a:t>More emphasis to risk and severity assessment at national level.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44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52" y="2071835"/>
            <a:ext cx="1695526" cy="21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6443" r="35417" b="19305"/>
          <a:stretch>
            <a:fillRect/>
          </a:stretch>
        </p:blipFill>
        <p:spPr bwMode="auto">
          <a:xfrm>
            <a:off x="151723" y="2084030"/>
            <a:ext cx="3749366" cy="20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983625" y="2798371"/>
            <a:ext cx="703284" cy="32966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561" tIns="35780" rIns="71561" bIns="35780" numCol="1" rtlCol="0" anchor="t" anchorCtr="0" compatLnSpc="1">
            <a:prstTxWarp prst="textNoShape">
              <a:avLst/>
            </a:prstTxWarp>
          </a:bodyPr>
          <a:lstStyle/>
          <a:p>
            <a:pPr defTabSz="816242" rtl="1" fontAlgn="base">
              <a:spcBef>
                <a:spcPct val="0"/>
              </a:spcBef>
              <a:spcAft>
                <a:spcPct val="0"/>
              </a:spcAft>
            </a:pPr>
            <a:endParaRPr lang="en-GB" sz="31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70" y="2084031"/>
            <a:ext cx="1687279" cy="21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0" y="2763231"/>
            <a:ext cx="719466" cy="35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83568" y="665802"/>
            <a:ext cx="7772400" cy="1102519"/>
          </a:xfrm>
          <a:prstGeom prst="rect">
            <a:avLst/>
          </a:prstGeom>
        </p:spPr>
        <p:txBody>
          <a:bodyPr lIns="71561" tIns="35780" rIns="71561" bIns="35780"/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smtClean="0"/>
              <a:t>Pandemic Influenza Risk Management (PIRM)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006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(Pandemic) Influenza </a:t>
            </a:r>
            <a:r>
              <a:rPr lang="en-US" dirty="0"/>
              <a:t>Severity Assessment</a:t>
            </a:r>
            <a:br>
              <a:rPr lang="en-US" dirty="0"/>
            </a:br>
            <a:r>
              <a:rPr lang="en-US" dirty="0"/>
              <a:t>(PISA)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www.who.int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386668"/>
            <a:ext cx="9143999" cy="1242000"/>
          </a:xfrm>
        </p:spPr>
        <p:txBody>
          <a:bodyPr/>
          <a:lstStyle/>
          <a:p>
            <a:r>
              <a:rPr lang="en-GB" dirty="0" smtClean="0"/>
              <a:t>Risk/severity assessment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833" y="4880254"/>
            <a:ext cx="5004610" cy="263246"/>
          </a:xfrm>
        </p:spPr>
        <p:txBody>
          <a:bodyPr/>
          <a:lstStyle/>
          <a:p>
            <a:r>
              <a:rPr lang="en-GB" dirty="0" smtClean="0"/>
              <a:t>Global Influenza Programme (GIP)    World Health Organization   Geneva, Switzerland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7" y="3619122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429959"/>
            <a:ext cx="2195512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82" y="1805781"/>
            <a:ext cx="29210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316" y="1375731"/>
            <a:ext cx="8424001" cy="33897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Indicators are derived from parameters of </a:t>
            </a:r>
            <a:r>
              <a:rPr lang="en-US" sz="1800" dirty="0" err="1" smtClean="0">
                <a:latin typeface="+mj-lt"/>
              </a:rPr>
              <a:t>virological</a:t>
            </a:r>
            <a:r>
              <a:rPr lang="en-US" sz="1800" dirty="0" smtClean="0">
                <a:latin typeface="+mj-lt"/>
              </a:rPr>
              <a:t>, epidemiological, and clinical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Parameters are based on data collected </a:t>
            </a:r>
            <a:r>
              <a:rPr lang="en-US" sz="1800" b="1" dirty="0" smtClean="0">
                <a:latin typeface="+mj-lt"/>
              </a:rPr>
              <a:t>routinely </a:t>
            </a:r>
            <a:r>
              <a:rPr lang="en-US" sz="1800" dirty="0" smtClean="0">
                <a:latin typeface="+mj-lt"/>
              </a:rPr>
              <a:t>by </a:t>
            </a:r>
            <a:r>
              <a:rPr lang="en-US" sz="1800" b="1" dirty="0" smtClean="0">
                <a:latin typeface="+mj-lt"/>
              </a:rPr>
              <a:t>established </a:t>
            </a:r>
            <a:r>
              <a:rPr lang="en-US" sz="1800" dirty="0" smtClean="0">
                <a:latin typeface="+mj-lt"/>
              </a:rPr>
              <a:t>surveillance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Each </a:t>
            </a:r>
            <a:r>
              <a:rPr lang="en-US" sz="1800" dirty="0">
                <a:latin typeface="+mj-lt"/>
              </a:rPr>
              <a:t>country has unique surveillance systems </a:t>
            </a:r>
            <a:r>
              <a:rPr lang="en-US" sz="1800" dirty="0" smtClean="0">
                <a:latin typeface="+mj-lt"/>
              </a:rPr>
              <a:t>and must choose parameters based on the data collected in their country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PISA </a:t>
            </a:r>
            <a:r>
              <a:rPr lang="en-GB" dirty="0" smtClean="0"/>
              <a:t>Parameters: transmissibility, seriousness of disease and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04" y="1349375"/>
            <a:ext cx="334320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in the PISA approach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9" y="1349375"/>
            <a:ext cx="334709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23B2C0523B343A976912E886CD392" ma:contentTypeVersion="" ma:contentTypeDescription="Create a new document." ma:contentTypeScope="" ma:versionID="fdcb4fe1ea9b431d5ab121bbcb4de9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B573F8-47B1-41C8-A270-8518DC60B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D389C6-DAF3-471E-93AA-3F5DECDF7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5EC7F-53B5-4AE2-A8F2-0D992C148782}">
  <ds:schemaRefs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5637</TotalTime>
  <Words>476</Words>
  <Application>Microsoft Office PowerPoint</Application>
  <PresentationFormat>On-screen Show (16:9)</PresentationFormat>
  <Paragraphs>79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Ebrima</vt:lpstr>
      <vt:lpstr>Times New Roman</vt:lpstr>
      <vt:lpstr>MS PGothic</vt:lpstr>
      <vt:lpstr>Office Theme</vt:lpstr>
      <vt:lpstr>Influenza</vt:lpstr>
      <vt:lpstr>Factors that support risk assessment for influenza</vt:lpstr>
      <vt:lpstr>Knowing seasonality</vt:lpstr>
      <vt:lpstr>PowerPoint Presentation</vt:lpstr>
      <vt:lpstr>The Review Committee on the Functioning of  IHR (2005) in relation to Pandemic (H1N1) 2009 </vt:lpstr>
      <vt:lpstr>PowerPoint Presentation</vt:lpstr>
      <vt:lpstr>(Pandemic) Influenza Severity Assessment (PISA)</vt:lpstr>
      <vt:lpstr>PISA Parameters: transmissibility, seriousness of disease and impact</vt:lpstr>
      <vt:lpstr>Steps in the PISA approach</vt:lpstr>
      <vt:lpstr>PowerPoint Presentation</vt:lpstr>
      <vt:lpstr>Looking for the unexpected and compare to the expected </vt:lpstr>
      <vt:lpstr>Risk Question </vt:lpstr>
      <vt:lpstr>Multiple step process  </vt:lpstr>
      <vt:lpstr>Comparison with other viruses.</vt:lpstr>
      <vt:lpstr>Strong collaboration with animal health sector</vt:lpstr>
      <vt:lpstr>Actions taken based on assessments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Training</dc:subject>
  <dc:creator>Benedikt Fischer</dc:creator>
  <cp:lastModifiedBy>VANDEMAELE, Katelijn A.H.</cp:lastModifiedBy>
  <cp:revision>628</cp:revision>
  <cp:lastPrinted>2017-10-26T08:21:37Z</cp:lastPrinted>
  <dcterms:created xsi:type="dcterms:W3CDTF">2016-09-26T17:27:22Z</dcterms:created>
  <dcterms:modified xsi:type="dcterms:W3CDTF">2018-05-10T07:19:07Z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0x010100BF323B2C0523B343A976912E886CD392</vt:lpwstr>
  </property>
</Properties>
</file>