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21" r:id="rId2"/>
    <p:sldId id="297" r:id="rId3"/>
    <p:sldId id="324" r:id="rId4"/>
    <p:sldId id="300" r:id="rId5"/>
    <p:sldId id="298" r:id="rId6"/>
    <p:sldId id="299" r:id="rId7"/>
    <p:sldId id="306" r:id="rId8"/>
    <p:sldId id="308" r:id="rId9"/>
    <p:sldId id="322" r:id="rId10"/>
    <p:sldId id="327" r:id="rId11"/>
    <p:sldId id="323" r:id="rId12"/>
    <p:sldId id="329" r:id="rId13"/>
    <p:sldId id="293" r:id="rId14"/>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6AB9281-91A3-4F8F-8D31-73E790AD6B63}">
          <p14:sldIdLst>
            <p14:sldId id="321"/>
            <p14:sldId id="297"/>
            <p14:sldId id="324"/>
            <p14:sldId id="300"/>
            <p14:sldId id="298"/>
            <p14:sldId id="299"/>
            <p14:sldId id="306"/>
            <p14:sldId id="308"/>
            <p14:sldId id="322"/>
            <p14:sldId id="327"/>
            <p14:sldId id="323"/>
            <p14:sldId id="329"/>
            <p14:sldId id="293"/>
          </p14:sldIdLst>
        </p14:section>
        <p14:section name="Progress" id="{2B9D4A00-C84C-4851-BCAC-32F38A033C8B}">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POUMA, Benido" initials="I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DAF"/>
    <a:srgbClr val="0066CC"/>
    <a:srgbClr val="75A1D1"/>
    <a:srgbClr val="7D116E"/>
    <a:srgbClr val="8E1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4" autoAdjust="0"/>
    <p:restoredTop sz="87867" autoAdjust="0"/>
  </p:normalViewPr>
  <p:slideViewPr>
    <p:cSldViewPr>
      <p:cViewPr>
        <p:scale>
          <a:sx n="70" d="100"/>
          <a:sy n="70" d="100"/>
        </p:scale>
        <p:origin x="-1040" y="1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DCB08-D6D8-4E7F-B11E-E1AE3E17CBEB}" type="doc">
      <dgm:prSet loTypeId="urn:microsoft.com/office/officeart/2005/8/layout/process2" loCatId="process" qsTypeId="urn:microsoft.com/office/officeart/2005/8/quickstyle/simple1" qsCatId="simple" csTypeId="urn:microsoft.com/office/officeart/2005/8/colors/accent1_2" csCatId="accent1" phldr="1"/>
      <dgm:spPr/>
    </dgm:pt>
    <dgm:pt modelId="{F49F825D-7B5A-4C8F-82A3-EA25AEC0B248}">
      <dgm:prSet custT="1"/>
      <dgm:spPr>
        <a:solidFill>
          <a:schemeClr val="accent4">
            <a:lumMod val="50000"/>
          </a:schemeClr>
        </a:solidFill>
      </dgm:spPr>
      <dgm:t>
        <a:bodyPr/>
        <a:lstStyle/>
        <a:p>
          <a:r>
            <a:rPr lang="en-US" sz="1600" b="1" dirty="0" smtClean="0"/>
            <a:t>Hazard Analysis </a:t>
          </a:r>
          <a:endParaRPr lang="en-US" sz="1600" b="1" dirty="0"/>
        </a:p>
      </dgm:t>
    </dgm:pt>
    <dgm:pt modelId="{334ED70A-987F-49D1-BC79-6ABB8A824EA7}" type="parTrans" cxnId="{CBCE33CC-AD32-45C0-880A-7B509E40FB2C}">
      <dgm:prSet/>
      <dgm:spPr/>
      <dgm:t>
        <a:bodyPr/>
        <a:lstStyle/>
        <a:p>
          <a:endParaRPr lang="en-US"/>
        </a:p>
      </dgm:t>
    </dgm:pt>
    <dgm:pt modelId="{B779EE37-4897-4C05-BA49-85B68CAE6B05}" type="sibTrans" cxnId="{CBCE33CC-AD32-45C0-880A-7B509E40FB2C}">
      <dgm:prSet/>
      <dgm:spPr/>
      <dgm:t>
        <a:bodyPr/>
        <a:lstStyle/>
        <a:p>
          <a:endParaRPr lang="en-US" dirty="0"/>
        </a:p>
      </dgm:t>
    </dgm:pt>
    <dgm:pt modelId="{01E678B3-5069-4218-BD50-C390E85140CA}">
      <dgm:prSet custT="1"/>
      <dgm:spPr>
        <a:solidFill>
          <a:schemeClr val="accent3">
            <a:lumMod val="50000"/>
          </a:schemeClr>
        </a:solidFill>
      </dgm:spPr>
      <dgm:t>
        <a:bodyPr/>
        <a:lstStyle/>
        <a:p>
          <a:r>
            <a:rPr lang="en-US" sz="1600" b="1" dirty="0" smtClean="0"/>
            <a:t>Vulnerability &amp; Capacity Analysis </a:t>
          </a:r>
          <a:endParaRPr lang="en-US" sz="1600" b="1" dirty="0"/>
        </a:p>
      </dgm:t>
    </dgm:pt>
    <dgm:pt modelId="{F3171B79-C562-45B2-986E-C0EBC5119FC9}" type="parTrans" cxnId="{F1B653CC-77C4-4C12-BD60-E991D3F10EB3}">
      <dgm:prSet/>
      <dgm:spPr/>
      <dgm:t>
        <a:bodyPr/>
        <a:lstStyle/>
        <a:p>
          <a:endParaRPr lang="en-US"/>
        </a:p>
      </dgm:t>
    </dgm:pt>
    <dgm:pt modelId="{5B29D6EC-E784-4B7A-A1D0-259534E9533F}" type="sibTrans" cxnId="{F1B653CC-77C4-4C12-BD60-E991D3F10EB3}">
      <dgm:prSet/>
      <dgm:spPr/>
      <dgm:t>
        <a:bodyPr/>
        <a:lstStyle/>
        <a:p>
          <a:endParaRPr lang="en-US" dirty="0"/>
        </a:p>
      </dgm:t>
    </dgm:pt>
    <dgm:pt modelId="{977F51E7-5851-4089-BB87-835C7A465DBB}">
      <dgm:prSet custT="1"/>
      <dgm:spPr>
        <a:solidFill>
          <a:schemeClr val="accent1">
            <a:lumMod val="50000"/>
          </a:schemeClr>
        </a:solidFill>
      </dgm:spPr>
      <dgm:t>
        <a:bodyPr/>
        <a:lstStyle/>
        <a:p>
          <a:r>
            <a:rPr lang="en-US" sz="1600" b="1" dirty="0" smtClean="0"/>
            <a:t>Risk Analysis</a:t>
          </a:r>
          <a:endParaRPr lang="en-US" sz="1600" b="1" dirty="0"/>
        </a:p>
      </dgm:t>
    </dgm:pt>
    <dgm:pt modelId="{668146AA-D518-4A0C-A139-EB258E1564F9}" type="parTrans" cxnId="{1385D0EE-BE4A-47BF-AED9-03FE23C6B86E}">
      <dgm:prSet/>
      <dgm:spPr/>
      <dgm:t>
        <a:bodyPr/>
        <a:lstStyle/>
        <a:p>
          <a:endParaRPr lang="en-US"/>
        </a:p>
      </dgm:t>
    </dgm:pt>
    <dgm:pt modelId="{491C529B-A9EC-44B8-9A02-1B0F353C4F87}" type="sibTrans" cxnId="{1385D0EE-BE4A-47BF-AED9-03FE23C6B86E}">
      <dgm:prSet/>
      <dgm:spPr/>
      <dgm:t>
        <a:bodyPr/>
        <a:lstStyle/>
        <a:p>
          <a:endParaRPr lang="en-US" dirty="0"/>
        </a:p>
      </dgm:t>
    </dgm:pt>
    <dgm:pt modelId="{D2C5F2E6-E5C7-439F-9160-900E74BA4487}">
      <dgm:prSet custT="1"/>
      <dgm:spPr>
        <a:solidFill>
          <a:schemeClr val="accent6">
            <a:lumMod val="75000"/>
          </a:schemeClr>
        </a:solidFill>
      </dgm:spPr>
      <dgm:t>
        <a:bodyPr/>
        <a:lstStyle/>
        <a:p>
          <a:r>
            <a:rPr lang="en-US" sz="1600" b="1" dirty="0" smtClean="0"/>
            <a:t>Mapping </a:t>
          </a:r>
          <a:endParaRPr lang="en-US" sz="1600" b="1" dirty="0"/>
        </a:p>
      </dgm:t>
    </dgm:pt>
    <dgm:pt modelId="{FE7C1A21-BB9A-42E3-BDF7-6A95F7AA6752}" type="parTrans" cxnId="{F6A67026-028C-4904-91AF-EA15E010B130}">
      <dgm:prSet/>
      <dgm:spPr/>
      <dgm:t>
        <a:bodyPr/>
        <a:lstStyle/>
        <a:p>
          <a:endParaRPr lang="en-US"/>
        </a:p>
      </dgm:t>
    </dgm:pt>
    <dgm:pt modelId="{C05B56D6-D206-416B-9C11-75B5B7D3B6C1}" type="sibTrans" cxnId="{F6A67026-028C-4904-91AF-EA15E010B130}">
      <dgm:prSet/>
      <dgm:spPr/>
      <dgm:t>
        <a:bodyPr/>
        <a:lstStyle/>
        <a:p>
          <a:endParaRPr lang="en-US" dirty="0"/>
        </a:p>
      </dgm:t>
    </dgm:pt>
    <dgm:pt modelId="{E6347A68-5DF4-44D2-A6E9-5774DD286809}">
      <dgm:prSet custT="1"/>
      <dgm:spPr>
        <a:solidFill>
          <a:srgbClr val="0070C0"/>
        </a:solidFill>
      </dgm:spPr>
      <dgm:t>
        <a:bodyPr/>
        <a:lstStyle/>
        <a:p>
          <a:r>
            <a:rPr lang="en-US" sz="1600" b="1" dirty="0" smtClean="0"/>
            <a:t>Building Resilience</a:t>
          </a:r>
          <a:endParaRPr lang="en-US" sz="1600" b="1" dirty="0"/>
        </a:p>
      </dgm:t>
    </dgm:pt>
    <dgm:pt modelId="{B7C681C4-C7DB-4AAB-AC29-33C1A10C54F4}" type="parTrans" cxnId="{E66524A6-0DCF-4DC6-B068-9D207A8A18C3}">
      <dgm:prSet/>
      <dgm:spPr/>
      <dgm:t>
        <a:bodyPr/>
        <a:lstStyle/>
        <a:p>
          <a:endParaRPr lang="en-US"/>
        </a:p>
      </dgm:t>
    </dgm:pt>
    <dgm:pt modelId="{2D7DFE06-B4F9-43C7-8645-02015617F5D5}" type="sibTrans" cxnId="{E66524A6-0DCF-4DC6-B068-9D207A8A18C3}">
      <dgm:prSet/>
      <dgm:spPr/>
      <dgm:t>
        <a:bodyPr/>
        <a:lstStyle/>
        <a:p>
          <a:endParaRPr lang="en-US"/>
        </a:p>
      </dgm:t>
    </dgm:pt>
    <dgm:pt modelId="{BDBB28EC-EB64-4E8A-9DCF-3E18E112A3A3}" type="pres">
      <dgm:prSet presAssocID="{CB5DCB08-D6D8-4E7F-B11E-E1AE3E17CBEB}" presName="linearFlow" presStyleCnt="0">
        <dgm:presLayoutVars>
          <dgm:resizeHandles val="exact"/>
        </dgm:presLayoutVars>
      </dgm:prSet>
      <dgm:spPr/>
    </dgm:pt>
    <dgm:pt modelId="{052EEC56-BEB4-452A-9E71-4F54E606280A}" type="pres">
      <dgm:prSet presAssocID="{F49F825D-7B5A-4C8F-82A3-EA25AEC0B248}" presName="node" presStyleLbl="node1" presStyleIdx="0" presStyleCnt="5" custScaleX="217991">
        <dgm:presLayoutVars>
          <dgm:bulletEnabled val="1"/>
        </dgm:presLayoutVars>
      </dgm:prSet>
      <dgm:spPr/>
      <dgm:t>
        <a:bodyPr/>
        <a:lstStyle/>
        <a:p>
          <a:endParaRPr lang="en-US"/>
        </a:p>
      </dgm:t>
    </dgm:pt>
    <dgm:pt modelId="{A4795ACC-088E-4AD8-8F44-E80F8AD41EF2}" type="pres">
      <dgm:prSet presAssocID="{B779EE37-4897-4C05-BA49-85B68CAE6B05}" presName="sibTrans" presStyleLbl="sibTrans2D1" presStyleIdx="0" presStyleCnt="4"/>
      <dgm:spPr/>
      <dgm:t>
        <a:bodyPr/>
        <a:lstStyle/>
        <a:p>
          <a:endParaRPr lang="en-US"/>
        </a:p>
      </dgm:t>
    </dgm:pt>
    <dgm:pt modelId="{426D0B0B-82BF-4CB7-9AF9-9DFDE33F2DEE}" type="pres">
      <dgm:prSet presAssocID="{B779EE37-4897-4C05-BA49-85B68CAE6B05}" presName="connectorText" presStyleLbl="sibTrans2D1" presStyleIdx="0" presStyleCnt="4"/>
      <dgm:spPr/>
      <dgm:t>
        <a:bodyPr/>
        <a:lstStyle/>
        <a:p>
          <a:endParaRPr lang="en-US"/>
        </a:p>
      </dgm:t>
    </dgm:pt>
    <dgm:pt modelId="{7702E654-0DF7-45FC-ACA3-CF28D28717E0}" type="pres">
      <dgm:prSet presAssocID="{01E678B3-5069-4218-BD50-C390E85140CA}" presName="node" presStyleLbl="node1" presStyleIdx="1" presStyleCnt="5" custScaleX="217991">
        <dgm:presLayoutVars>
          <dgm:bulletEnabled val="1"/>
        </dgm:presLayoutVars>
      </dgm:prSet>
      <dgm:spPr/>
      <dgm:t>
        <a:bodyPr/>
        <a:lstStyle/>
        <a:p>
          <a:endParaRPr lang="en-US"/>
        </a:p>
      </dgm:t>
    </dgm:pt>
    <dgm:pt modelId="{843E110B-B8CC-4EE1-9A83-2382194C6223}" type="pres">
      <dgm:prSet presAssocID="{5B29D6EC-E784-4B7A-A1D0-259534E9533F}" presName="sibTrans" presStyleLbl="sibTrans2D1" presStyleIdx="1" presStyleCnt="4"/>
      <dgm:spPr/>
      <dgm:t>
        <a:bodyPr/>
        <a:lstStyle/>
        <a:p>
          <a:endParaRPr lang="en-US"/>
        </a:p>
      </dgm:t>
    </dgm:pt>
    <dgm:pt modelId="{EE3C9FCE-5CC6-4B7F-B1FA-595B1AEC8278}" type="pres">
      <dgm:prSet presAssocID="{5B29D6EC-E784-4B7A-A1D0-259534E9533F}" presName="connectorText" presStyleLbl="sibTrans2D1" presStyleIdx="1" presStyleCnt="4"/>
      <dgm:spPr/>
      <dgm:t>
        <a:bodyPr/>
        <a:lstStyle/>
        <a:p>
          <a:endParaRPr lang="en-US"/>
        </a:p>
      </dgm:t>
    </dgm:pt>
    <dgm:pt modelId="{90AB21FE-61AB-4D1C-A12E-04F84F933998}" type="pres">
      <dgm:prSet presAssocID="{977F51E7-5851-4089-BB87-835C7A465DBB}" presName="node" presStyleLbl="node1" presStyleIdx="2" presStyleCnt="5" custScaleX="217991">
        <dgm:presLayoutVars>
          <dgm:bulletEnabled val="1"/>
        </dgm:presLayoutVars>
      </dgm:prSet>
      <dgm:spPr/>
      <dgm:t>
        <a:bodyPr/>
        <a:lstStyle/>
        <a:p>
          <a:endParaRPr lang="en-US"/>
        </a:p>
      </dgm:t>
    </dgm:pt>
    <dgm:pt modelId="{51BE855A-156F-4915-BED8-10376D7604A4}" type="pres">
      <dgm:prSet presAssocID="{491C529B-A9EC-44B8-9A02-1B0F353C4F87}" presName="sibTrans" presStyleLbl="sibTrans2D1" presStyleIdx="2" presStyleCnt="4"/>
      <dgm:spPr/>
      <dgm:t>
        <a:bodyPr/>
        <a:lstStyle/>
        <a:p>
          <a:endParaRPr lang="en-US"/>
        </a:p>
      </dgm:t>
    </dgm:pt>
    <dgm:pt modelId="{F8A89861-9BE8-400C-B961-D26D0749B199}" type="pres">
      <dgm:prSet presAssocID="{491C529B-A9EC-44B8-9A02-1B0F353C4F87}" presName="connectorText" presStyleLbl="sibTrans2D1" presStyleIdx="2" presStyleCnt="4"/>
      <dgm:spPr/>
      <dgm:t>
        <a:bodyPr/>
        <a:lstStyle/>
        <a:p>
          <a:endParaRPr lang="en-US"/>
        </a:p>
      </dgm:t>
    </dgm:pt>
    <dgm:pt modelId="{50E09F22-4E4F-4326-BDF2-692CE598CEEF}" type="pres">
      <dgm:prSet presAssocID="{D2C5F2E6-E5C7-439F-9160-900E74BA4487}" presName="node" presStyleLbl="node1" presStyleIdx="3" presStyleCnt="5" custScaleX="217991">
        <dgm:presLayoutVars>
          <dgm:bulletEnabled val="1"/>
        </dgm:presLayoutVars>
      </dgm:prSet>
      <dgm:spPr/>
      <dgm:t>
        <a:bodyPr/>
        <a:lstStyle/>
        <a:p>
          <a:endParaRPr lang="en-US"/>
        </a:p>
      </dgm:t>
    </dgm:pt>
    <dgm:pt modelId="{5CF445D7-7227-4AFA-A56F-EF6693DF506B}" type="pres">
      <dgm:prSet presAssocID="{C05B56D6-D206-416B-9C11-75B5B7D3B6C1}" presName="sibTrans" presStyleLbl="sibTrans2D1" presStyleIdx="3" presStyleCnt="4"/>
      <dgm:spPr/>
      <dgm:t>
        <a:bodyPr/>
        <a:lstStyle/>
        <a:p>
          <a:endParaRPr lang="en-US"/>
        </a:p>
      </dgm:t>
    </dgm:pt>
    <dgm:pt modelId="{58FDC7A1-E0A6-4C2D-AC18-6B6E3B1CD381}" type="pres">
      <dgm:prSet presAssocID="{C05B56D6-D206-416B-9C11-75B5B7D3B6C1}" presName="connectorText" presStyleLbl="sibTrans2D1" presStyleIdx="3" presStyleCnt="4"/>
      <dgm:spPr/>
      <dgm:t>
        <a:bodyPr/>
        <a:lstStyle/>
        <a:p>
          <a:endParaRPr lang="en-US"/>
        </a:p>
      </dgm:t>
    </dgm:pt>
    <dgm:pt modelId="{6B77C051-B25E-4FED-8C7B-2D685F62A5BA}" type="pres">
      <dgm:prSet presAssocID="{E6347A68-5DF4-44D2-A6E9-5774DD286809}" presName="node" presStyleLbl="node1" presStyleIdx="4" presStyleCnt="5" custScaleX="217991">
        <dgm:presLayoutVars>
          <dgm:bulletEnabled val="1"/>
        </dgm:presLayoutVars>
      </dgm:prSet>
      <dgm:spPr/>
      <dgm:t>
        <a:bodyPr/>
        <a:lstStyle/>
        <a:p>
          <a:endParaRPr lang="en-US"/>
        </a:p>
      </dgm:t>
    </dgm:pt>
  </dgm:ptLst>
  <dgm:cxnLst>
    <dgm:cxn modelId="{4B3B8EDD-BB84-4C92-8EE8-76E767189B78}" type="presOf" srcId="{977F51E7-5851-4089-BB87-835C7A465DBB}" destId="{90AB21FE-61AB-4D1C-A12E-04F84F933998}" srcOrd="0" destOrd="0" presId="urn:microsoft.com/office/officeart/2005/8/layout/process2"/>
    <dgm:cxn modelId="{92B2D2C3-1575-46D4-B4B6-36450E295126}" type="presOf" srcId="{B779EE37-4897-4C05-BA49-85B68CAE6B05}" destId="{A4795ACC-088E-4AD8-8F44-E80F8AD41EF2}" srcOrd="0" destOrd="0" presId="urn:microsoft.com/office/officeart/2005/8/layout/process2"/>
    <dgm:cxn modelId="{7A31B3F4-13C0-4E3B-9261-1882822EAE3A}" type="presOf" srcId="{5B29D6EC-E784-4B7A-A1D0-259534E9533F}" destId="{843E110B-B8CC-4EE1-9A83-2382194C6223}" srcOrd="0" destOrd="0" presId="urn:microsoft.com/office/officeart/2005/8/layout/process2"/>
    <dgm:cxn modelId="{A55F5C10-17EA-498D-A244-3DD8711EB6E5}" type="presOf" srcId="{C05B56D6-D206-416B-9C11-75B5B7D3B6C1}" destId="{58FDC7A1-E0A6-4C2D-AC18-6B6E3B1CD381}" srcOrd="1" destOrd="0" presId="urn:microsoft.com/office/officeart/2005/8/layout/process2"/>
    <dgm:cxn modelId="{147896A3-7B27-4D37-8291-A20999EFE03A}" type="presOf" srcId="{F49F825D-7B5A-4C8F-82A3-EA25AEC0B248}" destId="{052EEC56-BEB4-452A-9E71-4F54E606280A}" srcOrd="0" destOrd="0" presId="urn:microsoft.com/office/officeart/2005/8/layout/process2"/>
    <dgm:cxn modelId="{8B0B71E7-BD54-4554-B63B-34377C323376}" type="presOf" srcId="{D2C5F2E6-E5C7-439F-9160-900E74BA4487}" destId="{50E09F22-4E4F-4326-BDF2-692CE598CEEF}" srcOrd="0" destOrd="0" presId="urn:microsoft.com/office/officeart/2005/8/layout/process2"/>
    <dgm:cxn modelId="{84B3C714-EDE4-4F5F-A79A-6EE489630CBB}" type="presOf" srcId="{E6347A68-5DF4-44D2-A6E9-5774DD286809}" destId="{6B77C051-B25E-4FED-8C7B-2D685F62A5BA}" srcOrd="0" destOrd="0" presId="urn:microsoft.com/office/officeart/2005/8/layout/process2"/>
    <dgm:cxn modelId="{37092008-5864-4211-A215-98316533FDF0}" type="presOf" srcId="{491C529B-A9EC-44B8-9A02-1B0F353C4F87}" destId="{F8A89861-9BE8-400C-B961-D26D0749B199}" srcOrd="1" destOrd="0" presId="urn:microsoft.com/office/officeart/2005/8/layout/process2"/>
    <dgm:cxn modelId="{F6A67026-028C-4904-91AF-EA15E010B130}" srcId="{CB5DCB08-D6D8-4E7F-B11E-E1AE3E17CBEB}" destId="{D2C5F2E6-E5C7-439F-9160-900E74BA4487}" srcOrd="3" destOrd="0" parTransId="{FE7C1A21-BB9A-42E3-BDF7-6A95F7AA6752}" sibTransId="{C05B56D6-D206-416B-9C11-75B5B7D3B6C1}"/>
    <dgm:cxn modelId="{CE868BD6-E44E-4A5F-A241-0EDE9491E016}" type="presOf" srcId="{B779EE37-4897-4C05-BA49-85B68CAE6B05}" destId="{426D0B0B-82BF-4CB7-9AF9-9DFDE33F2DEE}" srcOrd="1" destOrd="0" presId="urn:microsoft.com/office/officeart/2005/8/layout/process2"/>
    <dgm:cxn modelId="{B4EE147E-0D41-4EBE-8C2C-091554E792EE}" type="presOf" srcId="{01E678B3-5069-4218-BD50-C390E85140CA}" destId="{7702E654-0DF7-45FC-ACA3-CF28D28717E0}" srcOrd="0" destOrd="0" presId="urn:microsoft.com/office/officeart/2005/8/layout/process2"/>
    <dgm:cxn modelId="{5F764E55-0925-45BB-9251-CDBE1BFEB5BD}" type="presOf" srcId="{5B29D6EC-E784-4B7A-A1D0-259534E9533F}" destId="{EE3C9FCE-5CC6-4B7F-B1FA-595B1AEC8278}" srcOrd="1" destOrd="0" presId="urn:microsoft.com/office/officeart/2005/8/layout/process2"/>
    <dgm:cxn modelId="{1385D0EE-BE4A-47BF-AED9-03FE23C6B86E}" srcId="{CB5DCB08-D6D8-4E7F-B11E-E1AE3E17CBEB}" destId="{977F51E7-5851-4089-BB87-835C7A465DBB}" srcOrd="2" destOrd="0" parTransId="{668146AA-D518-4A0C-A139-EB258E1564F9}" sibTransId="{491C529B-A9EC-44B8-9A02-1B0F353C4F87}"/>
    <dgm:cxn modelId="{7A1C4077-3E56-48B1-9776-9E0B9DC07C00}" type="presOf" srcId="{C05B56D6-D206-416B-9C11-75B5B7D3B6C1}" destId="{5CF445D7-7227-4AFA-A56F-EF6693DF506B}" srcOrd="0" destOrd="0" presId="urn:microsoft.com/office/officeart/2005/8/layout/process2"/>
    <dgm:cxn modelId="{CBCE33CC-AD32-45C0-880A-7B509E40FB2C}" srcId="{CB5DCB08-D6D8-4E7F-B11E-E1AE3E17CBEB}" destId="{F49F825D-7B5A-4C8F-82A3-EA25AEC0B248}" srcOrd="0" destOrd="0" parTransId="{334ED70A-987F-49D1-BC79-6ABB8A824EA7}" sibTransId="{B779EE37-4897-4C05-BA49-85B68CAE6B05}"/>
    <dgm:cxn modelId="{E66524A6-0DCF-4DC6-B068-9D207A8A18C3}" srcId="{CB5DCB08-D6D8-4E7F-B11E-E1AE3E17CBEB}" destId="{E6347A68-5DF4-44D2-A6E9-5774DD286809}" srcOrd="4" destOrd="0" parTransId="{B7C681C4-C7DB-4AAB-AC29-33C1A10C54F4}" sibTransId="{2D7DFE06-B4F9-43C7-8645-02015617F5D5}"/>
    <dgm:cxn modelId="{8B292D53-3D61-4393-B7C8-3F4A3BA27F1E}" type="presOf" srcId="{CB5DCB08-D6D8-4E7F-B11E-E1AE3E17CBEB}" destId="{BDBB28EC-EB64-4E8A-9DCF-3E18E112A3A3}" srcOrd="0" destOrd="0" presId="urn:microsoft.com/office/officeart/2005/8/layout/process2"/>
    <dgm:cxn modelId="{13A140C1-246A-49B9-B622-925E7D47F15C}" type="presOf" srcId="{491C529B-A9EC-44B8-9A02-1B0F353C4F87}" destId="{51BE855A-156F-4915-BED8-10376D7604A4}" srcOrd="0" destOrd="0" presId="urn:microsoft.com/office/officeart/2005/8/layout/process2"/>
    <dgm:cxn modelId="{F1B653CC-77C4-4C12-BD60-E991D3F10EB3}" srcId="{CB5DCB08-D6D8-4E7F-B11E-E1AE3E17CBEB}" destId="{01E678B3-5069-4218-BD50-C390E85140CA}" srcOrd="1" destOrd="0" parTransId="{F3171B79-C562-45B2-986E-C0EBC5119FC9}" sibTransId="{5B29D6EC-E784-4B7A-A1D0-259534E9533F}"/>
    <dgm:cxn modelId="{6855BD12-A1A5-4D58-B7B1-2DCA45E0337D}" type="presParOf" srcId="{BDBB28EC-EB64-4E8A-9DCF-3E18E112A3A3}" destId="{052EEC56-BEB4-452A-9E71-4F54E606280A}" srcOrd="0" destOrd="0" presId="urn:microsoft.com/office/officeart/2005/8/layout/process2"/>
    <dgm:cxn modelId="{4E3B8017-ACC8-4AAA-A692-C34D06DB32CD}" type="presParOf" srcId="{BDBB28EC-EB64-4E8A-9DCF-3E18E112A3A3}" destId="{A4795ACC-088E-4AD8-8F44-E80F8AD41EF2}" srcOrd="1" destOrd="0" presId="urn:microsoft.com/office/officeart/2005/8/layout/process2"/>
    <dgm:cxn modelId="{FEFF437E-38AC-4CAD-BC27-BD64BC0F660A}" type="presParOf" srcId="{A4795ACC-088E-4AD8-8F44-E80F8AD41EF2}" destId="{426D0B0B-82BF-4CB7-9AF9-9DFDE33F2DEE}" srcOrd="0" destOrd="0" presId="urn:microsoft.com/office/officeart/2005/8/layout/process2"/>
    <dgm:cxn modelId="{34A96DC3-A5DF-4665-9D0F-B86A00C22E0B}" type="presParOf" srcId="{BDBB28EC-EB64-4E8A-9DCF-3E18E112A3A3}" destId="{7702E654-0DF7-45FC-ACA3-CF28D28717E0}" srcOrd="2" destOrd="0" presId="urn:microsoft.com/office/officeart/2005/8/layout/process2"/>
    <dgm:cxn modelId="{67E367FB-9B6F-4B8A-B76F-29EB88786190}" type="presParOf" srcId="{BDBB28EC-EB64-4E8A-9DCF-3E18E112A3A3}" destId="{843E110B-B8CC-4EE1-9A83-2382194C6223}" srcOrd="3" destOrd="0" presId="urn:microsoft.com/office/officeart/2005/8/layout/process2"/>
    <dgm:cxn modelId="{CF762EFA-B49C-4D04-93CE-9C371DA59C4E}" type="presParOf" srcId="{843E110B-B8CC-4EE1-9A83-2382194C6223}" destId="{EE3C9FCE-5CC6-4B7F-B1FA-595B1AEC8278}" srcOrd="0" destOrd="0" presId="urn:microsoft.com/office/officeart/2005/8/layout/process2"/>
    <dgm:cxn modelId="{A69ED972-24EC-4ED8-88F7-D6D45DBD1BFD}" type="presParOf" srcId="{BDBB28EC-EB64-4E8A-9DCF-3E18E112A3A3}" destId="{90AB21FE-61AB-4D1C-A12E-04F84F933998}" srcOrd="4" destOrd="0" presId="urn:microsoft.com/office/officeart/2005/8/layout/process2"/>
    <dgm:cxn modelId="{CF481922-2797-4980-AB22-175D2327582D}" type="presParOf" srcId="{BDBB28EC-EB64-4E8A-9DCF-3E18E112A3A3}" destId="{51BE855A-156F-4915-BED8-10376D7604A4}" srcOrd="5" destOrd="0" presId="urn:microsoft.com/office/officeart/2005/8/layout/process2"/>
    <dgm:cxn modelId="{7A018240-057F-4809-8555-28EB93B36328}" type="presParOf" srcId="{51BE855A-156F-4915-BED8-10376D7604A4}" destId="{F8A89861-9BE8-400C-B961-D26D0749B199}" srcOrd="0" destOrd="0" presId="urn:microsoft.com/office/officeart/2005/8/layout/process2"/>
    <dgm:cxn modelId="{94A36D04-62C4-4D1A-90A1-86A3E0B3CF28}" type="presParOf" srcId="{BDBB28EC-EB64-4E8A-9DCF-3E18E112A3A3}" destId="{50E09F22-4E4F-4326-BDF2-692CE598CEEF}" srcOrd="6" destOrd="0" presId="urn:microsoft.com/office/officeart/2005/8/layout/process2"/>
    <dgm:cxn modelId="{9954132F-28DE-4CCE-BA32-0A4560BA767D}" type="presParOf" srcId="{BDBB28EC-EB64-4E8A-9DCF-3E18E112A3A3}" destId="{5CF445D7-7227-4AFA-A56F-EF6693DF506B}" srcOrd="7" destOrd="0" presId="urn:microsoft.com/office/officeart/2005/8/layout/process2"/>
    <dgm:cxn modelId="{8B7CE497-0943-4850-A538-7D613B718BA9}" type="presParOf" srcId="{5CF445D7-7227-4AFA-A56F-EF6693DF506B}" destId="{58FDC7A1-E0A6-4C2D-AC18-6B6E3B1CD381}" srcOrd="0" destOrd="0" presId="urn:microsoft.com/office/officeart/2005/8/layout/process2"/>
    <dgm:cxn modelId="{E840B8A9-3523-4CF4-AB9E-EC3F057C47AB}" type="presParOf" srcId="{BDBB28EC-EB64-4E8A-9DCF-3E18E112A3A3}" destId="{6B77C051-B25E-4FED-8C7B-2D685F62A5BA}" srcOrd="8"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EC56-BEB4-452A-9E71-4F54E606280A}">
      <dsp:nvSpPr>
        <dsp:cNvPr id="0" name=""/>
        <dsp:cNvSpPr/>
      </dsp:nvSpPr>
      <dsp:spPr>
        <a:xfrm>
          <a:off x="200666" y="1689"/>
          <a:ext cx="3443607" cy="394925"/>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Hazard Analysis </a:t>
          </a:r>
          <a:endParaRPr lang="en-US" sz="1600" b="1" kern="1200" dirty="0"/>
        </a:p>
      </dsp:txBody>
      <dsp:txXfrm>
        <a:off x="212233" y="13256"/>
        <a:ext cx="3420473" cy="371791"/>
      </dsp:txXfrm>
    </dsp:sp>
    <dsp:sp modelId="{A4795ACC-088E-4AD8-8F44-E80F8AD41EF2}">
      <dsp:nvSpPr>
        <dsp:cNvPr id="0" name=""/>
        <dsp:cNvSpPr/>
      </dsp:nvSpPr>
      <dsp:spPr>
        <a:xfrm rot="5400000">
          <a:off x="1848421" y="406487"/>
          <a:ext cx="148097" cy="177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5400000">
        <a:off x="1869155" y="421297"/>
        <a:ext cx="106630" cy="103668"/>
      </dsp:txXfrm>
    </dsp:sp>
    <dsp:sp modelId="{7702E654-0DF7-45FC-ACA3-CF28D28717E0}">
      <dsp:nvSpPr>
        <dsp:cNvPr id="0" name=""/>
        <dsp:cNvSpPr/>
      </dsp:nvSpPr>
      <dsp:spPr>
        <a:xfrm>
          <a:off x="200666" y="594077"/>
          <a:ext cx="3443607" cy="39492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Vulnerability &amp; Capacity Analysis </a:t>
          </a:r>
          <a:endParaRPr lang="en-US" sz="1600" b="1" kern="1200" dirty="0"/>
        </a:p>
      </dsp:txBody>
      <dsp:txXfrm>
        <a:off x="212233" y="605644"/>
        <a:ext cx="3420473" cy="371791"/>
      </dsp:txXfrm>
    </dsp:sp>
    <dsp:sp modelId="{843E110B-B8CC-4EE1-9A83-2382194C6223}">
      <dsp:nvSpPr>
        <dsp:cNvPr id="0" name=""/>
        <dsp:cNvSpPr/>
      </dsp:nvSpPr>
      <dsp:spPr>
        <a:xfrm rot="5400000">
          <a:off x="1848421" y="998875"/>
          <a:ext cx="148097" cy="177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5400000">
        <a:off x="1869155" y="1013685"/>
        <a:ext cx="106630" cy="103668"/>
      </dsp:txXfrm>
    </dsp:sp>
    <dsp:sp modelId="{90AB21FE-61AB-4D1C-A12E-04F84F933998}">
      <dsp:nvSpPr>
        <dsp:cNvPr id="0" name=""/>
        <dsp:cNvSpPr/>
      </dsp:nvSpPr>
      <dsp:spPr>
        <a:xfrm>
          <a:off x="200666" y="1186465"/>
          <a:ext cx="3443607" cy="394925"/>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Risk Analysis</a:t>
          </a:r>
          <a:endParaRPr lang="en-US" sz="1600" b="1" kern="1200" dirty="0"/>
        </a:p>
      </dsp:txBody>
      <dsp:txXfrm>
        <a:off x="212233" y="1198032"/>
        <a:ext cx="3420473" cy="371791"/>
      </dsp:txXfrm>
    </dsp:sp>
    <dsp:sp modelId="{51BE855A-156F-4915-BED8-10376D7604A4}">
      <dsp:nvSpPr>
        <dsp:cNvPr id="0" name=""/>
        <dsp:cNvSpPr/>
      </dsp:nvSpPr>
      <dsp:spPr>
        <a:xfrm rot="5400000">
          <a:off x="1848421" y="1591263"/>
          <a:ext cx="148097" cy="177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5400000">
        <a:off x="1869155" y="1606073"/>
        <a:ext cx="106630" cy="103668"/>
      </dsp:txXfrm>
    </dsp:sp>
    <dsp:sp modelId="{50E09F22-4E4F-4326-BDF2-692CE598CEEF}">
      <dsp:nvSpPr>
        <dsp:cNvPr id="0" name=""/>
        <dsp:cNvSpPr/>
      </dsp:nvSpPr>
      <dsp:spPr>
        <a:xfrm>
          <a:off x="200666" y="1778853"/>
          <a:ext cx="3443607" cy="39492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Mapping </a:t>
          </a:r>
          <a:endParaRPr lang="en-US" sz="1600" b="1" kern="1200" dirty="0"/>
        </a:p>
      </dsp:txBody>
      <dsp:txXfrm>
        <a:off x="212233" y="1790420"/>
        <a:ext cx="3420473" cy="371791"/>
      </dsp:txXfrm>
    </dsp:sp>
    <dsp:sp modelId="{5CF445D7-7227-4AFA-A56F-EF6693DF506B}">
      <dsp:nvSpPr>
        <dsp:cNvPr id="0" name=""/>
        <dsp:cNvSpPr/>
      </dsp:nvSpPr>
      <dsp:spPr>
        <a:xfrm rot="5400000">
          <a:off x="1848421" y="2183651"/>
          <a:ext cx="148097" cy="177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5400000">
        <a:off x="1869155" y="2198461"/>
        <a:ext cx="106630" cy="103668"/>
      </dsp:txXfrm>
    </dsp:sp>
    <dsp:sp modelId="{6B77C051-B25E-4FED-8C7B-2D685F62A5BA}">
      <dsp:nvSpPr>
        <dsp:cNvPr id="0" name=""/>
        <dsp:cNvSpPr/>
      </dsp:nvSpPr>
      <dsp:spPr>
        <a:xfrm>
          <a:off x="200666" y="2371241"/>
          <a:ext cx="3443607" cy="39492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Building Resilience</a:t>
          </a:r>
          <a:endParaRPr lang="en-US" sz="1600" b="1" kern="1200" dirty="0"/>
        </a:p>
      </dsp:txBody>
      <dsp:txXfrm>
        <a:off x="212233" y="2382808"/>
        <a:ext cx="3420473" cy="3717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FCFE8D94-8C1B-44F6-9B53-85BE1C12395E}" type="datetimeFigureOut">
              <a:rPr lang="en-US" smtClean="0"/>
              <a:t>5/9/2018</a:t>
            </a:fld>
            <a:endParaRPr lang="en-US" dirty="0"/>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5B47DCB4-7FB1-415B-8791-EE2CE5CFDBC6}" type="slidenum">
              <a:rPr lang="en-US" smtClean="0"/>
              <a:t>‹#›</a:t>
            </a:fld>
            <a:endParaRPr lang="en-US" dirty="0"/>
          </a:p>
        </p:txBody>
      </p:sp>
    </p:spTree>
    <p:extLst>
      <p:ext uri="{BB962C8B-B14F-4D97-AF65-F5344CB8AC3E}">
        <p14:creationId xmlns:p14="http://schemas.microsoft.com/office/powerpoint/2010/main" val="3266697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5672" tIns="47835" rIns="95672" bIns="47835" rtlCol="0"/>
          <a:lstStyle>
            <a:lvl1pPr algn="l">
              <a:defRPr sz="1200"/>
            </a:lvl1pPr>
          </a:lstStyle>
          <a:p>
            <a:endParaRPr lang="fr-FR" dirty="0"/>
          </a:p>
        </p:txBody>
      </p:sp>
      <p:sp>
        <p:nvSpPr>
          <p:cNvPr id="3" name="Espace réservé de la date 2"/>
          <p:cNvSpPr>
            <a:spLocks noGrp="1"/>
          </p:cNvSpPr>
          <p:nvPr>
            <p:ph type="dt" idx="1"/>
          </p:nvPr>
        </p:nvSpPr>
        <p:spPr>
          <a:xfrm>
            <a:off x="3854939" y="0"/>
            <a:ext cx="2949099" cy="496967"/>
          </a:xfrm>
          <a:prstGeom prst="rect">
            <a:avLst/>
          </a:prstGeom>
        </p:spPr>
        <p:txBody>
          <a:bodyPr vert="horz" lIns="95672" tIns="47835" rIns="95672" bIns="47835" rtlCol="0"/>
          <a:lstStyle>
            <a:lvl1pPr algn="r">
              <a:defRPr sz="1200"/>
            </a:lvl1pPr>
          </a:lstStyle>
          <a:p>
            <a:fld id="{44EF74B2-8C0E-4E6E-9AFC-9A9FF5522854}" type="datetimeFigureOut">
              <a:rPr lang="fr-FR" smtClean="0"/>
              <a:t>09/05/2018</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5672" tIns="47835" rIns="95672" bIns="47835" rtlCol="0" anchor="ctr"/>
          <a:lstStyle/>
          <a:p>
            <a:endParaRPr lang="fr-FR" dirty="0"/>
          </a:p>
        </p:txBody>
      </p:sp>
      <p:sp>
        <p:nvSpPr>
          <p:cNvPr id="5" name="Espace réservé des commentaires 4"/>
          <p:cNvSpPr>
            <a:spLocks noGrp="1"/>
          </p:cNvSpPr>
          <p:nvPr>
            <p:ph type="body" sz="quarter" idx="3"/>
          </p:nvPr>
        </p:nvSpPr>
        <p:spPr>
          <a:xfrm>
            <a:off x="680562" y="4721186"/>
            <a:ext cx="5444490" cy="4472702"/>
          </a:xfrm>
          <a:prstGeom prst="rect">
            <a:avLst/>
          </a:prstGeom>
        </p:spPr>
        <p:txBody>
          <a:bodyPr vert="horz" lIns="95672" tIns="47835" rIns="95672" bIns="4783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0646"/>
            <a:ext cx="2949099" cy="496967"/>
          </a:xfrm>
          <a:prstGeom prst="rect">
            <a:avLst/>
          </a:prstGeom>
        </p:spPr>
        <p:txBody>
          <a:bodyPr vert="horz" lIns="95672" tIns="47835" rIns="95672" bIns="47835"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4939" y="9440646"/>
            <a:ext cx="2949099" cy="496967"/>
          </a:xfrm>
          <a:prstGeom prst="rect">
            <a:avLst/>
          </a:prstGeom>
        </p:spPr>
        <p:txBody>
          <a:bodyPr vert="horz" lIns="95672" tIns="47835" rIns="95672" bIns="47835" rtlCol="0" anchor="b"/>
          <a:lstStyle>
            <a:lvl1pPr algn="r">
              <a:defRPr sz="1200"/>
            </a:lvl1pPr>
          </a:lstStyle>
          <a:p>
            <a:fld id="{490C4E37-AD95-4E4D-9370-6D58178A1DC8}" type="slidenum">
              <a:rPr lang="fr-FR" smtClean="0"/>
              <a:t>‹#›</a:t>
            </a:fld>
            <a:endParaRPr lang="fr-FR" dirty="0"/>
          </a:p>
        </p:txBody>
      </p:sp>
    </p:spTree>
    <p:extLst>
      <p:ext uri="{BB962C8B-B14F-4D97-AF65-F5344CB8AC3E}">
        <p14:creationId xmlns:p14="http://schemas.microsoft.com/office/powerpoint/2010/main" val="241219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Member States of the World Health Organization (WHO) African Region are challenged by recurrent outbreaks and other health emergencies.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progress made on preparedness and response to priority outbreak- prone diseases including other public health emergencies,  Member States have lagged behind in establishing the International Health Regulations (2005) core capacities,  the implementation of the Integrated Disease Surveillance and Response (IDSR) and the Regional Strategy for Disaster Risk Management (DRM). In addition, health system weaknesses in most Member States hamper emergency response.</a:t>
            </a:r>
          </a:p>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latin typeface="Calibri"/>
              </a:rPr>
              <a:pPr defTabSz="955025">
                <a:defRPr/>
              </a:pPr>
              <a:t>2</a:t>
            </a:fld>
            <a:endParaRPr lang="en-GB" dirty="0">
              <a:solidFill>
                <a:prstClr val="black"/>
              </a:solidFill>
              <a:latin typeface="Calibri"/>
            </a:endParaRPr>
          </a:p>
        </p:txBody>
      </p:sp>
    </p:spTree>
    <p:extLst>
      <p:ext uri="{BB962C8B-B14F-4D97-AF65-F5344CB8AC3E}">
        <p14:creationId xmlns:p14="http://schemas.microsoft.com/office/powerpoint/2010/main" val="206432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4E37-AD95-4E4D-9370-6D58178A1DC8}" type="slidenum">
              <a:rPr lang="fr-FR" smtClean="0"/>
              <a:t>3</a:t>
            </a:fld>
            <a:endParaRPr lang="fr-FR" dirty="0"/>
          </a:p>
        </p:txBody>
      </p:sp>
    </p:spTree>
    <p:extLst>
      <p:ext uri="{BB962C8B-B14F-4D97-AF65-F5344CB8AC3E}">
        <p14:creationId xmlns:p14="http://schemas.microsoft.com/office/powerpoint/2010/main" val="243766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latin typeface="Calibri"/>
              </a:rPr>
              <a:pPr defTabSz="955025">
                <a:defRPr/>
              </a:pPr>
              <a:t>4</a:t>
            </a:fld>
            <a:endParaRPr lang="en-GB" dirty="0">
              <a:solidFill>
                <a:prstClr val="black"/>
              </a:solidFill>
              <a:latin typeface="Calibri"/>
            </a:endParaRPr>
          </a:p>
        </p:txBody>
      </p:sp>
    </p:spTree>
    <p:extLst>
      <p:ext uri="{BB962C8B-B14F-4D97-AF65-F5344CB8AC3E}">
        <p14:creationId xmlns:p14="http://schemas.microsoft.com/office/powerpoint/2010/main" val="206432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latin typeface="Calibri"/>
              </a:rPr>
              <a:pPr defTabSz="955025">
                <a:defRPr/>
              </a:pPr>
              <a:t>5</a:t>
            </a:fld>
            <a:endParaRPr lang="en-GB" dirty="0">
              <a:solidFill>
                <a:prstClr val="black"/>
              </a:solidFill>
              <a:latin typeface="Calibri"/>
            </a:endParaRPr>
          </a:p>
        </p:txBody>
      </p:sp>
    </p:spTree>
    <p:extLst>
      <p:ext uri="{BB962C8B-B14F-4D97-AF65-F5344CB8AC3E}">
        <p14:creationId xmlns:p14="http://schemas.microsoft.com/office/powerpoint/2010/main" val="206432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latin typeface="Calibri"/>
              </a:rPr>
              <a:pPr defTabSz="955025">
                <a:defRPr/>
              </a:pPr>
              <a:t>6</a:t>
            </a:fld>
            <a:endParaRPr lang="en-GB" dirty="0">
              <a:solidFill>
                <a:prstClr val="black"/>
              </a:solidFill>
              <a:latin typeface="Calibri"/>
            </a:endParaRPr>
          </a:p>
        </p:txBody>
      </p:sp>
    </p:spTree>
    <p:extLst>
      <p:ext uri="{BB962C8B-B14F-4D97-AF65-F5344CB8AC3E}">
        <p14:creationId xmlns:p14="http://schemas.microsoft.com/office/powerpoint/2010/main" val="206432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latin typeface="Calibri"/>
              </a:rPr>
              <a:pPr defTabSz="955025">
                <a:defRPr/>
              </a:pPr>
              <a:t>7</a:t>
            </a:fld>
            <a:endParaRPr lang="en-GB" dirty="0">
              <a:solidFill>
                <a:prstClr val="black"/>
              </a:solidFill>
              <a:latin typeface="Calibri"/>
            </a:endParaRPr>
          </a:p>
        </p:txBody>
      </p:sp>
    </p:spTree>
    <p:extLst>
      <p:ext uri="{BB962C8B-B14F-4D97-AF65-F5344CB8AC3E}">
        <p14:creationId xmlns:p14="http://schemas.microsoft.com/office/powerpoint/2010/main" val="206432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latin typeface="Calibri"/>
              </a:rPr>
              <a:pPr defTabSz="955025">
                <a:defRPr/>
              </a:pPr>
              <a:t>8</a:t>
            </a:fld>
            <a:endParaRPr lang="en-GB" dirty="0">
              <a:solidFill>
                <a:prstClr val="black"/>
              </a:solidFill>
              <a:latin typeface="Calibri"/>
            </a:endParaRPr>
          </a:p>
        </p:txBody>
      </p:sp>
    </p:spTree>
    <p:extLst>
      <p:ext uri="{BB962C8B-B14F-4D97-AF65-F5344CB8AC3E}">
        <p14:creationId xmlns:p14="http://schemas.microsoft.com/office/powerpoint/2010/main" val="206432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809625"/>
            <a:ext cx="5400675" cy="40513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025">
              <a:defRPr/>
            </a:pPr>
            <a:fld id="{CF0D6D01-EAB7-41B9-938B-EB132FF9F011}" type="slidenum">
              <a:rPr lang="en-GB">
                <a:solidFill>
                  <a:prstClr val="black"/>
                </a:solidFill>
                <a:latin typeface="Calibri"/>
              </a:rPr>
              <a:pPr defTabSz="955025">
                <a:defRPr/>
              </a:pPr>
              <a:t>13</a:t>
            </a:fld>
            <a:endParaRPr lang="en-GB" dirty="0">
              <a:solidFill>
                <a:prstClr val="black"/>
              </a:solidFill>
              <a:latin typeface="Calibri"/>
            </a:endParaRPr>
          </a:p>
        </p:txBody>
      </p:sp>
    </p:spTree>
    <p:extLst>
      <p:ext uri="{BB962C8B-B14F-4D97-AF65-F5344CB8AC3E}">
        <p14:creationId xmlns:p14="http://schemas.microsoft.com/office/powerpoint/2010/main" val="206432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847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fld id="{517F341E-2777-44D7-8192-9E480F6B5A7D}" type="datetimeFigureOut">
              <a:rPr kumimoji="0" lang="en-US" sz="18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2788" rtl="0" eaLnBrk="1" fontAlgn="auto" latinLnBrk="0" hangingPunct="1">
                <a:lnSpc>
                  <a:spcPct val="100000"/>
                </a:lnSpc>
                <a:spcBef>
                  <a:spcPts val="0"/>
                </a:spcBef>
                <a:spcAft>
                  <a:spcPts val="0"/>
                </a:spcAft>
                <a:buClrTx/>
                <a:buSzTx/>
                <a:buFontTx/>
                <a:buNone/>
                <a:tabLst/>
                <a:defRPr/>
              </a:pPr>
              <a:t>5/9/2018</a:t>
            </a:fld>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Footer Placeholder 3"/>
          <p:cNvSpPr>
            <a:spLocks noGrp="1"/>
          </p:cNvSpPr>
          <p:nvPr>
            <p:ph type="ftr" sz="quarter" idx="11"/>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Bold"/>
            </a:endParaRPr>
          </a:p>
        </p:txBody>
      </p:sp>
      <p:sp>
        <p:nvSpPr>
          <p:cNvPr id="5" name="Slide Number Placeholder 4"/>
          <p:cNvSpPr>
            <a:spLocks noGrp="1"/>
          </p:cNvSpPr>
          <p:nvPr>
            <p:ph type="sldNum" sz="quarter" idx="12"/>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2540507D-F9CA-46F3-9502-511A9D973503}"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0724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824" y="0"/>
            <a:ext cx="8307791" cy="1238270"/>
          </a:xfrm>
        </p:spPr>
        <p:txBody>
          <a:bodyPr/>
          <a:lstStyle>
            <a:lvl1pPr algn="l">
              <a:defRPr sz="25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2539" y="1451549"/>
            <a:ext cx="8291501" cy="3921667"/>
          </a:xfrm>
        </p:spPr>
        <p:txBody>
          <a:bodyPr/>
          <a:lstStyle>
            <a:lvl1pPr marL="331472" indent="-331472">
              <a:buFont typeface="Wingdings" panose="05000000000000000000" pitchFamily="2" charset="2"/>
              <a:buChar cha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marL="17853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5"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2720257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63" y="2907058"/>
            <a:ext cx="7772943" cy="1500322"/>
          </a:xfrm>
        </p:spPr>
        <p:txBody>
          <a:bodyPr anchor="b"/>
          <a:lstStyle>
            <a:lvl1pPr marL="0" indent="0">
              <a:buNone/>
              <a:defRPr sz="1800"/>
            </a:lvl1pPr>
            <a:lvl2pPr marL="388039" indent="0">
              <a:buNone/>
              <a:defRPr sz="1600"/>
            </a:lvl2pPr>
            <a:lvl3pPr marL="776130" indent="0">
              <a:buNone/>
              <a:defRPr sz="1400"/>
            </a:lvl3pPr>
            <a:lvl4pPr marL="1164209" indent="0">
              <a:buNone/>
              <a:defRPr sz="1200"/>
            </a:lvl4pPr>
            <a:lvl5pPr marL="1552277" indent="0">
              <a:buNone/>
              <a:defRPr sz="1200"/>
            </a:lvl5pPr>
            <a:lvl6pPr marL="1940354" indent="0">
              <a:buNone/>
              <a:defRPr sz="1200"/>
            </a:lvl6pPr>
            <a:lvl7pPr marL="2328422" indent="0">
              <a:buNone/>
              <a:defRPr sz="1200"/>
            </a:lvl7pPr>
            <a:lvl8pPr marL="2716488" indent="0">
              <a:buNone/>
              <a:defRPr sz="1200"/>
            </a:lvl8pPr>
            <a:lvl9pPr marL="3104562" indent="0">
              <a:buNone/>
              <a:defRPr sz="12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GB"/>
          </a:p>
        </p:txBody>
      </p:sp>
      <p:sp>
        <p:nvSpPr>
          <p:cNvPr id="6"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7"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739119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4"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431293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2" y="1380815"/>
            <a:ext cx="4080591" cy="420472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53450" y="1380815"/>
            <a:ext cx="4080591" cy="420472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9"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2755412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54" y="275017"/>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88039" indent="0">
              <a:buNone/>
              <a:defRPr sz="1800" b="1"/>
            </a:lvl2pPr>
            <a:lvl3pPr marL="776130" indent="0">
              <a:buNone/>
              <a:defRPr sz="1600" b="1"/>
            </a:lvl3pPr>
            <a:lvl4pPr marL="1164209" indent="0">
              <a:buNone/>
              <a:defRPr sz="1400" b="1"/>
            </a:lvl4pPr>
            <a:lvl5pPr marL="1552277" indent="0">
              <a:buNone/>
              <a:defRPr sz="1400" b="1"/>
            </a:lvl5pPr>
            <a:lvl6pPr marL="1940354" indent="0">
              <a:buNone/>
              <a:defRPr sz="1400" b="1"/>
            </a:lvl6pPr>
            <a:lvl7pPr marL="2328422" indent="0">
              <a:buNone/>
              <a:defRPr sz="1400" b="1"/>
            </a:lvl7pPr>
            <a:lvl8pPr marL="2716488" indent="0">
              <a:buNone/>
              <a:defRPr sz="1400" b="1"/>
            </a:lvl8pPr>
            <a:lvl9pPr marL="3104562"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457474" y="2174175"/>
            <a:ext cx="4039867" cy="348707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88039" indent="0">
              <a:buNone/>
              <a:defRPr sz="1800" b="1"/>
            </a:lvl2pPr>
            <a:lvl3pPr marL="776130" indent="0">
              <a:buNone/>
              <a:defRPr sz="1600" b="1"/>
            </a:lvl3pPr>
            <a:lvl4pPr marL="1164209" indent="0">
              <a:buNone/>
              <a:defRPr sz="1400" b="1"/>
            </a:lvl4pPr>
            <a:lvl5pPr marL="1552277" indent="0">
              <a:buNone/>
              <a:defRPr sz="1400" b="1"/>
            </a:lvl5pPr>
            <a:lvl6pPr marL="1940354" indent="0">
              <a:buNone/>
              <a:defRPr sz="1400" b="1"/>
            </a:lvl6pPr>
            <a:lvl7pPr marL="2328422" indent="0">
              <a:buNone/>
              <a:defRPr sz="1400" b="1"/>
            </a:lvl7pPr>
            <a:lvl8pPr marL="2716488" indent="0">
              <a:buNone/>
              <a:defRPr sz="1400" b="1"/>
            </a:lvl8pPr>
            <a:lvl9pPr marL="310456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5"/>
            <a:ext cx="4041225" cy="348707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p:nvPr userDrawn="1"/>
        </p:nvSpPr>
        <p:spPr bwMode="auto">
          <a:xfrm>
            <a:off x="2" y="6019720"/>
            <a:ext cx="4065931" cy="838280"/>
          </a:xfrm>
          <a:prstGeom prst="rect">
            <a:avLst/>
          </a:prstGeom>
          <a:solidFill>
            <a:srgbClr val="1E7FB8"/>
          </a:solidFill>
          <a:ln w="9525" cap="flat" cmpd="sng" algn="ctr">
            <a:noFill/>
            <a:prstDash val="solid"/>
            <a:round/>
            <a:headEnd type="none" w="med" len="med"/>
            <a:tailEnd type="none" w="med" len="med"/>
          </a:ln>
          <a:effectLst/>
          <a:extLst/>
        </p:spPr>
        <p:txBody>
          <a:bodyPr vert="horz" wrap="square" lIns="77868" tIns="38934" rIns="77868" bIns="38934" numCol="1" spcCol="0" rtlCol="0" anchor="t" anchorCtr="0" compatLnSpc="1">
            <a:prstTxWarp prst="textNoShape">
              <a:avLst/>
            </a:prstTxWarp>
          </a:bodyPr>
          <a:lstStyle/>
          <a:p>
            <a:pPr marL="0" marR="0" lvl="0" indent="0" algn="l" defTabSz="888264" rtl="1" eaLnBrk="1" fontAlgn="base" latinLnBrk="0" hangingPunct="1">
              <a:lnSpc>
                <a:spcPct val="100000"/>
              </a:lnSpc>
              <a:spcBef>
                <a:spcPct val="0"/>
              </a:spcBef>
              <a:spcAft>
                <a:spcPct val="0"/>
              </a:spcAft>
              <a:buClrTx/>
              <a:buSzTx/>
              <a:buFontTx/>
              <a:buNone/>
              <a:tabLst/>
              <a:defRPr/>
            </a:pPr>
            <a:endParaRPr kumimoji="0" lang="en-GB" sz="3400" b="1" i="0" u="none" strike="noStrike" kern="1200" cap="none" spc="0" normalizeH="0" baseline="0" noProof="0" dirty="0">
              <a:ln>
                <a:noFill/>
              </a:ln>
              <a:solidFill>
                <a:srgbClr val="000066"/>
              </a:solidFill>
              <a:effectLst/>
              <a:uLnTx/>
              <a:uFillTx/>
              <a:latin typeface="Arial"/>
              <a:ea typeface="+mn-ea"/>
              <a:cs typeface="Arial"/>
            </a:endParaRPr>
          </a:p>
        </p:txBody>
      </p:sp>
      <p:sp>
        <p:nvSpPr>
          <p:cNvPr id="8" name="Footer Placeholder 2"/>
          <p:cNvSpPr>
            <a:spLocks noGrp="1"/>
          </p:cNvSpPr>
          <p:nvPr>
            <p:ph type="ftr" sz="quarter" idx="10"/>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9" name="Slide Number Placeholder 3"/>
          <p:cNvSpPr>
            <a:spLocks noGrp="1"/>
          </p:cNvSpPr>
          <p:nvPr>
            <p:ph type="sldNum" sz="quarter" idx="11"/>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5258279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59"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059" y="613376"/>
            <a:ext cx="5486943" cy="4113648"/>
          </a:xfrm>
        </p:spPr>
        <p:txBody>
          <a:bodyPr/>
          <a:lstStyle>
            <a:lvl1pPr marL="0" indent="0">
              <a:buNone/>
              <a:defRPr sz="2800"/>
            </a:lvl1pPr>
            <a:lvl2pPr marL="388039" indent="0">
              <a:buNone/>
              <a:defRPr sz="2500"/>
            </a:lvl2pPr>
            <a:lvl3pPr marL="776130" indent="0">
              <a:buNone/>
              <a:defRPr sz="2100"/>
            </a:lvl3pPr>
            <a:lvl4pPr marL="1164209" indent="0">
              <a:buNone/>
              <a:defRPr sz="1800"/>
            </a:lvl4pPr>
            <a:lvl5pPr marL="1552277" indent="0">
              <a:buNone/>
              <a:defRPr sz="1800"/>
            </a:lvl5pPr>
            <a:lvl6pPr marL="1940354" indent="0">
              <a:buNone/>
              <a:defRPr sz="1800"/>
            </a:lvl6pPr>
            <a:lvl7pPr marL="2328422" indent="0">
              <a:buNone/>
              <a:defRPr sz="1800"/>
            </a:lvl7pPr>
            <a:lvl8pPr marL="2716488" indent="0">
              <a:buNone/>
              <a:defRPr sz="1800"/>
            </a:lvl8pPr>
            <a:lvl9pPr marL="3104562" indent="0">
              <a:buNone/>
              <a:defRPr sz="1800"/>
            </a:lvl9pPr>
          </a:lstStyle>
          <a:p>
            <a:pPr lvl="0"/>
            <a:endParaRPr lang="en-US" noProof="0" dirty="0" smtClean="0"/>
          </a:p>
        </p:txBody>
      </p:sp>
      <p:sp>
        <p:nvSpPr>
          <p:cNvPr id="6"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7"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41969988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6"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7995950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3"/>
          </p:nvPr>
        </p:nvSpPr>
        <p:spPr>
          <a:xfrm>
            <a:off x="693336" y="6155388"/>
            <a:ext cx="1778559"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6" name="Slide Number Placeholder 3"/>
          <p:cNvSpPr>
            <a:spLocks noGrp="1"/>
          </p:cNvSpPr>
          <p:nvPr>
            <p:ph type="sldNum" sz="quarter" idx="4"/>
          </p:nvPr>
        </p:nvSpPr>
        <p:spPr>
          <a:xfrm>
            <a:off x="175856" y="6165436"/>
            <a:ext cx="410308"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8507286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47969" y="0"/>
            <a:ext cx="8258922"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dirty="0" smtClean="0"/>
              <a:t>Click to edit Master title style</a:t>
            </a:r>
          </a:p>
        </p:txBody>
      </p:sp>
      <p:sp>
        <p:nvSpPr>
          <p:cNvPr id="1027" name="Rectangle 4"/>
          <p:cNvSpPr>
            <a:spLocks noGrp="1" noChangeArrowheads="1"/>
          </p:cNvSpPr>
          <p:nvPr>
            <p:ph type="body" idx="1"/>
          </p:nvPr>
        </p:nvSpPr>
        <p:spPr bwMode="auto">
          <a:xfrm>
            <a:off x="442539" y="1380815"/>
            <a:ext cx="8291501" cy="42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p:txBody>
      </p:sp>
      <p:sp>
        <p:nvSpPr>
          <p:cNvPr id="8" name="Rectangle 7"/>
          <p:cNvSpPr/>
          <p:nvPr/>
        </p:nvSpPr>
        <p:spPr bwMode="auto">
          <a:xfrm>
            <a:off x="3" y="6165304"/>
            <a:ext cx="5652117" cy="720080"/>
          </a:xfrm>
          <a:prstGeom prst="rect">
            <a:avLst/>
          </a:prstGeom>
          <a:solidFill>
            <a:srgbClr val="1E7FB8"/>
          </a:solidFill>
          <a:ln w="9525" cap="flat" cmpd="sng" algn="ctr">
            <a:noFill/>
            <a:prstDash val="solid"/>
            <a:round/>
            <a:headEnd type="none" w="med" len="med"/>
            <a:tailEnd type="none" w="med" len="med"/>
          </a:ln>
          <a:effectLst/>
          <a:extLst/>
        </p:spPr>
        <p:txBody>
          <a:bodyPr vert="horz" wrap="square" lIns="77868" tIns="38934" rIns="77868" bIns="38934" numCol="1" spcCol="0" rtlCol="0" anchor="t" anchorCtr="0" compatLnSpc="1">
            <a:prstTxWarp prst="textNoShape">
              <a:avLst/>
            </a:prstTxWarp>
          </a:bodyPr>
          <a:lstStyle/>
          <a:p>
            <a:pPr marL="0" marR="0" lvl="0" indent="0" algn="l" defTabSz="888264" rtl="1" eaLnBrk="1" fontAlgn="base" latinLnBrk="0" hangingPunct="1">
              <a:lnSpc>
                <a:spcPct val="100000"/>
              </a:lnSpc>
              <a:spcBef>
                <a:spcPct val="0"/>
              </a:spcBef>
              <a:spcAft>
                <a:spcPct val="0"/>
              </a:spcAft>
              <a:buClrTx/>
              <a:buSzTx/>
              <a:buFontTx/>
              <a:buNone/>
              <a:tabLst/>
              <a:defRPr/>
            </a:pPr>
            <a:endParaRPr kumimoji="0" lang="en-GB" sz="3400" b="1" i="0" u="none" strike="noStrike" kern="1200" cap="none" spc="0" normalizeH="0" baseline="0" noProof="0" dirty="0">
              <a:ln>
                <a:noFill/>
              </a:ln>
              <a:solidFill>
                <a:srgbClr val="000066"/>
              </a:solidFill>
              <a:effectLst/>
              <a:uLnTx/>
              <a:uFillTx/>
              <a:latin typeface="Arial"/>
              <a:ea typeface="+mn-ea"/>
              <a:cs typeface="Arial"/>
            </a:endParaRPr>
          </a:p>
        </p:txBody>
      </p:sp>
      <p:sp>
        <p:nvSpPr>
          <p:cNvPr id="10" name="Footer Placeholder 2"/>
          <p:cNvSpPr>
            <a:spLocks noGrp="1"/>
          </p:cNvSpPr>
          <p:nvPr>
            <p:ph type="ftr" sz="quarter" idx="3"/>
          </p:nvPr>
        </p:nvSpPr>
        <p:spPr>
          <a:xfrm>
            <a:off x="755576" y="6381328"/>
            <a:ext cx="2448272" cy="432048"/>
          </a:xfrm>
          <a:prstGeom prst="rect">
            <a:avLst/>
          </a:prstGeom>
        </p:spPr>
        <p:txBody>
          <a:bodyPr vert="horz" lIns="91440" tIns="45720" rIns="91440" bIns="45720" rtlCol="0" anchor="ctr"/>
          <a:lstStyle>
            <a:lvl1pPr algn="l">
              <a:defRPr sz="1000" b="0" i="0">
                <a:solidFill>
                  <a:schemeClr val="bg1"/>
                </a:solidFill>
                <a:latin typeface="Arial Narrow" panose="020B0606020202030204" pitchFamily="34" charset="0"/>
                <a:cs typeface="Arial Bold"/>
              </a:defRPr>
            </a:lvl1p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Bold"/>
            </a:endParaRPr>
          </a:p>
        </p:txBody>
      </p:sp>
      <p:sp>
        <p:nvSpPr>
          <p:cNvPr id="11" name="Slide Number Placeholder 3"/>
          <p:cNvSpPr>
            <a:spLocks noGrp="1"/>
          </p:cNvSpPr>
          <p:nvPr>
            <p:ph type="sldNum" sz="quarter" idx="4"/>
          </p:nvPr>
        </p:nvSpPr>
        <p:spPr>
          <a:xfrm>
            <a:off x="179512" y="6414789"/>
            <a:ext cx="410308" cy="365125"/>
          </a:xfrm>
          <a:prstGeom prst="rect">
            <a:avLst/>
          </a:prstGeom>
        </p:spPr>
        <p:txBody>
          <a:bodyPr vert="horz" lIns="91440" tIns="45720" rIns="91440" bIns="45720" rtlCol="0" anchor="ctr"/>
          <a:lstStyle>
            <a:lvl1pPr algn="r">
              <a:defRPr sz="1200">
                <a:solidFill>
                  <a:schemeClr val="bg1"/>
                </a:solidFill>
                <a:latin typeface="Arial Narrow" panose="020B0606020202030204" pitchFamily="34" charset="0"/>
              </a:defRPr>
            </a:lvl1p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pic>
        <p:nvPicPr>
          <p:cNvPr id="14"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55976" y="6309320"/>
            <a:ext cx="1113120" cy="44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13" cstate="print">
            <a:extLst>
              <a:ext uri="{28A0092B-C50C-407E-A947-70E740481C1C}">
                <a14:useLocalDpi xmlns:a14="http://schemas.microsoft.com/office/drawing/2010/main" val="0"/>
              </a:ext>
            </a:extLst>
          </a:blip>
          <a:srcRect l="3229" t="46509" r="50834" b="26746"/>
          <a:stretch/>
        </p:blipFill>
        <p:spPr>
          <a:xfrm>
            <a:off x="5652121" y="5949280"/>
            <a:ext cx="3491879" cy="920647"/>
          </a:xfrm>
          <a:prstGeom prst="rect">
            <a:avLst/>
          </a:prstGeom>
        </p:spPr>
      </p:pic>
    </p:spTree>
    <p:extLst>
      <p:ext uri="{BB962C8B-B14F-4D97-AF65-F5344CB8AC3E}">
        <p14:creationId xmlns:p14="http://schemas.microsoft.com/office/powerpoint/2010/main" val="247598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p:txStyles>
    <p:titleStyle>
      <a:lvl1pPr algn="l" defTabSz="880152" rtl="0" eaLnBrk="0" fontAlgn="base" hangingPunct="0">
        <a:spcBef>
          <a:spcPct val="0"/>
        </a:spcBef>
        <a:spcAft>
          <a:spcPct val="0"/>
        </a:spcAft>
        <a:defRPr sz="2500" b="1">
          <a:solidFill>
            <a:srgbClr val="0070C0"/>
          </a:solidFill>
          <a:latin typeface="Calibri" panose="020F0502020204030204" pitchFamily="34" charset="0"/>
          <a:ea typeface="Calibri" pitchFamily="34" charset="0"/>
          <a:cs typeface="Calibri" panose="020F0502020204030204" pitchFamily="34" charset="0"/>
        </a:defRPr>
      </a:lvl1pPr>
      <a:lvl2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2pPr>
      <a:lvl3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3pPr>
      <a:lvl4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4pPr>
      <a:lvl5pPr algn="l" defTabSz="880152"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5pPr>
      <a:lvl6pPr marL="388039" algn="ctr" defTabSz="885297" rtl="0" fontAlgn="base">
        <a:spcBef>
          <a:spcPct val="0"/>
        </a:spcBef>
        <a:spcAft>
          <a:spcPct val="0"/>
        </a:spcAft>
        <a:defRPr sz="3500" b="1">
          <a:solidFill>
            <a:srgbClr val="000066"/>
          </a:solidFill>
          <a:latin typeface="Arial" charset="0"/>
          <a:cs typeface="Arial" charset="0"/>
        </a:defRPr>
      </a:lvl6pPr>
      <a:lvl7pPr marL="776130" algn="ctr" defTabSz="885297" rtl="0" fontAlgn="base">
        <a:spcBef>
          <a:spcPct val="0"/>
        </a:spcBef>
        <a:spcAft>
          <a:spcPct val="0"/>
        </a:spcAft>
        <a:defRPr sz="3500" b="1">
          <a:solidFill>
            <a:srgbClr val="000066"/>
          </a:solidFill>
          <a:latin typeface="Arial" charset="0"/>
          <a:cs typeface="Arial" charset="0"/>
        </a:defRPr>
      </a:lvl7pPr>
      <a:lvl8pPr marL="1164209" algn="ctr" defTabSz="885297" rtl="0" fontAlgn="base">
        <a:spcBef>
          <a:spcPct val="0"/>
        </a:spcBef>
        <a:spcAft>
          <a:spcPct val="0"/>
        </a:spcAft>
        <a:defRPr sz="3500" b="1">
          <a:solidFill>
            <a:srgbClr val="000066"/>
          </a:solidFill>
          <a:latin typeface="Arial" charset="0"/>
          <a:cs typeface="Arial" charset="0"/>
        </a:defRPr>
      </a:lvl8pPr>
      <a:lvl9pPr marL="1552277" algn="ctr" defTabSz="885297" rtl="0" fontAlgn="base">
        <a:spcBef>
          <a:spcPct val="0"/>
        </a:spcBef>
        <a:spcAft>
          <a:spcPct val="0"/>
        </a:spcAft>
        <a:defRPr sz="3500" b="1">
          <a:solidFill>
            <a:srgbClr val="000066"/>
          </a:solidFill>
          <a:latin typeface="Arial" charset="0"/>
          <a:cs typeface="Arial" charset="0"/>
        </a:defRPr>
      </a:lvl9pPr>
    </p:titleStyle>
    <p:bodyStyle>
      <a:lvl1pPr marL="324497" indent="-324497" algn="l" defTabSz="880152" rtl="0" eaLnBrk="0" fontAlgn="base" hangingPunct="0">
        <a:spcBef>
          <a:spcPct val="80000"/>
        </a:spcBef>
        <a:spcAft>
          <a:spcPct val="0"/>
        </a:spcAft>
        <a:buClr>
          <a:srgbClr val="1E7FB8"/>
        </a:buClr>
        <a:buFont typeface="Wingdings" pitchFamily="2" charset="2"/>
        <a:buChar char="§"/>
        <a:defRPr sz="2100">
          <a:solidFill>
            <a:srgbClr val="0070C0"/>
          </a:solidFill>
          <a:latin typeface="Calibri" panose="020F0502020204030204" pitchFamily="34" charset="0"/>
          <a:ea typeface="Calibri" pitchFamily="34" charset="0"/>
          <a:cs typeface="Calibri" panose="020F0502020204030204" pitchFamily="34" charset="0"/>
        </a:defRPr>
      </a:lvl1pPr>
      <a:lvl2pPr marL="774692" indent="-266344" algn="l" defTabSz="880152" rtl="0" eaLnBrk="0" fontAlgn="base" hangingPunct="0">
        <a:spcBef>
          <a:spcPct val="20000"/>
        </a:spcBef>
        <a:spcAft>
          <a:spcPct val="0"/>
        </a:spcAft>
        <a:buClr>
          <a:srgbClr val="1E7FB8"/>
        </a:buClr>
        <a:buFont typeface="Arial" pitchFamily="34" charset="0"/>
        <a:buChar char="–"/>
        <a:defRPr sz="1800">
          <a:solidFill>
            <a:srgbClr val="0070C0"/>
          </a:solidFill>
          <a:latin typeface="Calibri" panose="020F0502020204030204" pitchFamily="34" charset="0"/>
          <a:ea typeface="Calibri" pitchFamily="34" charset="0"/>
          <a:cs typeface="Calibri" panose="020F0502020204030204" pitchFamily="34" charset="0"/>
        </a:defRPr>
      </a:lvl2pPr>
      <a:lvl3pPr marL="1212730" indent="-254174" algn="l" defTabSz="880152" rtl="0" eaLnBrk="0" fontAlgn="base" hangingPunct="0">
        <a:spcBef>
          <a:spcPct val="20000"/>
        </a:spcBef>
        <a:spcAft>
          <a:spcPct val="0"/>
        </a:spcAft>
        <a:buClr>
          <a:srgbClr val="1E7FB8"/>
        </a:buClr>
        <a:buChar char="•"/>
        <a:defRPr>
          <a:solidFill>
            <a:srgbClr val="0070C0"/>
          </a:solidFill>
          <a:latin typeface="Calibri" panose="020F0502020204030204" pitchFamily="34" charset="0"/>
          <a:ea typeface="Calibri" pitchFamily="34" charset="0"/>
          <a:cs typeface="Calibri" panose="020F0502020204030204" pitchFamily="34" charset="0"/>
        </a:defRPr>
      </a:lvl3pPr>
      <a:lvl4pPr marL="1607523" indent="-212266" algn="l" defTabSz="880152" rtl="0" eaLnBrk="0" fontAlgn="base" hangingPunct="0">
        <a:spcBef>
          <a:spcPct val="20000"/>
        </a:spcBef>
        <a:spcAft>
          <a:spcPct val="0"/>
        </a:spcAft>
        <a:buClr>
          <a:srgbClr val="1E7FB8"/>
        </a:buClr>
        <a:buChar char="–"/>
        <a:defRPr>
          <a:solidFill>
            <a:srgbClr val="0070C0"/>
          </a:solidFill>
          <a:latin typeface="Calibri" panose="020F0502020204030204" pitchFamily="34" charset="0"/>
          <a:ea typeface="Calibri" pitchFamily="34" charset="0"/>
          <a:cs typeface="Calibri" panose="020F0502020204030204" pitchFamily="34" charset="0"/>
        </a:defRPr>
      </a:lvl4pPr>
      <a:lvl5pPr marL="1921176" indent="-132495" algn="r" defTabSz="880152" rtl="1" eaLnBrk="0" fontAlgn="base" hangingPunct="0">
        <a:spcBef>
          <a:spcPct val="20000"/>
        </a:spcBef>
        <a:spcAft>
          <a:spcPct val="0"/>
        </a:spcAft>
        <a:buChar char="»"/>
        <a:defRPr sz="2000">
          <a:solidFill>
            <a:srgbClr val="000066"/>
          </a:solidFill>
          <a:latin typeface="+mn-lt"/>
          <a:cs typeface="+mn-cs"/>
        </a:defRPr>
      </a:lvl5pPr>
      <a:lvl6pPr marL="2313599" indent="-140140" algn="r" defTabSz="885297" rtl="1" fontAlgn="base">
        <a:spcBef>
          <a:spcPct val="20000"/>
        </a:spcBef>
        <a:spcAft>
          <a:spcPct val="0"/>
        </a:spcAft>
        <a:buChar char="»"/>
        <a:defRPr sz="2000">
          <a:solidFill>
            <a:srgbClr val="000066"/>
          </a:solidFill>
          <a:latin typeface="+mn-lt"/>
          <a:cs typeface="+mn-cs"/>
        </a:defRPr>
      </a:lvl6pPr>
      <a:lvl7pPr marL="2701667" indent="-140140" algn="r" defTabSz="885297" rtl="1" fontAlgn="base">
        <a:spcBef>
          <a:spcPct val="20000"/>
        </a:spcBef>
        <a:spcAft>
          <a:spcPct val="0"/>
        </a:spcAft>
        <a:buChar char="»"/>
        <a:defRPr sz="2000">
          <a:solidFill>
            <a:srgbClr val="000066"/>
          </a:solidFill>
          <a:latin typeface="+mn-lt"/>
          <a:cs typeface="+mn-cs"/>
        </a:defRPr>
      </a:lvl7pPr>
      <a:lvl8pPr marL="3089733" indent="-140140" algn="r" defTabSz="885297" rtl="1" fontAlgn="base">
        <a:spcBef>
          <a:spcPct val="20000"/>
        </a:spcBef>
        <a:spcAft>
          <a:spcPct val="0"/>
        </a:spcAft>
        <a:buChar char="»"/>
        <a:defRPr sz="2000">
          <a:solidFill>
            <a:srgbClr val="000066"/>
          </a:solidFill>
          <a:latin typeface="+mn-lt"/>
          <a:cs typeface="+mn-cs"/>
        </a:defRPr>
      </a:lvl8pPr>
      <a:lvl9pPr marL="3477811" indent="-140140" algn="r" defTabSz="885297"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76130" rtl="0" eaLnBrk="1" latinLnBrk="0" hangingPunct="1">
        <a:defRPr sz="1600" kern="1200">
          <a:solidFill>
            <a:schemeClr val="tx1"/>
          </a:solidFill>
          <a:latin typeface="+mn-lt"/>
          <a:ea typeface="+mn-ea"/>
          <a:cs typeface="+mn-cs"/>
        </a:defRPr>
      </a:lvl1pPr>
      <a:lvl2pPr marL="388039" algn="l" defTabSz="776130" rtl="0" eaLnBrk="1" latinLnBrk="0" hangingPunct="1">
        <a:defRPr sz="1600" kern="1200">
          <a:solidFill>
            <a:schemeClr val="tx1"/>
          </a:solidFill>
          <a:latin typeface="+mn-lt"/>
          <a:ea typeface="+mn-ea"/>
          <a:cs typeface="+mn-cs"/>
        </a:defRPr>
      </a:lvl2pPr>
      <a:lvl3pPr marL="776130" algn="l" defTabSz="776130" rtl="0" eaLnBrk="1" latinLnBrk="0" hangingPunct="1">
        <a:defRPr sz="1600" kern="1200">
          <a:solidFill>
            <a:schemeClr val="tx1"/>
          </a:solidFill>
          <a:latin typeface="+mn-lt"/>
          <a:ea typeface="+mn-ea"/>
          <a:cs typeface="+mn-cs"/>
        </a:defRPr>
      </a:lvl3pPr>
      <a:lvl4pPr marL="1164209" algn="l" defTabSz="776130" rtl="0" eaLnBrk="1" latinLnBrk="0" hangingPunct="1">
        <a:defRPr sz="1600" kern="1200">
          <a:solidFill>
            <a:schemeClr val="tx1"/>
          </a:solidFill>
          <a:latin typeface="+mn-lt"/>
          <a:ea typeface="+mn-ea"/>
          <a:cs typeface="+mn-cs"/>
        </a:defRPr>
      </a:lvl4pPr>
      <a:lvl5pPr marL="1552277" algn="l" defTabSz="776130" rtl="0" eaLnBrk="1" latinLnBrk="0" hangingPunct="1">
        <a:defRPr sz="1600" kern="1200">
          <a:solidFill>
            <a:schemeClr val="tx1"/>
          </a:solidFill>
          <a:latin typeface="+mn-lt"/>
          <a:ea typeface="+mn-ea"/>
          <a:cs typeface="+mn-cs"/>
        </a:defRPr>
      </a:lvl5pPr>
      <a:lvl6pPr marL="1940354" algn="l" defTabSz="776130" rtl="0" eaLnBrk="1" latinLnBrk="0" hangingPunct="1">
        <a:defRPr sz="1600" kern="1200">
          <a:solidFill>
            <a:schemeClr val="tx1"/>
          </a:solidFill>
          <a:latin typeface="+mn-lt"/>
          <a:ea typeface="+mn-ea"/>
          <a:cs typeface="+mn-cs"/>
        </a:defRPr>
      </a:lvl6pPr>
      <a:lvl7pPr marL="2328422" algn="l" defTabSz="776130" rtl="0" eaLnBrk="1" latinLnBrk="0" hangingPunct="1">
        <a:defRPr sz="1600" kern="1200">
          <a:solidFill>
            <a:schemeClr val="tx1"/>
          </a:solidFill>
          <a:latin typeface="+mn-lt"/>
          <a:ea typeface="+mn-ea"/>
          <a:cs typeface="+mn-cs"/>
        </a:defRPr>
      </a:lvl7pPr>
      <a:lvl8pPr marL="2716488" algn="l" defTabSz="776130" rtl="0" eaLnBrk="1" latinLnBrk="0" hangingPunct="1">
        <a:defRPr sz="1600" kern="1200">
          <a:solidFill>
            <a:schemeClr val="tx1"/>
          </a:solidFill>
          <a:latin typeface="+mn-lt"/>
          <a:ea typeface="+mn-ea"/>
          <a:cs typeface="+mn-cs"/>
        </a:defRPr>
      </a:lvl8pPr>
      <a:lvl9pPr marL="3104562" algn="l" defTabSz="77613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13.gif"/><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628800"/>
            <a:ext cx="8258922" cy="3528392"/>
          </a:xfrm>
        </p:spPr>
        <p:txBody>
          <a:bodyPr/>
          <a:lstStyle/>
          <a:p>
            <a:r>
              <a:rPr lang="en-US" sz="3200" kern="1200" dirty="0">
                <a:solidFill>
                  <a:schemeClr val="tx2">
                    <a:lumMod val="60000"/>
                    <a:lumOff val="40000"/>
                  </a:schemeClr>
                </a:solidFill>
                <a:latin typeface="+mn-lt"/>
                <a:ea typeface="+mn-ea"/>
                <a:cs typeface="+mn-cs"/>
              </a:rPr>
              <a:t>RISK ANALYSIS AND ASSESSMENT </a:t>
            </a:r>
            <a:br>
              <a:rPr lang="en-US" sz="3200" kern="1200" dirty="0">
                <a:solidFill>
                  <a:schemeClr val="tx2">
                    <a:lumMod val="60000"/>
                    <a:lumOff val="40000"/>
                  </a:schemeClr>
                </a:solidFill>
                <a:latin typeface="+mn-lt"/>
                <a:ea typeface="+mn-ea"/>
                <a:cs typeface="+mn-cs"/>
              </a:rPr>
            </a:br>
            <a:r>
              <a:rPr lang="en-US" sz="3200" kern="1200" dirty="0">
                <a:solidFill>
                  <a:schemeClr val="tx2">
                    <a:lumMod val="60000"/>
                    <a:lumOff val="40000"/>
                  </a:schemeClr>
                </a:solidFill>
                <a:latin typeface="+mn-lt"/>
                <a:ea typeface="+mn-ea"/>
                <a:cs typeface="+mn-cs"/>
              </a:rPr>
              <a:t>       IN THE AFRICAN </a:t>
            </a:r>
            <a:r>
              <a:rPr lang="en-US" sz="3200" kern="1200" dirty="0" smtClean="0">
                <a:solidFill>
                  <a:schemeClr val="tx2">
                    <a:lumMod val="60000"/>
                    <a:lumOff val="40000"/>
                  </a:schemeClr>
                </a:solidFill>
                <a:latin typeface="+mn-lt"/>
                <a:ea typeface="+mn-ea"/>
                <a:cs typeface="+mn-cs"/>
              </a:rPr>
              <a:t>REGION</a:t>
            </a:r>
            <a:br>
              <a:rPr lang="en-US" sz="3200" kern="1200" dirty="0" smtClean="0">
                <a:solidFill>
                  <a:schemeClr val="tx2">
                    <a:lumMod val="60000"/>
                    <a:lumOff val="40000"/>
                  </a:schemeClr>
                </a:solidFill>
                <a:latin typeface="+mn-lt"/>
                <a:ea typeface="+mn-ea"/>
                <a:cs typeface="+mn-cs"/>
              </a:rPr>
            </a:br>
            <a:r>
              <a:rPr lang="en-US" sz="3200" kern="1200" dirty="0">
                <a:solidFill>
                  <a:schemeClr val="tx2">
                    <a:lumMod val="60000"/>
                    <a:lumOff val="40000"/>
                  </a:schemeClr>
                </a:solidFill>
                <a:latin typeface="+mn-lt"/>
                <a:ea typeface="+mn-ea"/>
                <a:cs typeface="+mn-cs"/>
              </a:rPr>
              <a:t/>
            </a:r>
            <a:br>
              <a:rPr lang="en-US" sz="3200" kern="1200" dirty="0">
                <a:solidFill>
                  <a:schemeClr val="tx2">
                    <a:lumMod val="60000"/>
                    <a:lumOff val="40000"/>
                  </a:schemeClr>
                </a:solidFill>
                <a:latin typeface="+mn-lt"/>
                <a:ea typeface="+mn-ea"/>
                <a:cs typeface="+mn-cs"/>
              </a:rPr>
            </a:br>
            <a:r>
              <a:rPr lang="en-US" sz="3200" kern="1200" dirty="0" smtClean="0">
                <a:solidFill>
                  <a:schemeClr val="tx2">
                    <a:lumMod val="60000"/>
                    <a:lumOff val="40000"/>
                  </a:schemeClr>
                </a:solidFill>
                <a:latin typeface="+mn-lt"/>
                <a:ea typeface="+mn-ea"/>
                <a:cs typeface="+mn-cs"/>
              </a:rPr>
              <a:t>                      </a:t>
            </a:r>
            <a:br>
              <a:rPr lang="en-US" sz="3200" kern="1200" dirty="0" smtClean="0">
                <a:solidFill>
                  <a:schemeClr val="tx2">
                    <a:lumMod val="60000"/>
                    <a:lumOff val="40000"/>
                  </a:schemeClr>
                </a:solidFill>
                <a:latin typeface="+mn-lt"/>
                <a:ea typeface="+mn-ea"/>
                <a:cs typeface="+mn-cs"/>
              </a:rPr>
            </a:br>
            <a:r>
              <a:rPr lang="en-US" sz="3200" kern="1200" dirty="0">
                <a:solidFill>
                  <a:schemeClr val="tx2">
                    <a:lumMod val="60000"/>
                    <a:lumOff val="40000"/>
                  </a:schemeClr>
                </a:solidFill>
                <a:latin typeface="+mn-lt"/>
                <a:ea typeface="+mn-ea"/>
                <a:cs typeface="+mn-cs"/>
              </a:rPr>
              <a:t/>
            </a:r>
            <a:br>
              <a:rPr lang="en-US" sz="3200" kern="1200" dirty="0">
                <a:solidFill>
                  <a:schemeClr val="tx2">
                    <a:lumMod val="60000"/>
                    <a:lumOff val="40000"/>
                  </a:schemeClr>
                </a:solidFill>
                <a:latin typeface="+mn-lt"/>
                <a:ea typeface="+mn-ea"/>
                <a:cs typeface="+mn-cs"/>
              </a:rPr>
            </a:br>
            <a:r>
              <a:rPr lang="en-US" sz="3200" kern="1200" dirty="0" smtClean="0">
                <a:solidFill>
                  <a:schemeClr val="tx2">
                    <a:lumMod val="60000"/>
                    <a:lumOff val="40000"/>
                  </a:schemeClr>
                </a:solidFill>
                <a:latin typeface="+mn-lt"/>
                <a:ea typeface="+mn-ea"/>
                <a:cs typeface="+mn-cs"/>
              </a:rPr>
              <a:t>                       CPI/AFRO</a:t>
            </a:r>
            <a:endParaRPr lang="en-US" sz="3200" kern="1200" dirty="0">
              <a:solidFill>
                <a:schemeClr val="tx2">
                  <a:lumMod val="60000"/>
                  <a:lumOff val="40000"/>
                </a:schemeClr>
              </a:solidFill>
              <a:latin typeface="+mn-lt"/>
              <a:ea typeface="+mn-ea"/>
              <a:cs typeface="+mn-cs"/>
            </a:endParaRPr>
          </a:p>
        </p:txBody>
      </p:sp>
      <p:sp>
        <p:nvSpPr>
          <p:cNvPr id="3" name="Footer Placeholder 2"/>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4" name="Slide Number Placeholder 3"/>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18732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Achievements</a:t>
            </a:r>
            <a:endParaRPr lang="en-US" sz="4000" dirty="0"/>
          </a:p>
        </p:txBody>
      </p:sp>
      <p:sp>
        <p:nvSpPr>
          <p:cNvPr id="3" name="Content Placeholder 2"/>
          <p:cNvSpPr>
            <a:spLocks noGrp="1"/>
          </p:cNvSpPr>
          <p:nvPr>
            <p:ph idx="1"/>
          </p:nvPr>
        </p:nvSpPr>
        <p:spPr>
          <a:xfrm>
            <a:off x="442539" y="1451549"/>
            <a:ext cx="8291501" cy="4425723"/>
          </a:xfrm>
        </p:spPr>
        <p:txBody>
          <a:bodyPr/>
          <a:lstStyle/>
          <a:p>
            <a:r>
              <a:rPr lang="en-US" sz="1950" dirty="0" smtClean="0"/>
              <a:t>Health </a:t>
            </a:r>
            <a:r>
              <a:rPr lang="en-US" sz="1950" dirty="0"/>
              <a:t>Sector DRM-H CCA conducted in </a:t>
            </a:r>
            <a:r>
              <a:rPr lang="en-US" sz="1950" dirty="0" smtClean="0"/>
              <a:t>29/47countries</a:t>
            </a:r>
            <a:endParaRPr lang="en-US" sz="1950" dirty="0"/>
          </a:p>
          <a:p>
            <a:r>
              <a:rPr lang="en-US" sz="1950" dirty="0"/>
              <a:t>Multi-hazard VRAM conducted in 9 </a:t>
            </a:r>
            <a:r>
              <a:rPr lang="en-US" sz="1950" dirty="0" smtClean="0"/>
              <a:t>countries</a:t>
            </a:r>
            <a:endParaRPr lang="en-US" sz="1950" dirty="0"/>
          </a:p>
          <a:p>
            <a:r>
              <a:rPr lang="en-US" sz="1950" dirty="0"/>
              <a:t>Hazard Profiling </a:t>
            </a:r>
            <a:r>
              <a:rPr lang="en-US" sz="1950" dirty="0" smtClean="0"/>
              <a:t>(STAR) conducted </a:t>
            </a:r>
            <a:r>
              <a:rPr lang="en-US" sz="1950" dirty="0"/>
              <a:t>in 24 </a:t>
            </a:r>
            <a:r>
              <a:rPr lang="en-US" sz="1950" dirty="0" smtClean="0"/>
              <a:t>countries</a:t>
            </a:r>
          </a:p>
          <a:p>
            <a:r>
              <a:rPr lang="en-US" sz="1950" dirty="0" smtClean="0"/>
              <a:t>9 </a:t>
            </a:r>
            <a:r>
              <a:rPr lang="en-US" sz="1950" dirty="0"/>
              <a:t>countries have developed National Action Plan for Health Security (</a:t>
            </a:r>
            <a:r>
              <a:rPr lang="en-US" sz="1950" dirty="0" smtClean="0"/>
              <a:t>NAPHs</a:t>
            </a:r>
            <a:r>
              <a:rPr lang="en-US" sz="1950" dirty="0"/>
              <a:t>)</a:t>
            </a:r>
          </a:p>
          <a:p>
            <a:r>
              <a:rPr lang="en-US" sz="1950" dirty="0" smtClean="0"/>
              <a:t>Established partnerships/collaboration with academic institutions </a:t>
            </a:r>
          </a:p>
          <a:p>
            <a:pPr marL="0" indent="0">
              <a:buNone/>
            </a:pPr>
            <a:r>
              <a:rPr lang="en-US" sz="1950" dirty="0" smtClean="0"/>
              <a:t>      (Makerere University,Uganda </a:t>
            </a:r>
            <a:r>
              <a:rPr lang="en-US" sz="1950" dirty="0"/>
              <a:t>and Ouidah School of Public </a:t>
            </a:r>
            <a:r>
              <a:rPr lang="en-US" sz="1950" dirty="0" smtClean="0"/>
              <a:t>Health, Benin)</a:t>
            </a:r>
          </a:p>
          <a:p>
            <a:r>
              <a:rPr lang="en-US" sz="1950" dirty="0" smtClean="0"/>
              <a:t>Risk profiling/assessment (VRAM) for Zambia, Lesotho, South Sudan (Underway)</a:t>
            </a:r>
            <a:endParaRPr lang="en-US" sz="1950" dirty="0"/>
          </a:p>
          <a:p>
            <a:endParaRPr lang="en-US" sz="1950" dirty="0"/>
          </a:p>
        </p:txBody>
      </p:sp>
      <p:sp>
        <p:nvSpPr>
          <p:cNvPr id="4" name="Footer Placeholder 3"/>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281091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Challenges</a:t>
            </a:r>
            <a:endParaRPr lang="en-US" sz="4000" dirty="0"/>
          </a:p>
        </p:txBody>
      </p:sp>
      <p:sp>
        <p:nvSpPr>
          <p:cNvPr id="3" name="Content Placeholder 2"/>
          <p:cNvSpPr>
            <a:spLocks noGrp="1"/>
          </p:cNvSpPr>
          <p:nvPr>
            <p:ph idx="1"/>
          </p:nvPr>
        </p:nvSpPr>
        <p:spPr/>
        <p:txBody>
          <a:bodyPr/>
          <a:lstStyle/>
          <a:p>
            <a:r>
              <a:rPr lang="en-US" dirty="0" smtClean="0"/>
              <a:t>Insufficient </a:t>
            </a:r>
            <a:r>
              <a:rPr lang="en-US" dirty="0"/>
              <a:t>HR with experience in risk </a:t>
            </a:r>
            <a:r>
              <a:rPr lang="en-US" dirty="0" smtClean="0"/>
              <a:t>profiling/assessment </a:t>
            </a:r>
            <a:r>
              <a:rPr lang="en-US" dirty="0"/>
              <a:t>in Member </a:t>
            </a:r>
            <a:r>
              <a:rPr lang="en-US" dirty="0" smtClean="0"/>
              <a:t>States</a:t>
            </a:r>
          </a:p>
          <a:p>
            <a:r>
              <a:rPr lang="en-US" dirty="0"/>
              <a:t>Limited awareness of the </a:t>
            </a:r>
            <a:r>
              <a:rPr lang="en-US" dirty="0" smtClean="0"/>
              <a:t>benefits and insufficient use </a:t>
            </a:r>
            <a:r>
              <a:rPr lang="en-US" dirty="0"/>
              <a:t>of Risk profiling/ assessment by Member States</a:t>
            </a:r>
          </a:p>
          <a:p>
            <a:r>
              <a:rPr lang="en-US" dirty="0" smtClean="0"/>
              <a:t>Limited </a:t>
            </a:r>
            <a:r>
              <a:rPr lang="en-US" dirty="0"/>
              <a:t>critical mass of HR capacity for risk </a:t>
            </a:r>
            <a:r>
              <a:rPr lang="en-US" dirty="0" smtClean="0"/>
              <a:t>profiling/assessment </a:t>
            </a:r>
            <a:r>
              <a:rPr lang="en-US" dirty="0"/>
              <a:t>in WCOs</a:t>
            </a:r>
          </a:p>
          <a:p>
            <a:r>
              <a:rPr lang="en-US" dirty="0" smtClean="0"/>
              <a:t>Multiple </a:t>
            </a:r>
            <a:r>
              <a:rPr lang="en-US" dirty="0"/>
              <a:t>emergencies with </a:t>
            </a:r>
            <a:r>
              <a:rPr lang="en-US" dirty="0" smtClean="0"/>
              <a:t>competing demand on </a:t>
            </a:r>
            <a:r>
              <a:rPr lang="en-US" dirty="0"/>
              <a:t>WHO staff at regional level </a:t>
            </a:r>
            <a:r>
              <a:rPr lang="en-US" dirty="0" smtClean="0"/>
              <a:t>to implement </a:t>
            </a:r>
            <a:r>
              <a:rPr lang="en-US" dirty="0"/>
              <a:t>of </a:t>
            </a:r>
            <a:r>
              <a:rPr lang="en-US" dirty="0" smtClean="0"/>
              <a:t>response vs. preparedness </a:t>
            </a:r>
            <a:r>
              <a:rPr lang="en-US" dirty="0"/>
              <a:t>activities including risk </a:t>
            </a:r>
            <a:r>
              <a:rPr lang="en-US" dirty="0" smtClean="0"/>
              <a:t>profiling/assessment </a:t>
            </a:r>
          </a:p>
          <a:p>
            <a:r>
              <a:rPr lang="en-US" dirty="0" smtClean="0"/>
              <a:t>Gaps in data availability /access</a:t>
            </a:r>
          </a:p>
          <a:p>
            <a:pPr marL="0" indent="0">
              <a:buNone/>
            </a:pP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430450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Priority actions (2018)</a:t>
            </a:r>
            <a:endParaRPr lang="en-US" sz="4000" dirty="0"/>
          </a:p>
        </p:txBody>
      </p:sp>
      <p:sp>
        <p:nvSpPr>
          <p:cNvPr id="3" name="Content Placeholder 2"/>
          <p:cNvSpPr>
            <a:spLocks noGrp="1"/>
          </p:cNvSpPr>
          <p:nvPr>
            <p:ph idx="1"/>
          </p:nvPr>
        </p:nvSpPr>
        <p:spPr>
          <a:xfrm>
            <a:off x="395536" y="1340768"/>
            <a:ext cx="8291501" cy="3921667"/>
          </a:xfrm>
        </p:spPr>
        <p:txBody>
          <a:bodyPr/>
          <a:lstStyle/>
          <a:p>
            <a:r>
              <a:rPr lang="en-US" dirty="0" smtClean="0"/>
              <a:t>Harmonize approach to conducting STAR and VRAM in Member states</a:t>
            </a:r>
          </a:p>
          <a:p>
            <a:r>
              <a:rPr lang="en-US" dirty="0" smtClean="0"/>
              <a:t>Support Member states to conduct risk profiling/assessment </a:t>
            </a:r>
            <a:r>
              <a:rPr lang="en-US" dirty="0"/>
              <a:t>in Member </a:t>
            </a:r>
            <a:r>
              <a:rPr lang="en-US" dirty="0" smtClean="0"/>
              <a:t>States (achieve 2018 AFRO/CPI target-80%)</a:t>
            </a:r>
          </a:p>
          <a:p>
            <a:r>
              <a:rPr lang="en-US" dirty="0" smtClean="0"/>
              <a:t>Strengthen partnerships and collaboration with other sectors, as well as intra- and inter- </a:t>
            </a:r>
            <a:r>
              <a:rPr lang="en-US" dirty="0" err="1" smtClean="0"/>
              <a:t>Programme</a:t>
            </a:r>
            <a:r>
              <a:rPr lang="en-US" dirty="0" smtClean="0"/>
              <a:t> collaboration </a:t>
            </a:r>
            <a:r>
              <a:rPr lang="en-US" dirty="0"/>
              <a:t>(HSS, PHE, </a:t>
            </a:r>
            <a:r>
              <a:rPr lang="en-US" dirty="0" err="1"/>
              <a:t>etc</a:t>
            </a:r>
            <a:r>
              <a:rPr lang="en-US" dirty="0"/>
              <a:t>)  </a:t>
            </a:r>
          </a:p>
          <a:p>
            <a:r>
              <a:rPr lang="en-US" dirty="0" smtClean="0"/>
              <a:t>Support </a:t>
            </a:r>
            <a:r>
              <a:rPr lang="en-US" dirty="0"/>
              <a:t>Member states to </a:t>
            </a:r>
            <a:r>
              <a:rPr lang="en-US" dirty="0" smtClean="0"/>
              <a:t>utilize risk </a:t>
            </a:r>
            <a:r>
              <a:rPr lang="en-US" dirty="0"/>
              <a:t>profiling/assessment </a:t>
            </a:r>
            <a:r>
              <a:rPr lang="en-US" dirty="0" smtClean="0"/>
              <a:t>report in the all-hazard preparedness and response/ contingency Planning</a:t>
            </a:r>
          </a:p>
          <a:p>
            <a:r>
              <a:rPr lang="en-US" dirty="0" smtClean="0"/>
              <a:t>Increase  </a:t>
            </a:r>
            <a:r>
              <a:rPr lang="en-US" dirty="0"/>
              <a:t>critical mass of HR capacity for risk </a:t>
            </a:r>
            <a:r>
              <a:rPr lang="en-US" dirty="0" smtClean="0"/>
              <a:t>profiling/assessment </a:t>
            </a:r>
            <a:r>
              <a:rPr lang="en-US" dirty="0"/>
              <a:t>in </a:t>
            </a:r>
            <a:r>
              <a:rPr lang="en-US" dirty="0" smtClean="0"/>
              <a:t>AFRO,WCOs and MS</a:t>
            </a:r>
          </a:p>
          <a:p>
            <a:pPr marL="0" indent="0">
              <a:buNone/>
            </a:pPr>
            <a:endParaRPr lang="en-US" dirty="0"/>
          </a:p>
        </p:txBody>
      </p:sp>
      <p:sp>
        <p:nvSpPr>
          <p:cNvPr id="4" name="Footer Placeholder 3"/>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219349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5" y="2492896"/>
            <a:ext cx="8712968" cy="2232248"/>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41" name="Title 3"/>
          <p:cNvSpPr>
            <a:spLocks noGrp="1"/>
          </p:cNvSpPr>
          <p:nvPr>
            <p:ph type="title"/>
          </p:nvPr>
        </p:nvSpPr>
        <p:spPr>
          <a:xfrm>
            <a:off x="161764" y="2996952"/>
            <a:ext cx="8820472" cy="1512168"/>
          </a:xfrm>
        </p:spPr>
        <p:txBody>
          <a:bodyPr/>
          <a:lstStyle/>
          <a:p>
            <a:pPr algn="ctr">
              <a:lnSpc>
                <a:spcPct val="150000"/>
              </a:lnSpc>
            </a:pPr>
            <a:r>
              <a:rPr lang="en-US" sz="6000" dirty="0" smtClean="0">
                <a:solidFill>
                  <a:srgbClr val="3399CC"/>
                </a:solidFill>
                <a:effectLst>
                  <a:outerShdw blurRad="50800" dist="38100" dir="2700000" algn="tl" rotWithShape="0">
                    <a:prstClr val="black">
                      <a:alpha val="40000"/>
                    </a:prstClr>
                  </a:outerShdw>
                </a:effectLst>
                <a:latin typeface="Candara" pitchFamily="34" charset="0"/>
              </a:rPr>
              <a:t>Thank You</a:t>
            </a:r>
            <a:r>
              <a:rPr lang="en-US" sz="4400" i="1" dirty="0">
                <a:solidFill>
                  <a:schemeClr val="tx1"/>
                </a:solidFill>
                <a:effectLst>
                  <a:outerShdw blurRad="50800" dist="38100" dir="2700000" algn="tl" rotWithShape="0">
                    <a:prstClr val="black">
                      <a:alpha val="40000"/>
                    </a:prstClr>
                  </a:outerShdw>
                </a:effectLst>
                <a:latin typeface="Candara" pitchFamily="34" charset="0"/>
              </a:rPr>
              <a:t/>
            </a:r>
            <a:br>
              <a:rPr lang="en-US" sz="4400" i="1" dirty="0">
                <a:solidFill>
                  <a:schemeClr val="tx1"/>
                </a:solidFill>
                <a:effectLst>
                  <a:outerShdw blurRad="50800" dist="38100" dir="2700000" algn="tl" rotWithShape="0">
                    <a:prstClr val="black">
                      <a:alpha val="40000"/>
                    </a:prstClr>
                  </a:outerShdw>
                </a:effectLst>
                <a:latin typeface="Candara" pitchFamily="34" charset="0"/>
              </a:rPr>
            </a:br>
            <a:endParaRPr lang="en-GB" sz="4800" i="1" dirty="0">
              <a:solidFill>
                <a:schemeClr val="tx1"/>
              </a:solidFill>
            </a:endParaRPr>
          </a:p>
        </p:txBody>
      </p:sp>
      <p:grpSp>
        <p:nvGrpSpPr>
          <p:cNvPr id="5" name="Group 4"/>
          <p:cNvGrpSpPr/>
          <p:nvPr/>
        </p:nvGrpSpPr>
        <p:grpSpPr>
          <a:xfrm>
            <a:off x="0" y="1"/>
            <a:ext cx="9144000" cy="1097280"/>
            <a:chOff x="-108520" y="0"/>
            <a:chExt cx="9372866" cy="112474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4686433" cy="11247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13" y="0"/>
              <a:ext cx="4686433" cy="1124744"/>
            </a:xfrm>
            <a:prstGeom prst="rect">
              <a:avLst/>
            </a:prstGeom>
          </p:spPr>
        </p:pic>
      </p:grpSp>
    </p:spTree>
    <p:extLst>
      <p:ext uri="{BB962C8B-B14F-4D97-AF65-F5344CB8AC3E}">
        <p14:creationId xmlns:p14="http://schemas.microsoft.com/office/powerpoint/2010/main" val="163326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1097280"/>
            <a:chOff x="-108520" y="0"/>
            <a:chExt cx="9372866" cy="112474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4686433" cy="11247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13" y="0"/>
              <a:ext cx="4686433" cy="1124744"/>
            </a:xfrm>
            <a:prstGeom prst="rect">
              <a:avLst/>
            </a:prstGeom>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304"/>
            <a:ext cx="37079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3"/>
          <p:cNvSpPr>
            <a:spLocks noGrp="1"/>
          </p:cNvSpPr>
          <p:nvPr>
            <p:ph type="ftr" sz="quarter" idx="3"/>
          </p:nvPr>
        </p:nvSpPr>
        <p:spPr>
          <a:xfrm>
            <a:off x="0" y="6340172"/>
            <a:ext cx="2366496" cy="702612"/>
          </a:xfrm>
        </p:spPr>
        <p:txBody>
          <a:bodyPr/>
          <a:lstStyle/>
          <a:p>
            <a:pPr defTabSz="684591">
              <a:defRPr/>
            </a:pPr>
            <a:r>
              <a:rPr lang="fr-FR" dirty="0" smtClean="0">
                <a:solidFill>
                  <a:schemeClr val="tx1"/>
                </a:solidFill>
              </a:rPr>
              <a:t>CPI-WHE-WHO/AFRO</a:t>
            </a:r>
            <a:endParaRPr lang="en-US" dirty="0">
              <a:solidFill>
                <a:schemeClr val="tx1"/>
              </a:solidFill>
            </a:endParaRPr>
          </a:p>
        </p:txBody>
      </p:sp>
      <p:grpSp>
        <p:nvGrpSpPr>
          <p:cNvPr id="10" name="Group 9"/>
          <p:cNvGrpSpPr/>
          <p:nvPr/>
        </p:nvGrpSpPr>
        <p:grpSpPr>
          <a:xfrm>
            <a:off x="72008" y="116631"/>
            <a:ext cx="467544" cy="792089"/>
            <a:chOff x="0" y="1"/>
            <a:chExt cx="467544" cy="1097280"/>
          </a:xfrm>
        </p:grpSpPr>
        <p:sp>
          <p:nvSpPr>
            <p:cNvPr id="2" name="Flowchart: Multidocument 1"/>
            <p:cNvSpPr/>
            <p:nvPr/>
          </p:nvSpPr>
          <p:spPr bwMode="auto">
            <a:xfrm>
              <a:off x="0" y="1"/>
              <a:ext cx="467544" cy="1097280"/>
            </a:xfrm>
            <a:prstGeom prst="flowChartMultidocument">
              <a:avLst/>
            </a:prstGeom>
            <a:solidFill>
              <a:schemeClr val="tx2">
                <a:lumMod val="40000"/>
                <a:lumOff val="60000"/>
              </a:schemeClr>
            </a:solidFill>
            <a:ln>
              <a:headEnd type="none" w="med" len="med"/>
              <a:tailEnd type="none" w="med" len="me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5" name="Right Arrow 4"/>
            <p:cNvSpPr/>
            <p:nvPr/>
          </p:nvSpPr>
          <p:spPr bwMode="auto">
            <a:xfrm>
              <a:off x="0" y="368621"/>
              <a:ext cx="233772" cy="360040"/>
            </a:xfrm>
            <a:prstGeom prst="right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gr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845105"/>
            <a:ext cx="4320480" cy="326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aliahmedy\AppData\Local\Microsoft\Windows\Temporary Internet Files\Content.Outlook\XK0D5P81\MAP OUTBREAKS WHO AFRO JAN 2016-OCT 2017-01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719" y="1845105"/>
            <a:ext cx="4076647" cy="326095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99592" y="116631"/>
            <a:ext cx="7992888" cy="707886"/>
          </a:xfrm>
          <a:prstGeom prst="rect">
            <a:avLst/>
          </a:prstGeom>
          <a:noFill/>
        </p:spPr>
        <p:txBody>
          <a:bodyPr wrap="square" rtlCol="0">
            <a:spAutoFit/>
          </a:bodyPr>
          <a:lstStyle/>
          <a:p>
            <a:r>
              <a:rPr lang="en-US" sz="4000" b="1" dirty="0" smtClean="0">
                <a:solidFill>
                  <a:schemeClr val="bg1"/>
                </a:solidFill>
              </a:rPr>
              <a:t>Introduction: Alarming reality</a:t>
            </a:r>
            <a:endParaRPr lang="en-US" sz="4000" b="1" dirty="0">
              <a:solidFill>
                <a:schemeClr val="bg1"/>
              </a:solidFill>
            </a:endParaRPr>
          </a:p>
        </p:txBody>
      </p:sp>
      <p:sp>
        <p:nvSpPr>
          <p:cNvPr id="11" name="Rectangle 10"/>
          <p:cNvSpPr/>
          <p:nvPr/>
        </p:nvSpPr>
        <p:spPr>
          <a:xfrm>
            <a:off x="247988" y="1340768"/>
            <a:ext cx="4059378" cy="400110"/>
          </a:xfrm>
          <a:prstGeom prst="rect">
            <a:avLst/>
          </a:prstGeom>
        </p:spPr>
        <p:txBody>
          <a:bodyPr wrap="square">
            <a:spAutoFit/>
          </a:bodyPr>
          <a:lstStyle/>
          <a:p>
            <a:pPr algn="ctr"/>
            <a:r>
              <a:rPr lang="en-US" sz="2000" dirty="0">
                <a:solidFill>
                  <a:srgbClr val="0066CC"/>
                </a:solidFill>
              </a:rPr>
              <a:t>High risk of health emergencies</a:t>
            </a:r>
          </a:p>
        </p:txBody>
      </p:sp>
      <p:sp>
        <p:nvSpPr>
          <p:cNvPr id="16" name="Rectangle 15"/>
          <p:cNvSpPr/>
          <p:nvPr/>
        </p:nvSpPr>
        <p:spPr>
          <a:xfrm>
            <a:off x="4702551" y="1344095"/>
            <a:ext cx="4059378" cy="400110"/>
          </a:xfrm>
          <a:prstGeom prst="rect">
            <a:avLst/>
          </a:prstGeom>
        </p:spPr>
        <p:txBody>
          <a:bodyPr wrap="square">
            <a:spAutoFit/>
          </a:bodyPr>
          <a:lstStyle/>
          <a:p>
            <a:pPr algn="ctr"/>
            <a:r>
              <a:rPr lang="en-US" sz="2000" dirty="0" smtClean="0">
                <a:solidFill>
                  <a:srgbClr val="0066CC"/>
                </a:solidFill>
              </a:rPr>
              <a:t>Very limited IHR core capacities</a:t>
            </a:r>
            <a:endParaRPr lang="en-US" sz="2000" dirty="0">
              <a:solidFill>
                <a:srgbClr val="0066CC"/>
              </a:solidFill>
            </a:endParaRPr>
          </a:p>
        </p:txBody>
      </p:sp>
      <p:sp>
        <p:nvSpPr>
          <p:cNvPr id="12" name="Rectangle 11"/>
          <p:cNvSpPr/>
          <p:nvPr/>
        </p:nvSpPr>
        <p:spPr>
          <a:xfrm>
            <a:off x="247988" y="5241394"/>
            <a:ext cx="8644492" cy="707886"/>
          </a:xfrm>
          <a:prstGeom prst="rect">
            <a:avLst/>
          </a:prstGeom>
        </p:spPr>
        <p:txBody>
          <a:bodyPr wrap="square">
            <a:spAutoFit/>
          </a:bodyPr>
          <a:lstStyle/>
          <a:p>
            <a:pPr algn="ctr"/>
            <a:r>
              <a:rPr lang="en-US" sz="2000" dirty="0">
                <a:solidFill>
                  <a:srgbClr val="0066CC"/>
                </a:solidFill>
              </a:rPr>
              <a:t>The impact of recurrent public health emergencies </a:t>
            </a:r>
            <a:r>
              <a:rPr lang="en-US" sz="2000" dirty="0" smtClean="0">
                <a:solidFill>
                  <a:srgbClr val="0066CC"/>
                </a:solidFill>
              </a:rPr>
              <a:t>can </a:t>
            </a:r>
            <a:r>
              <a:rPr lang="en-US" sz="2000" dirty="0">
                <a:solidFill>
                  <a:srgbClr val="0066CC"/>
                </a:solidFill>
              </a:rPr>
              <a:t>be reduced by being </a:t>
            </a:r>
            <a:r>
              <a:rPr lang="en-US" sz="2000" dirty="0">
                <a:solidFill>
                  <a:srgbClr val="FF0000"/>
                </a:solidFill>
              </a:rPr>
              <a:t>well prepared</a:t>
            </a:r>
            <a:r>
              <a:rPr lang="en-US" sz="2000" dirty="0">
                <a:solidFill>
                  <a:srgbClr val="0066CC"/>
                </a:solidFill>
              </a:rPr>
              <a:t>, and </a:t>
            </a:r>
            <a:r>
              <a:rPr lang="en-US" sz="2000" dirty="0">
                <a:solidFill>
                  <a:srgbClr val="FF0000"/>
                </a:solidFill>
              </a:rPr>
              <a:t>engaging all relevant sectors</a:t>
            </a:r>
            <a:r>
              <a:rPr lang="en-US" sz="2000" dirty="0">
                <a:solidFill>
                  <a:srgbClr val="0066CC"/>
                </a:solidFill>
              </a:rPr>
              <a:t>.</a:t>
            </a:r>
          </a:p>
        </p:txBody>
      </p:sp>
    </p:spTree>
    <p:extLst>
      <p:ext uri="{BB962C8B-B14F-4D97-AF65-F5344CB8AC3E}">
        <p14:creationId xmlns:p14="http://schemas.microsoft.com/office/powerpoint/2010/main" val="136889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1200" dirty="0">
                <a:solidFill>
                  <a:schemeClr val="tx2">
                    <a:lumMod val="60000"/>
                    <a:lumOff val="40000"/>
                  </a:schemeClr>
                </a:solidFill>
                <a:latin typeface="+mn-lt"/>
                <a:ea typeface="+mn-ea"/>
                <a:cs typeface="+mn-cs"/>
              </a:rPr>
              <a:t>Introduction……2</a:t>
            </a:r>
          </a:p>
        </p:txBody>
      </p:sp>
      <p:sp>
        <p:nvSpPr>
          <p:cNvPr id="3" name="Content Placeholder 2"/>
          <p:cNvSpPr>
            <a:spLocks noGrp="1"/>
          </p:cNvSpPr>
          <p:nvPr>
            <p:ph idx="1"/>
          </p:nvPr>
        </p:nvSpPr>
        <p:spPr>
          <a:xfrm>
            <a:off x="467544" y="1196752"/>
            <a:ext cx="8291501" cy="3921667"/>
          </a:xfrm>
        </p:spPr>
        <p:txBody>
          <a:bodyPr/>
          <a:lstStyle/>
          <a:p>
            <a:r>
              <a:rPr lang="en-US" sz="2400" dirty="0"/>
              <a:t>Risk assessment is a component of the Disaster Risk Management cycle.</a:t>
            </a:r>
          </a:p>
          <a:p>
            <a:r>
              <a:rPr lang="en-US" sz="2400" dirty="0" smtClean="0"/>
              <a:t>The </a:t>
            </a:r>
            <a:r>
              <a:rPr lang="en-US" sz="2400" dirty="0"/>
              <a:t>regional strategy for DRM-H </a:t>
            </a:r>
            <a:r>
              <a:rPr lang="en-US" sz="2400" dirty="0" smtClean="0"/>
              <a:t>(2012) proposed </a:t>
            </a:r>
            <a:r>
              <a:rPr lang="en-US" sz="2400" dirty="0"/>
              <a:t>to Member States to strengthen disaster risk </a:t>
            </a:r>
            <a:r>
              <a:rPr lang="en-US" sz="2400" dirty="0" smtClean="0"/>
              <a:t>management</a:t>
            </a:r>
          </a:p>
          <a:p>
            <a:r>
              <a:rPr lang="en-US" sz="2400" dirty="0"/>
              <a:t>Risk profiling/assessment a requirement for capacity in the  JEE </a:t>
            </a:r>
          </a:p>
          <a:p>
            <a:r>
              <a:rPr lang="en-US" sz="2400" dirty="0" smtClean="0"/>
              <a:t> Assesses </a:t>
            </a:r>
            <a:r>
              <a:rPr lang="en-US" sz="2400" dirty="0"/>
              <a:t>and </a:t>
            </a:r>
            <a:r>
              <a:rPr lang="en-US" sz="2400" dirty="0" smtClean="0"/>
              <a:t>maps </a:t>
            </a:r>
            <a:r>
              <a:rPr lang="en-US" sz="2400" dirty="0"/>
              <a:t>the risks from a health sector perspective</a:t>
            </a:r>
            <a:r>
              <a:rPr lang="en-US" sz="2000" dirty="0"/>
              <a:t>. </a:t>
            </a:r>
            <a:endParaRPr lang="en-US" sz="2000" dirty="0" smtClean="0"/>
          </a:p>
        </p:txBody>
      </p:sp>
      <p:sp>
        <p:nvSpPr>
          <p:cNvPr id="4" name="Footer Placeholder 3"/>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spTree>
    <p:extLst>
      <p:ext uri="{BB962C8B-B14F-4D97-AF65-F5344CB8AC3E}">
        <p14:creationId xmlns:p14="http://schemas.microsoft.com/office/powerpoint/2010/main" val="388771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1097280"/>
            <a:chOff x="-108520" y="0"/>
            <a:chExt cx="9372866" cy="112474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4686433" cy="11247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13" y="0"/>
              <a:ext cx="4686433" cy="1124744"/>
            </a:xfrm>
            <a:prstGeom prst="rect">
              <a:avLst/>
            </a:prstGeom>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304"/>
            <a:ext cx="37079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3"/>
          <p:cNvSpPr>
            <a:spLocks noGrp="1"/>
          </p:cNvSpPr>
          <p:nvPr>
            <p:ph type="ftr" sz="quarter" idx="3"/>
          </p:nvPr>
        </p:nvSpPr>
        <p:spPr>
          <a:xfrm>
            <a:off x="0" y="6340172"/>
            <a:ext cx="2366496" cy="702612"/>
          </a:xfrm>
        </p:spPr>
        <p:txBody>
          <a:bodyPr/>
          <a:lstStyle/>
          <a:p>
            <a:pPr defTabSz="684591">
              <a:defRPr/>
            </a:pPr>
            <a:r>
              <a:rPr lang="fr-FR" dirty="0" smtClean="0">
                <a:solidFill>
                  <a:schemeClr val="tx1"/>
                </a:solidFill>
              </a:rPr>
              <a:t>CPI-WHE-WHO/AFRO</a:t>
            </a:r>
            <a:endParaRPr lang="en-US" dirty="0">
              <a:solidFill>
                <a:schemeClr val="tx1"/>
              </a:solidFill>
            </a:endParaRPr>
          </a:p>
        </p:txBody>
      </p:sp>
      <p:grpSp>
        <p:nvGrpSpPr>
          <p:cNvPr id="10" name="Group 9"/>
          <p:cNvGrpSpPr/>
          <p:nvPr/>
        </p:nvGrpSpPr>
        <p:grpSpPr>
          <a:xfrm>
            <a:off x="72008" y="116631"/>
            <a:ext cx="467544" cy="792089"/>
            <a:chOff x="0" y="1"/>
            <a:chExt cx="467544" cy="1097280"/>
          </a:xfrm>
        </p:grpSpPr>
        <p:sp>
          <p:nvSpPr>
            <p:cNvPr id="2" name="Flowchart: Multidocument 1"/>
            <p:cNvSpPr/>
            <p:nvPr/>
          </p:nvSpPr>
          <p:spPr bwMode="auto">
            <a:xfrm>
              <a:off x="0" y="1"/>
              <a:ext cx="467544" cy="1097280"/>
            </a:xfrm>
            <a:prstGeom prst="flowChartMultidocument">
              <a:avLst/>
            </a:prstGeom>
            <a:solidFill>
              <a:schemeClr val="tx2">
                <a:lumMod val="40000"/>
                <a:lumOff val="60000"/>
              </a:schemeClr>
            </a:solidFill>
            <a:ln>
              <a:headEnd type="none" w="med" len="med"/>
              <a:tailEnd type="none" w="med" len="me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5" name="Right Arrow 4"/>
            <p:cNvSpPr/>
            <p:nvPr/>
          </p:nvSpPr>
          <p:spPr bwMode="auto">
            <a:xfrm>
              <a:off x="0" y="368621"/>
              <a:ext cx="233772" cy="360040"/>
            </a:xfrm>
            <a:prstGeom prst="right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grpSp>
      <p:sp>
        <p:nvSpPr>
          <p:cNvPr id="11" name="Rectangle 10"/>
          <p:cNvSpPr/>
          <p:nvPr/>
        </p:nvSpPr>
        <p:spPr>
          <a:xfrm>
            <a:off x="611560" y="158732"/>
            <a:ext cx="8407008" cy="707886"/>
          </a:xfrm>
          <a:prstGeom prst="rect">
            <a:avLst/>
          </a:prstGeom>
        </p:spPr>
        <p:txBody>
          <a:bodyPr wrap="square">
            <a:spAutoFit/>
          </a:bodyPr>
          <a:lstStyle/>
          <a:p>
            <a:r>
              <a:rPr lang="en-US" sz="4000" b="1" dirty="0" smtClean="0">
                <a:solidFill>
                  <a:schemeClr val="bg1"/>
                </a:solidFill>
              </a:rPr>
              <a:t>Preparedness for better response</a:t>
            </a:r>
            <a:endParaRPr lang="en-US" sz="4000" b="1" dirty="0">
              <a:solidFill>
                <a:schemeClr val="bg1"/>
              </a:solidFill>
            </a:endParaRPr>
          </a:p>
        </p:txBody>
      </p:sp>
      <p:sp>
        <p:nvSpPr>
          <p:cNvPr id="6" name="Left-Right Arrow 5"/>
          <p:cNvSpPr/>
          <p:nvPr/>
        </p:nvSpPr>
        <p:spPr bwMode="auto">
          <a:xfrm>
            <a:off x="719064" y="1052736"/>
            <a:ext cx="2628800" cy="1080120"/>
          </a:xfrm>
          <a:prstGeom prst="leftRight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12" name="Left-Right Arrow 11"/>
          <p:cNvSpPr/>
          <p:nvPr/>
        </p:nvSpPr>
        <p:spPr bwMode="auto">
          <a:xfrm>
            <a:off x="3347864" y="1080747"/>
            <a:ext cx="2628800" cy="1080120"/>
          </a:xfrm>
          <a:prstGeom prst="lef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13" name="Left-Right Arrow 12"/>
          <p:cNvSpPr/>
          <p:nvPr/>
        </p:nvSpPr>
        <p:spPr bwMode="auto">
          <a:xfrm>
            <a:off x="5940152" y="1080747"/>
            <a:ext cx="2628800" cy="108012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8" name="TextBox 7"/>
          <p:cNvSpPr txBox="1"/>
          <p:nvPr/>
        </p:nvSpPr>
        <p:spPr>
          <a:xfrm>
            <a:off x="1210336" y="1366727"/>
            <a:ext cx="1596960" cy="461665"/>
          </a:xfrm>
          <a:prstGeom prst="rect">
            <a:avLst/>
          </a:prstGeom>
          <a:noFill/>
        </p:spPr>
        <p:txBody>
          <a:bodyPr wrap="square" rtlCol="0">
            <a:spAutoFit/>
          </a:bodyPr>
          <a:lstStyle/>
          <a:p>
            <a:pPr algn="ctr"/>
            <a:r>
              <a:rPr lang="en-US" sz="2400" b="1" dirty="0" smtClean="0"/>
              <a:t>Before</a:t>
            </a:r>
            <a:endParaRPr lang="en-US" sz="2400" b="1" dirty="0"/>
          </a:p>
        </p:txBody>
      </p:sp>
      <p:sp>
        <p:nvSpPr>
          <p:cNvPr id="15" name="TextBox 14"/>
          <p:cNvSpPr txBox="1"/>
          <p:nvPr/>
        </p:nvSpPr>
        <p:spPr>
          <a:xfrm>
            <a:off x="3690156" y="1389974"/>
            <a:ext cx="1728192" cy="461665"/>
          </a:xfrm>
          <a:prstGeom prst="rect">
            <a:avLst/>
          </a:prstGeom>
          <a:noFill/>
        </p:spPr>
        <p:txBody>
          <a:bodyPr wrap="square" rtlCol="0">
            <a:spAutoFit/>
          </a:bodyPr>
          <a:lstStyle/>
          <a:p>
            <a:pPr algn="ctr"/>
            <a:r>
              <a:rPr lang="en-US" sz="2400" b="1" dirty="0" smtClean="0"/>
              <a:t>During</a:t>
            </a:r>
            <a:endParaRPr lang="en-US" sz="2400" b="1" dirty="0"/>
          </a:p>
        </p:txBody>
      </p:sp>
      <p:sp>
        <p:nvSpPr>
          <p:cNvPr id="16" name="TextBox 15"/>
          <p:cNvSpPr txBox="1"/>
          <p:nvPr/>
        </p:nvSpPr>
        <p:spPr>
          <a:xfrm>
            <a:off x="6413676" y="1364015"/>
            <a:ext cx="1596960" cy="461665"/>
          </a:xfrm>
          <a:prstGeom prst="rect">
            <a:avLst/>
          </a:prstGeom>
          <a:noFill/>
        </p:spPr>
        <p:txBody>
          <a:bodyPr wrap="square" rtlCol="0">
            <a:spAutoFit/>
          </a:bodyPr>
          <a:lstStyle/>
          <a:p>
            <a:pPr algn="ctr"/>
            <a:r>
              <a:rPr lang="en-US" sz="2400" b="1" dirty="0" smtClean="0"/>
              <a:t>After</a:t>
            </a:r>
            <a:endParaRPr lang="en-US" sz="2400" b="1" dirty="0"/>
          </a:p>
        </p:txBody>
      </p:sp>
      <p:sp>
        <p:nvSpPr>
          <p:cNvPr id="14" name="TextBox 13"/>
          <p:cNvSpPr txBox="1"/>
          <p:nvPr/>
        </p:nvSpPr>
        <p:spPr>
          <a:xfrm>
            <a:off x="1296144" y="2130804"/>
            <a:ext cx="1475656" cy="369332"/>
          </a:xfrm>
          <a:prstGeom prst="rect">
            <a:avLst/>
          </a:prstGeom>
          <a:noFill/>
        </p:spPr>
        <p:txBody>
          <a:bodyPr wrap="square" rtlCol="0">
            <a:spAutoFit/>
          </a:bodyPr>
          <a:lstStyle/>
          <a:p>
            <a:pPr algn="ctr"/>
            <a:r>
              <a:rPr lang="en-US" b="1" dirty="0" smtClean="0">
                <a:solidFill>
                  <a:schemeClr val="tx2">
                    <a:lumMod val="60000"/>
                    <a:lumOff val="40000"/>
                  </a:schemeClr>
                </a:solidFill>
              </a:rPr>
              <a:t>Prevention</a:t>
            </a:r>
            <a:endParaRPr lang="en-US" b="1" dirty="0">
              <a:solidFill>
                <a:schemeClr val="tx2">
                  <a:lumMod val="60000"/>
                  <a:lumOff val="40000"/>
                </a:schemeClr>
              </a:solidFill>
            </a:endParaRPr>
          </a:p>
        </p:txBody>
      </p:sp>
      <p:sp>
        <p:nvSpPr>
          <p:cNvPr id="18" name="TextBox 17"/>
          <p:cNvSpPr txBox="1"/>
          <p:nvPr/>
        </p:nvSpPr>
        <p:spPr>
          <a:xfrm>
            <a:off x="504056" y="2996952"/>
            <a:ext cx="2592288"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b="1" dirty="0" smtClean="0"/>
              <a:t>Preparedness +++++</a:t>
            </a:r>
            <a:endParaRPr lang="en-US" b="1" dirty="0"/>
          </a:p>
        </p:txBody>
      </p:sp>
      <p:sp>
        <p:nvSpPr>
          <p:cNvPr id="19" name="TextBox 18"/>
          <p:cNvSpPr txBox="1"/>
          <p:nvPr/>
        </p:nvSpPr>
        <p:spPr>
          <a:xfrm>
            <a:off x="3779912" y="1916832"/>
            <a:ext cx="1872208" cy="369332"/>
          </a:xfrm>
          <a:prstGeom prst="rect">
            <a:avLst/>
          </a:prstGeom>
          <a:noFill/>
        </p:spPr>
        <p:txBody>
          <a:bodyPr wrap="square" rtlCol="0">
            <a:spAutoFit/>
          </a:bodyPr>
          <a:lstStyle/>
          <a:p>
            <a:pPr algn="ctr"/>
            <a:r>
              <a:rPr lang="en-US" b="1" dirty="0" smtClean="0">
                <a:solidFill>
                  <a:schemeClr val="tx2">
                    <a:lumMod val="60000"/>
                    <a:lumOff val="40000"/>
                  </a:schemeClr>
                </a:solidFill>
              </a:rPr>
              <a:t>Detection</a:t>
            </a:r>
            <a:endParaRPr lang="en-US" b="1" dirty="0">
              <a:solidFill>
                <a:schemeClr val="tx2">
                  <a:lumMod val="60000"/>
                  <a:lumOff val="40000"/>
                </a:schemeClr>
              </a:solidFill>
            </a:endParaRPr>
          </a:p>
        </p:txBody>
      </p:sp>
      <p:sp>
        <p:nvSpPr>
          <p:cNvPr id="20" name="TextBox 19"/>
          <p:cNvSpPr txBox="1"/>
          <p:nvPr/>
        </p:nvSpPr>
        <p:spPr>
          <a:xfrm>
            <a:off x="3635896" y="3006244"/>
            <a:ext cx="2232248" cy="369332"/>
          </a:xfrm>
          <a:prstGeom prst="rect">
            <a:avLst/>
          </a:prstGeom>
          <a:solidFill>
            <a:schemeClr val="bg1">
              <a:lumMod val="65000"/>
            </a:schemeClr>
          </a:solidFill>
        </p:spPr>
        <p:txBody>
          <a:bodyPr wrap="square" rtlCol="0">
            <a:spAutoFit/>
          </a:bodyPr>
          <a:lstStyle/>
          <a:p>
            <a:pPr algn="ctr"/>
            <a:r>
              <a:rPr lang="en-US" b="1" dirty="0" smtClean="0">
                <a:solidFill>
                  <a:schemeClr val="bg1"/>
                </a:solidFill>
              </a:rPr>
              <a:t>Preparedness ++</a:t>
            </a:r>
            <a:endParaRPr lang="en-US" b="1" dirty="0">
              <a:solidFill>
                <a:schemeClr val="bg1"/>
              </a:solidFill>
            </a:endParaRPr>
          </a:p>
        </p:txBody>
      </p:sp>
      <p:sp>
        <p:nvSpPr>
          <p:cNvPr id="21" name="TextBox 20"/>
          <p:cNvSpPr txBox="1"/>
          <p:nvPr/>
        </p:nvSpPr>
        <p:spPr>
          <a:xfrm>
            <a:off x="3851920" y="2634860"/>
            <a:ext cx="1728192" cy="369332"/>
          </a:xfrm>
          <a:prstGeom prst="rect">
            <a:avLst/>
          </a:prstGeom>
          <a:noFill/>
        </p:spPr>
        <p:txBody>
          <a:bodyPr wrap="square" rtlCol="0">
            <a:spAutoFit/>
          </a:bodyPr>
          <a:lstStyle/>
          <a:p>
            <a:pPr algn="ctr"/>
            <a:r>
              <a:rPr lang="en-US" b="1" dirty="0" smtClean="0">
                <a:solidFill>
                  <a:schemeClr val="tx2">
                    <a:lumMod val="60000"/>
                    <a:lumOff val="40000"/>
                  </a:schemeClr>
                </a:solidFill>
              </a:rPr>
              <a:t>Response</a:t>
            </a:r>
            <a:endParaRPr lang="en-US" b="1" dirty="0">
              <a:solidFill>
                <a:schemeClr val="tx2">
                  <a:lumMod val="60000"/>
                  <a:lumOff val="40000"/>
                </a:schemeClr>
              </a:solidFill>
            </a:endParaRPr>
          </a:p>
        </p:txBody>
      </p:sp>
      <p:sp>
        <p:nvSpPr>
          <p:cNvPr id="22" name="TextBox 21"/>
          <p:cNvSpPr txBox="1"/>
          <p:nvPr/>
        </p:nvSpPr>
        <p:spPr>
          <a:xfrm>
            <a:off x="6444208" y="1916832"/>
            <a:ext cx="1872208" cy="369332"/>
          </a:xfrm>
          <a:prstGeom prst="rect">
            <a:avLst/>
          </a:prstGeom>
          <a:noFill/>
        </p:spPr>
        <p:txBody>
          <a:bodyPr wrap="square" rtlCol="0">
            <a:spAutoFit/>
          </a:bodyPr>
          <a:lstStyle/>
          <a:p>
            <a:pPr algn="ctr"/>
            <a:r>
              <a:rPr lang="en-US" b="1" dirty="0" smtClean="0">
                <a:solidFill>
                  <a:schemeClr val="tx2">
                    <a:lumMod val="60000"/>
                    <a:lumOff val="40000"/>
                  </a:schemeClr>
                </a:solidFill>
              </a:rPr>
              <a:t>Recovery</a:t>
            </a:r>
            <a:endParaRPr lang="en-US" b="1" dirty="0">
              <a:solidFill>
                <a:schemeClr val="tx2">
                  <a:lumMod val="60000"/>
                  <a:lumOff val="40000"/>
                </a:schemeClr>
              </a:solidFill>
            </a:endParaRPr>
          </a:p>
        </p:txBody>
      </p:sp>
      <p:sp>
        <p:nvSpPr>
          <p:cNvPr id="23" name="TextBox 22"/>
          <p:cNvSpPr txBox="1"/>
          <p:nvPr/>
        </p:nvSpPr>
        <p:spPr>
          <a:xfrm>
            <a:off x="6516216" y="2346828"/>
            <a:ext cx="1728192" cy="369332"/>
          </a:xfrm>
          <a:prstGeom prst="rect">
            <a:avLst/>
          </a:prstGeom>
          <a:noFill/>
        </p:spPr>
        <p:txBody>
          <a:bodyPr wrap="square" rtlCol="0">
            <a:spAutoFit/>
          </a:bodyPr>
          <a:lstStyle/>
          <a:p>
            <a:pPr algn="ctr"/>
            <a:r>
              <a:rPr lang="en-US" b="1" dirty="0" smtClean="0">
                <a:solidFill>
                  <a:schemeClr val="tx2">
                    <a:lumMod val="60000"/>
                    <a:lumOff val="40000"/>
                  </a:schemeClr>
                </a:solidFill>
              </a:rPr>
              <a:t>Prevention</a:t>
            </a:r>
            <a:endParaRPr lang="en-US" b="1" dirty="0">
              <a:solidFill>
                <a:schemeClr val="tx2">
                  <a:lumMod val="60000"/>
                  <a:lumOff val="40000"/>
                </a:schemeClr>
              </a:solidFill>
            </a:endParaRPr>
          </a:p>
        </p:txBody>
      </p:sp>
      <p:sp>
        <p:nvSpPr>
          <p:cNvPr id="24" name="TextBox 23"/>
          <p:cNvSpPr txBox="1"/>
          <p:nvPr/>
        </p:nvSpPr>
        <p:spPr>
          <a:xfrm>
            <a:off x="6361811" y="3011927"/>
            <a:ext cx="2160240" cy="369332"/>
          </a:xfrm>
          <a:prstGeom prst="rect">
            <a:avLst/>
          </a:prstGeom>
          <a:solidFill>
            <a:schemeClr val="tx1">
              <a:lumMod val="65000"/>
              <a:lumOff val="35000"/>
            </a:schemeClr>
          </a:solidFill>
        </p:spPr>
        <p:txBody>
          <a:bodyPr wrap="square" rtlCol="0">
            <a:spAutoFit/>
          </a:bodyPr>
          <a:lstStyle/>
          <a:p>
            <a:pPr algn="ctr"/>
            <a:r>
              <a:rPr lang="en-US" b="1" dirty="0" smtClean="0">
                <a:solidFill>
                  <a:schemeClr val="bg1"/>
                </a:solidFill>
              </a:rPr>
              <a:t>Preparedness +++</a:t>
            </a:r>
            <a:endParaRPr lang="en-US" b="1" dirty="0">
              <a:solidFill>
                <a:schemeClr val="bg1"/>
              </a:solidFill>
            </a:endParaRPr>
          </a:p>
        </p:txBody>
      </p:sp>
      <p:sp>
        <p:nvSpPr>
          <p:cNvPr id="26" name="TextBox 25"/>
          <p:cNvSpPr txBox="1"/>
          <p:nvPr/>
        </p:nvSpPr>
        <p:spPr>
          <a:xfrm>
            <a:off x="773832" y="3501008"/>
            <a:ext cx="1008112" cy="36933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STAR</a:t>
            </a:r>
            <a:endParaRPr lang="en-US" dirty="0"/>
          </a:p>
        </p:txBody>
      </p:sp>
      <p:sp>
        <p:nvSpPr>
          <p:cNvPr id="27" name="TextBox 26"/>
          <p:cNvSpPr txBox="1"/>
          <p:nvPr/>
        </p:nvSpPr>
        <p:spPr>
          <a:xfrm>
            <a:off x="1619672" y="3685674"/>
            <a:ext cx="1008112" cy="369332"/>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VRAM</a:t>
            </a:r>
            <a:endParaRPr lang="en-US" dirty="0"/>
          </a:p>
        </p:txBody>
      </p:sp>
      <p:sp>
        <p:nvSpPr>
          <p:cNvPr id="28" name="TextBox 27"/>
          <p:cNvSpPr txBox="1"/>
          <p:nvPr/>
        </p:nvSpPr>
        <p:spPr>
          <a:xfrm>
            <a:off x="6948264" y="4005064"/>
            <a:ext cx="1008112"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AAR</a:t>
            </a:r>
            <a:endParaRPr lang="en-US" dirty="0"/>
          </a:p>
        </p:txBody>
      </p:sp>
      <p:sp>
        <p:nvSpPr>
          <p:cNvPr id="32" name="TextBox 31"/>
          <p:cNvSpPr txBox="1"/>
          <p:nvPr/>
        </p:nvSpPr>
        <p:spPr>
          <a:xfrm>
            <a:off x="538209" y="5373216"/>
            <a:ext cx="1008112" cy="36933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NAPHS</a:t>
            </a:r>
            <a:endParaRPr lang="en-US" dirty="0"/>
          </a:p>
        </p:txBody>
      </p:sp>
      <p:sp>
        <p:nvSpPr>
          <p:cNvPr id="36" name="Cloud 35"/>
          <p:cNvSpPr/>
          <p:nvPr/>
        </p:nvSpPr>
        <p:spPr bwMode="auto">
          <a:xfrm>
            <a:off x="1557709" y="5229200"/>
            <a:ext cx="1512168" cy="842460"/>
          </a:xfrm>
          <a:prstGeom prst="cloud">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37" name="TextBox 36"/>
          <p:cNvSpPr txBox="1"/>
          <p:nvPr/>
        </p:nvSpPr>
        <p:spPr>
          <a:xfrm>
            <a:off x="1610096" y="5373216"/>
            <a:ext cx="1457908" cy="523220"/>
          </a:xfrm>
          <a:prstGeom prst="rect">
            <a:avLst/>
          </a:prstGeom>
          <a:noFill/>
        </p:spPr>
        <p:txBody>
          <a:bodyPr wrap="square" rtlCol="0">
            <a:spAutoFit/>
          </a:bodyPr>
          <a:lstStyle/>
          <a:p>
            <a:r>
              <a:rPr lang="en-US" sz="1400" dirty="0" smtClean="0"/>
              <a:t>Development &amp; Implementation</a:t>
            </a:r>
            <a:endParaRPr lang="en-US" sz="1400" dirty="0"/>
          </a:p>
        </p:txBody>
      </p:sp>
      <p:sp>
        <p:nvSpPr>
          <p:cNvPr id="41" name="TextBox 40"/>
          <p:cNvSpPr txBox="1"/>
          <p:nvPr/>
        </p:nvSpPr>
        <p:spPr>
          <a:xfrm>
            <a:off x="3408484" y="5394852"/>
            <a:ext cx="1008112" cy="36933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NAPHS</a:t>
            </a:r>
            <a:endParaRPr lang="en-US" dirty="0"/>
          </a:p>
        </p:txBody>
      </p:sp>
      <p:sp>
        <p:nvSpPr>
          <p:cNvPr id="42" name="Cloud 41"/>
          <p:cNvSpPr/>
          <p:nvPr/>
        </p:nvSpPr>
        <p:spPr bwMode="auto">
          <a:xfrm>
            <a:off x="4427984" y="5250836"/>
            <a:ext cx="1512168" cy="842460"/>
          </a:xfrm>
          <a:prstGeom prst="cloud">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43" name="TextBox 42"/>
          <p:cNvSpPr txBox="1"/>
          <p:nvPr/>
        </p:nvSpPr>
        <p:spPr>
          <a:xfrm>
            <a:off x="4503680" y="5457568"/>
            <a:ext cx="1457908" cy="307777"/>
          </a:xfrm>
          <a:prstGeom prst="rect">
            <a:avLst/>
          </a:prstGeom>
          <a:noFill/>
        </p:spPr>
        <p:txBody>
          <a:bodyPr wrap="square" rtlCol="0">
            <a:spAutoFit/>
          </a:bodyPr>
          <a:lstStyle/>
          <a:p>
            <a:r>
              <a:rPr lang="en-US" sz="1400" dirty="0" smtClean="0"/>
              <a:t>Implementation</a:t>
            </a:r>
            <a:endParaRPr lang="en-US" sz="1400" dirty="0"/>
          </a:p>
        </p:txBody>
      </p:sp>
      <p:sp>
        <p:nvSpPr>
          <p:cNvPr id="44" name="TextBox 43"/>
          <p:cNvSpPr txBox="1"/>
          <p:nvPr/>
        </p:nvSpPr>
        <p:spPr>
          <a:xfrm>
            <a:off x="6432820" y="5373216"/>
            <a:ext cx="1008112" cy="36933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NAPHS</a:t>
            </a:r>
            <a:endParaRPr lang="en-US" dirty="0"/>
          </a:p>
        </p:txBody>
      </p:sp>
      <p:sp>
        <p:nvSpPr>
          <p:cNvPr id="45" name="Cloud 44"/>
          <p:cNvSpPr/>
          <p:nvPr/>
        </p:nvSpPr>
        <p:spPr bwMode="auto">
          <a:xfrm>
            <a:off x="7452320" y="5229200"/>
            <a:ext cx="1512168" cy="842460"/>
          </a:xfrm>
          <a:prstGeom prst="cloud">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46" name="TextBox 45"/>
          <p:cNvSpPr txBox="1"/>
          <p:nvPr/>
        </p:nvSpPr>
        <p:spPr>
          <a:xfrm>
            <a:off x="7578588" y="5445224"/>
            <a:ext cx="1457908" cy="307777"/>
          </a:xfrm>
          <a:prstGeom prst="rect">
            <a:avLst/>
          </a:prstGeom>
          <a:noFill/>
        </p:spPr>
        <p:txBody>
          <a:bodyPr wrap="square" rtlCol="0">
            <a:spAutoFit/>
          </a:bodyPr>
          <a:lstStyle/>
          <a:p>
            <a:r>
              <a:rPr lang="en-US" sz="1400" dirty="0" smtClean="0"/>
              <a:t>Implementation</a:t>
            </a:r>
            <a:endParaRPr lang="en-US" sz="1400" dirty="0"/>
          </a:p>
        </p:txBody>
      </p:sp>
      <p:sp>
        <p:nvSpPr>
          <p:cNvPr id="49" name="TextBox 48"/>
          <p:cNvSpPr txBox="1"/>
          <p:nvPr/>
        </p:nvSpPr>
        <p:spPr>
          <a:xfrm>
            <a:off x="3776" y="1361963"/>
            <a:ext cx="827584" cy="461665"/>
          </a:xfrm>
          <a:prstGeom prst="rect">
            <a:avLst/>
          </a:prstGeom>
          <a:noFill/>
        </p:spPr>
        <p:txBody>
          <a:bodyPr wrap="square" rtlCol="0">
            <a:spAutoFit/>
          </a:bodyPr>
          <a:lstStyle/>
          <a:p>
            <a:r>
              <a:rPr lang="en-US" sz="2400" b="1" dirty="0" smtClean="0">
                <a:solidFill>
                  <a:srgbClr val="FF0000"/>
                </a:solidFill>
              </a:rPr>
              <a:t>PHE</a:t>
            </a:r>
            <a:endParaRPr lang="en-US" sz="2400" b="1" dirty="0">
              <a:solidFill>
                <a:srgbClr val="FF0000"/>
              </a:solidFill>
            </a:endParaRPr>
          </a:p>
        </p:txBody>
      </p:sp>
      <p:sp>
        <p:nvSpPr>
          <p:cNvPr id="40" name="TextBox 39"/>
          <p:cNvSpPr txBox="1"/>
          <p:nvPr/>
        </p:nvSpPr>
        <p:spPr>
          <a:xfrm>
            <a:off x="3779912" y="2276872"/>
            <a:ext cx="1872208" cy="369332"/>
          </a:xfrm>
          <a:prstGeom prst="rect">
            <a:avLst/>
          </a:prstGeom>
          <a:noFill/>
        </p:spPr>
        <p:txBody>
          <a:bodyPr wrap="square" rtlCol="0">
            <a:spAutoFit/>
          </a:bodyPr>
          <a:lstStyle/>
          <a:p>
            <a:pPr algn="ctr"/>
            <a:r>
              <a:rPr lang="en-US" b="1" dirty="0" smtClean="0">
                <a:solidFill>
                  <a:schemeClr val="tx2">
                    <a:lumMod val="60000"/>
                    <a:lumOff val="40000"/>
                  </a:schemeClr>
                </a:solidFill>
              </a:rPr>
              <a:t>RRA</a:t>
            </a:r>
            <a:endParaRPr lang="en-US" b="1" dirty="0">
              <a:solidFill>
                <a:schemeClr val="tx2">
                  <a:lumMod val="60000"/>
                  <a:lumOff val="40000"/>
                </a:schemeClr>
              </a:solidFill>
            </a:endParaRPr>
          </a:p>
        </p:txBody>
      </p:sp>
      <p:sp>
        <p:nvSpPr>
          <p:cNvPr id="17" name="Oval 16"/>
          <p:cNvSpPr/>
          <p:nvPr/>
        </p:nvSpPr>
        <p:spPr bwMode="auto">
          <a:xfrm>
            <a:off x="504056" y="3366284"/>
            <a:ext cx="2771800" cy="68872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cxnSp>
        <p:nvCxnSpPr>
          <p:cNvPr id="30" name="Straight Arrow Connector 29"/>
          <p:cNvCxnSpPr/>
          <p:nvPr/>
        </p:nvCxnSpPr>
        <p:spPr bwMode="auto">
          <a:xfrm flipV="1">
            <a:off x="3358076" y="2160868"/>
            <a:ext cx="0" cy="2344052"/>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2915816" y="4559062"/>
            <a:ext cx="1274708" cy="369332"/>
          </a:xfrm>
          <a:prstGeom prst="rect">
            <a:avLst/>
          </a:prstGeom>
          <a:noFill/>
          <a:ln w="3175">
            <a:solidFill>
              <a:schemeClr val="tx1"/>
            </a:solidFill>
          </a:ln>
        </p:spPr>
        <p:txBody>
          <a:bodyPr wrap="none" rtlCol="0">
            <a:spAutoFit/>
          </a:bodyPr>
          <a:lstStyle/>
          <a:p>
            <a:r>
              <a:rPr lang="en-US" dirty="0" smtClean="0"/>
              <a:t>Readiness</a:t>
            </a:r>
            <a:endParaRPr lang="en-US" dirty="0"/>
          </a:p>
        </p:txBody>
      </p:sp>
    </p:spTree>
    <p:extLst>
      <p:ext uri="{BB962C8B-B14F-4D97-AF65-F5344CB8AC3E}">
        <p14:creationId xmlns:p14="http://schemas.microsoft.com/office/powerpoint/2010/main" val="136889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1097280"/>
            <a:chOff x="-108520" y="0"/>
            <a:chExt cx="9372866" cy="112474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4686433" cy="11247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13" y="0"/>
              <a:ext cx="4686433" cy="1124744"/>
            </a:xfrm>
            <a:prstGeom prst="rect">
              <a:avLst/>
            </a:prstGeom>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304"/>
            <a:ext cx="37079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3"/>
          <p:cNvSpPr>
            <a:spLocks noGrp="1"/>
          </p:cNvSpPr>
          <p:nvPr>
            <p:ph type="ftr" sz="quarter" idx="3"/>
          </p:nvPr>
        </p:nvSpPr>
        <p:spPr>
          <a:xfrm>
            <a:off x="0" y="6340172"/>
            <a:ext cx="2366496" cy="702612"/>
          </a:xfrm>
        </p:spPr>
        <p:txBody>
          <a:bodyPr/>
          <a:lstStyle/>
          <a:p>
            <a:pPr defTabSz="684591">
              <a:defRPr/>
            </a:pPr>
            <a:r>
              <a:rPr lang="fr-FR" dirty="0" smtClean="0">
                <a:solidFill>
                  <a:schemeClr val="tx1"/>
                </a:solidFill>
              </a:rPr>
              <a:t>CPI-WHE-WHO/AFRO</a:t>
            </a:r>
            <a:endParaRPr lang="en-US" dirty="0">
              <a:solidFill>
                <a:schemeClr val="tx1"/>
              </a:solidFill>
            </a:endParaRPr>
          </a:p>
        </p:txBody>
      </p:sp>
      <p:grpSp>
        <p:nvGrpSpPr>
          <p:cNvPr id="10" name="Group 9"/>
          <p:cNvGrpSpPr/>
          <p:nvPr/>
        </p:nvGrpSpPr>
        <p:grpSpPr>
          <a:xfrm>
            <a:off x="72008" y="116631"/>
            <a:ext cx="467544" cy="792089"/>
            <a:chOff x="0" y="1"/>
            <a:chExt cx="467544" cy="1097280"/>
          </a:xfrm>
        </p:grpSpPr>
        <p:sp>
          <p:nvSpPr>
            <p:cNvPr id="2" name="Flowchart: Multidocument 1"/>
            <p:cNvSpPr/>
            <p:nvPr/>
          </p:nvSpPr>
          <p:spPr bwMode="auto">
            <a:xfrm>
              <a:off x="0" y="1"/>
              <a:ext cx="467544" cy="1097280"/>
            </a:xfrm>
            <a:prstGeom prst="flowChartMultidocument">
              <a:avLst/>
            </a:prstGeom>
            <a:solidFill>
              <a:schemeClr val="tx2">
                <a:lumMod val="40000"/>
                <a:lumOff val="60000"/>
              </a:schemeClr>
            </a:solidFill>
            <a:ln>
              <a:headEnd type="none" w="med" len="med"/>
              <a:tailEnd type="none" w="med" len="me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5" name="Right Arrow 4"/>
            <p:cNvSpPr/>
            <p:nvPr/>
          </p:nvSpPr>
          <p:spPr bwMode="auto">
            <a:xfrm>
              <a:off x="0" y="368621"/>
              <a:ext cx="233772" cy="360040"/>
            </a:xfrm>
            <a:prstGeom prst="right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grpSp>
      <p:sp>
        <p:nvSpPr>
          <p:cNvPr id="6" name="Rectangle 5"/>
          <p:cNvSpPr/>
          <p:nvPr/>
        </p:nvSpPr>
        <p:spPr>
          <a:xfrm>
            <a:off x="736992" y="188640"/>
            <a:ext cx="8227496" cy="707886"/>
          </a:xfrm>
          <a:prstGeom prst="rect">
            <a:avLst/>
          </a:prstGeom>
        </p:spPr>
        <p:txBody>
          <a:bodyPr wrap="square">
            <a:spAutoFit/>
          </a:bodyPr>
          <a:lstStyle/>
          <a:p>
            <a:r>
              <a:rPr lang="en-US" sz="4000" b="1" dirty="0" smtClean="0">
                <a:solidFill>
                  <a:schemeClr val="bg1"/>
                </a:solidFill>
              </a:rPr>
              <a:t>2018-19 AFRO/CPI </a:t>
            </a:r>
            <a:r>
              <a:rPr lang="en-US" sz="4000" b="1" dirty="0">
                <a:solidFill>
                  <a:schemeClr val="bg1"/>
                </a:solidFill>
              </a:rPr>
              <a:t>Results chain</a:t>
            </a:r>
          </a:p>
        </p:txBody>
      </p:sp>
      <p:sp>
        <p:nvSpPr>
          <p:cNvPr id="12" name="Rounded Rectangle 11"/>
          <p:cNvSpPr/>
          <p:nvPr/>
        </p:nvSpPr>
        <p:spPr>
          <a:xfrm>
            <a:off x="1979712" y="1196752"/>
            <a:ext cx="1584176" cy="6244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Activities</a:t>
            </a:r>
            <a:endParaRPr lang="en-US" b="1" dirty="0"/>
          </a:p>
        </p:txBody>
      </p:sp>
      <p:sp>
        <p:nvSpPr>
          <p:cNvPr id="13" name="Rounded Rectangle 12"/>
          <p:cNvSpPr/>
          <p:nvPr/>
        </p:nvSpPr>
        <p:spPr>
          <a:xfrm>
            <a:off x="3635896" y="1196752"/>
            <a:ext cx="1641216" cy="6244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Outputs</a:t>
            </a:r>
          </a:p>
        </p:txBody>
      </p:sp>
      <p:sp>
        <p:nvSpPr>
          <p:cNvPr id="14" name="Rounded Rectangle 13"/>
          <p:cNvSpPr/>
          <p:nvPr/>
        </p:nvSpPr>
        <p:spPr>
          <a:xfrm>
            <a:off x="5366478" y="1196752"/>
            <a:ext cx="1725802" cy="624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Outcomes</a:t>
            </a:r>
            <a:endParaRPr lang="en-US" b="1" dirty="0"/>
          </a:p>
        </p:txBody>
      </p:sp>
      <p:sp>
        <p:nvSpPr>
          <p:cNvPr id="15" name="Rounded Rectangle 14"/>
          <p:cNvSpPr/>
          <p:nvPr/>
        </p:nvSpPr>
        <p:spPr>
          <a:xfrm>
            <a:off x="7164288" y="1196752"/>
            <a:ext cx="1584176" cy="6244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Impact</a:t>
            </a:r>
            <a:endParaRPr lang="en-US" b="1" dirty="0"/>
          </a:p>
        </p:txBody>
      </p:sp>
      <p:sp>
        <p:nvSpPr>
          <p:cNvPr id="20" name="Rectangle 19"/>
          <p:cNvSpPr/>
          <p:nvPr/>
        </p:nvSpPr>
        <p:spPr>
          <a:xfrm>
            <a:off x="1979712" y="2072312"/>
            <a:ext cx="1584176" cy="3300904"/>
          </a:xfrm>
          <a:prstGeom prst="rect">
            <a:avLst/>
          </a:prstGeom>
        </p:spPr>
        <p:txBody>
          <a:bodyPr wrap="square">
            <a:spAutoFit/>
          </a:bodyPr>
          <a:lstStyle/>
          <a:p>
            <a:pPr algn="ctr"/>
            <a:r>
              <a:rPr lang="en-US" sz="1500" dirty="0" smtClean="0">
                <a:solidFill>
                  <a:schemeClr val="accent6">
                    <a:lumMod val="75000"/>
                  </a:schemeClr>
                </a:solidFill>
              </a:rPr>
              <a:t>STAR/VRAM</a:t>
            </a:r>
          </a:p>
          <a:p>
            <a:pPr algn="ctr"/>
            <a:endParaRPr lang="en-US" sz="1050" dirty="0" smtClean="0">
              <a:solidFill>
                <a:schemeClr val="accent6">
                  <a:lumMod val="75000"/>
                </a:schemeClr>
              </a:solidFill>
            </a:endParaRPr>
          </a:p>
          <a:p>
            <a:pPr algn="ctr"/>
            <a:r>
              <a:rPr lang="en-US" sz="1500" dirty="0" smtClean="0">
                <a:solidFill>
                  <a:schemeClr val="accent6">
                    <a:lumMod val="75000"/>
                  </a:schemeClr>
                </a:solidFill>
              </a:rPr>
              <a:t>IHRMEF</a:t>
            </a:r>
          </a:p>
          <a:p>
            <a:pPr algn="ctr"/>
            <a:endParaRPr lang="en-US" sz="1050" dirty="0">
              <a:solidFill>
                <a:schemeClr val="accent6">
                  <a:lumMod val="75000"/>
                </a:schemeClr>
              </a:solidFill>
            </a:endParaRPr>
          </a:p>
          <a:p>
            <a:pPr algn="ctr"/>
            <a:r>
              <a:rPr lang="en-US" sz="1500" dirty="0" smtClean="0">
                <a:solidFill>
                  <a:schemeClr val="accent6">
                    <a:lumMod val="75000"/>
                  </a:schemeClr>
                </a:solidFill>
              </a:rPr>
              <a:t>NAPHS</a:t>
            </a:r>
          </a:p>
          <a:p>
            <a:pPr algn="ctr"/>
            <a:endParaRPr lang="en-US" sz="1050" dirty="0">
              <a:solidFill>
                <a:schemeClr val="accent6">
                  <a:lumMod val="75000"/>
                </a:schemeClr>
              </a:solidFill>
            </a:endParaRPr>
          </a:p>
          <a:p>
            <a:pPr algn="ctr"/>
            <a:r>
              <a:rPr lang="en-US" sz="1500" dirty="0" smtClean="0">
                <a:solidFill>
                  <a:schemeClr val="accent6">
                    <a:lumMod val="75000"/>
                  </a:schemeClr>
                </a:solidFill>
              </a:rPr>
              <a:t>IDSR</a:t>
            </a:r>
          </a:p>
          <a:p>
            <a:pPr algn="ctr"/>
            <a:endParaRPr lang="en-US" sz="1050" dirty="0">
              <a:solidFill>
                <a:schemeClr val="accent6">
                  <a:lumMod val="75000"/>
                </a:schemeClr>
              </a:solidFill>
            </a:endParaRPr>
          </a:p>
          <a:p>
            <a:pPr algn="ctr"/>
            <a:r>
              <a:rPr lang="en-US" sz="1500" dirty="0" smtClean="0">
                <a:solidFill>
                  <a:schemeClr val="accent6">
                    <a:lumMod val="75000"/>
                  </a:schemeClr>
                </a:solidFill>
              </a:rPr>
              <a:t>DRM-H</a:t>
            </a:r>
          </a:p>
          <a:p>
            <a:pPr algn="ctr"/>
            <a:endParaRPr lang="en-US" sz="1050" dirty="0">
              <a:solidFill>
                <a:schemeClr val="accent6">
                  <a:lumMod val="75000"/>
                </a:schemeClr>
              </a:solidFill>
            </a:endParaRPr>
          </a:p>
          <a:p>
            <a:pPr algn="ctr"/>
            <a:r>
              <a:rPr lang="en-US" sz="1500" dirty="0" smtClean="0">
                <a:solidFill>
                  <a:schemeClr val="accent6">
                    <a:lumMod val="75000"/>
                  </a:schemeClr>
                </a:solidFill>
              </a:rPr>
              <a:t>RRT training</a:t>
            </a:r>
          </a:p>
          <a:p>
            <a:pPr algn="ctr"/>
            <a:endParaRPr lang="en-US" sz="1050" dirty="0">
              <a:solidFill>
                <a:schemeClr val="accent6">
                  <a:lumMod val="75000"/>
                </a:schemeClr>
              </a:solidFill>
            </a:endParaRPr>
          </a:p>
          <a:p>
            <a:pPr algn="ctr"/>
            <a:r>
              <a:rPr lang="en-US" sz="1500" dirty="0" smtClean="0">
                <a:solidFill>
                  <a:schemeClr val="accent6">
                    <a:lumMod val="75000"/>
                  </a:schemeClr>
                </a:solidFill>
              </a:rPr>
              <a:t>IHR NFP Cap.building</a:t>
            </a:r>
          </a:p>
          <a:p>
            <a:pPr algn="ctr"/>
            <a:endParaRPr lang="en-US" sz="1050" dirty="0">
              <a:solidFill>
                <a:schemeClr val="accent6">
                  <a:lumMod val="75000"/>
                </a:schemeClr>
              </a:solidFill>
            </a:endParaRPr>
          </a:p>
          <a:p>
            <a:pPr algn="ctr"/>
            <a:r>
              <a:rPr lang="en-US" sz="1500" dirty="0" smtClean="0">
                <a:solidFill>
                  <a:schemeClr val="accent6">
                    <a:lumMod val="75000"/>
                  </a:schemeClr>
                </a:solidFill>
              </a:rPr>
              <a:t>WHO readiness</a:t>
            </a:r>
          </a:p>
        </p:txBody>
      </p:sp>
      <p:sp>
        <p:nvSpPr>
          <p:cNvPr id="21" name="TextBox 20"/>
          <p:cNvSpPr txBox="1"/>
          <p:nvPr/>
        </p:nvSpPr>
        <p:spPr>
          <a:xfrm>
            <a:off x="5248592" y="5589240"/>
            <a:ext cx="3787904" cy="461665"/>
          </a:xfrm>
          <a:prstGeom prst="rect">
            <a:avLst/>
          </a:prstGeom>
          <a:noFill/>
        </p:spPr>
        <p:txBody>
          <a:bodyPr wrap="square" rtlCol="0">
            <a:spAutoFit/>
          </a:bodyPr>
          <a:lstStyle>
            <a:defPPr>
              <a:defRPr lang="en-US"/>
            </a:defPPr>
            <a:lvl1pPr algn="ctr">
              <a:defRPr sz="1600" b="1">
                <a:solidFill>
                  <a:schemeClr val="tx2"/>
                </a:solidFill>
              </a:defRPr>
            </a:lvl1pPr>
          </a:lstStyle>
          <a:p>
            <a:r>
              <a:rPr lang="en-US" sz="1200" dirty="0">
                <a:solidFill>
                  <a:srgbClr val="0000FF"/>
                </a:solidFill>
              </a:rPr>
              <a:t>Joint Responsibility with </a:t>
            </a:r>
            <a:r>
              <a:rPr lang="en-US" sz="1200" dirty="0" smtClean="0">
                <a:solidFill>
                  <a:srgbClr val="0000FF"/>
                </a:solidFill>
              </a:rPr>
              <a:t>                                      Member </a:t>
            </a:r>
            <a:r>
              <a:rPr lang="en-US" sz="1200" dirty="0">
                <a:solidFill>
                  <a:srgbClr val="0000FF"/>
                </a:solidFill>
              </a:rPr>
              <a:t>States </a:t>
            </a:r>
            <a:r>
              <a:rPr lang="en-US" sz="1200" dirty="0" smtClean="0">
                <a:solidFill>
                  <a:srgbClr val="0000FF"/>
                </a:solidFill>
              </a:rPr>
              <a:t>&amp; Partners</a:t>
            </a:r>
            <a:endParaRPr lang="en-US" sz="1200" dirty="0">
              <a:solidFill>
                <a:srgbClr val="0000FF"/>
              </a:solidFill>
            </a:endParaRPr>
          </a:p>
        </p:txBody>
      </p:sp>
      <p:sp>
        <p:nvSpPr>
          <p:cNvPr id="22" name="Rectangle 21"/>
          <p:cNvSpPr/>
          <p:nvPr/>
        </p:nvSpPr>
        <p:spPr>
          <a:xfrm>
            <a:off x="1248283" y="5661248"/>
            <a:ext cx="3461935" cy="276999"/>
          </a:xfrm>
          <a:prstGeom prst="rect">
            <a:avLst/>
          </a:prstGeom>
          <a:noFill/>
        </p:spPr>
        <p:txBody>
          <a:bodyPr wrap="square" rtlCol="0">
            <a:spAutoFit/>
          </a:bodyPr>
          <a:lstStyle/>
          <a:p>
            <a:pPr algn="ctr"/>
            <a:r>
              <a:rPr lang="en-US" sz="1200" b="1" dirty="0">
                <a:solidFill>
                  <a:srgbClr val="0000FF"/>
                </a:solidFill>
              </a:rPr>
              <a:t>Secretariat Accountability</a:t>
            </a:r>
          </a:p>
        </p:txBody>
      </p:sp>
      <p:sp>
        <p:nvSpPr>
          <p:cNvPr id="23" name="Left Brace 22"/>
          <p:cNvSpPr/>
          <p:nvPr/>
        </p:nvSpPr>
        <p:spPr>
          <a:xfrm rot="16200000">
            <a:off x="2804222" y="3324571"/>
            <a:ext cx="234153" cy="447546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e 23"/>
          <p:cNvSpPr/>
          <p:nvPr/>
        </p:nvSpPr>
        <p:spPr>
          <a:xfrm rot="16200000">
            <a:off x="7049337" y="3692220"/>
            <a:ext cx="234154" cy="3740164"/>
          </a:xfrm>
          <a:prstGeom prst="leftBrace">
            <a:avLst>
              <a:gd name="adj1" fmla="val 5490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ectangle 17"/>
          <p:cNvSpPr/>
          <p:nvPr/>
        </p:nvSpPr>
        <p:spPr>
          <a:xfrm>
            <a:off x="3563887" y="1935031"/>
            <a:ext cx="1944217" cy="3539430"/>
          </a:xfrm>
          <a:prstGeom prst="rect">
            <a:avLst/>
          </a:prstGeom>
        </p:spPr>
        <p:txBody>
          <a:bodyPr wrap="square">
            <a:spAutoFit/>
          </a:bodyPr>
          <a:lstStyle/>
          <a:p>
            <a:pPr algn="ctr"/>
            <a:r>
              <a:rPr lang="en-US" sz="1400" dirty="0">
                <a:solidFill>
                  <a:srgbClr val="7030A0"/>
                </a:solidFill>
              </a:rPr>
              <a:t>Core capacities assessed and NAPs </a:t>
            </a:r>
            <a:r>
              <a:rPr lang="en-US" sz="1400" dirty="0" smtClean="0">
                <a:solidFill>
                  <a:srgbClr val="7030A0"/>
                </a:solidFill>
              </a:rPr>
              <a:t>developed</a:t>
            </a:r>
          </a:p>
          <a:p>
            <a:pPr algn="ctr"/>
            <a:endParaRPr lang="en-US" sz="1400" dirty="0">
              <a:solidFill>
                <a:srgbClr val="7030A0"/>
              </a:solidFill>
            </a:endParaRPr>
          </a:p>
          <a:p>
            <a:pPr algn="ctr"/>
            <a:r>
              <a:rPr lang="en-US" sz="1400" dirty="0">
                <a:solidFill>
                  <a:srgbClr val="7030A0"/>
                </a:solidFill>
              </a:rPr>
              <a:t>Core capacities for preparedness, DRM and IHR </a:t>
            </a:r>
            <a:r>
              <a:rPr lang="en-US" sz="1400" dirty="0" smtClean="0">
                <a:solidFill>
                  <a:srgbClr val="7030A0"/>
                </a:solidFill>
              </a:rPr>
              <a:t>strengthened</a:t>
            </a:r>
          </a:p>
          <a:p>
            <a:pPr algn="ctr"/>
            <a:r>
              <a:rPr lang="en-US" sz="1400" dirty="0" smtClean="0">
                <a:solidFill>
                  <a:srgbClr val="7030A0"/>
                </a:solidFill>
              </a:rPr>
              <a:t> </a:t>
            </a:r>
            <a:endParaRPr lang="en-US" sz="1400" dirty="0">
              <a:solidFill>
                <a:srgbClr val="7030A0"/>
              </a:solidFill>
            </a:endParaRPr>
          </a:p>
          <a:p>
            <a:pPr algn="ctr"/>
            <a:r>
              <a:rPr lang="en-US" sz="1400" dirty="0">
                <a:solidFill>
                  <a:srgbClr val="7030A0"/>
                </a:solidFill>
              </a:rPr>
              <a:t>Operational readiness plans (WHO and partners) in place and tested </a:t>
            </a:r>
            <a:endParaRPr lang="en-US" sz="1400" dirty="0" smtClean="0">
              <a:solidFill>
                <a:srgbClr val="7030A0"/>
              </a:solidFill>
            </a:endParaRPr>
          </a:p>
          <a:p>
            <a:pPr algn="ctr"/>
            <a:endParaRPr lang="en-US" sz="1400" dirty="0">
              <a:solidFill>
                <a:srgbClr val="7030A0"/>
              </a:solidFill>
            </a:endParaRPr>
          </a:p>
          <a:p>
            <a:pPr algn="ctr"/>
            <a:r>
              <a:rPr lang="en-US" sz="1400" dirty="0">
                <a:solidFill>
                  <a:srgbClr val="7030A0"/>
                </a:solidFill>
              </a:rPr>
              <a:t>Secretariat support provided for IHR implementation </a:t>
            </a:r>
          </a:p>
        </p:txBody>
      </p:sp>
      <p:sp>
        <p:nvSpPr>
          <p:cNvPr id="25" name="Rectangle 24"/>
          <p:cNvSpPr/>
          <p:nvPr/>
        </p:nvSpPr>
        <p:spPr>
          <a:xfrm>
            <a:off x="5487266" y="2458631"/>
            <a:ext cx="1605014" cy="2554545"/>
          </a:xfrm>
          <a:prstGeom prst="rect">
            <a:avLst/>
          </a:prstGeom>
        </p:spPr>
        <p:txBody>
          <a:bodyPr wrap="square">
            <a:spAutoFit/>
          </a:bodyPr>
          <a:lstStyle/>
          <a:p>
            <a:pPr algn="ctr"/>
            <a:r>
              <a:rPr lang="en-US" sz="1600" dirty="0">
                <a:solidFill>
                  <a:srgbClr val="0066CC"/>
                </a:solidFill>
              </a:rPr>
              <a:t>All countries assess and address critical gaps in core capacities for preparedness, IHR and for all-hazard health emergency risk management</a:t>
            </a:r>
          </a:p>
        </p:txBody>
      </p:sp>
      <p:sp>
        <p:nvSpPr>
          <p:cNvPr id="26" name="Rectangle 25"/>
          <p:cNvSpPr/>
          <p:nvPr/>
        </p:nvSpPr>
        <p:spPr>
          <a:xfrm>
            <a:off x="7092280" y="1988840"/>
            <a:ext cx="1944217" cy="3554819"/>
          </a:xfrm>
          <a:prstGeom prst="rect">
            <a:avLst/>
          </a:prstGeom>
        </p:spPr>
        <p:txBody>
          <a:bodyPr wrap="square">
            <a:spAutoFit/>
          </a:bodyPr>
          <a:lstStyle/>
          <a:p>
            <a:r>
              <a:rPr lang="en-US" sz="1500" dirty="0">
                <a:solidFill>
                  <a:srgbClr val="00B050"/>
                </a:solidFill>
              </a:rPr>
              <a:t>Countries prepared to face all-hazard </a:t>
            </a:r>
            <a:r>
              <a:rPr lang="en-US" sz="1500" dirty="0" smtClean="0">
                <a:solidFill>
                  <a:srgbClr val="00B050"/>
                </a:solidFill>
              </a:rPr>
              <a:t>emergencies</a:t>
            </a:r>
          </a:p>
          <a:p>
            <a:endParaRPr lang="en-US" sz="1500" dirty="0">
              <a:solidFill>
                <a:srgbClr val="00B050"/>
              </a:solidFill>
            </a:endParaRPr>
          </a:p>
          <a:p>
            <a:r>
              <a:rPr lang="en-US" sz="1500" dirty="0" smtClean="0">
                <a:solidFill>
                  <a:srgbClr val="00B050"/>
                </a:solidFill>
              </a:rPr>
              <a:t>Countries </a:t>
            </a:r>
            <a:r>
              <a:rPr lang="en-US" sz="1500" dirty="0">
                <a:solidFill>
                  <a:srgbClr val="00B050"/>
                </a:solidFill>
              </a:rPr>
              <a:t>engaged in fulfilling their obligations to develop core capacities for preparedness and IHR</a:t>
            </a:r>
          </a:p>
          <a:p>
            <a:r>
              <a:rPr lang="en-US" sz="1500" dirty="0">
                <a:solidFill>
                  <a:srgbClr val="00B050"/>
                </a:solidFill>
              </a:rPr>
              <a:t> </a:t>
            </a:r>
          </a:p>
          <a:p>
            <a:r>
              <a:rPr lang="en-US" sz="1500" dirty="0">
                <a:solidFill>
                  <a:srgbClr val="00B050"/>
                </a:solidFill>
              </a:rPr>
              <a:t>Decreased morbidity and mortality from public health events</a:t>
            </a:r>
          </a:p>
        </p:txBody>
      </p:sp>
      <p:cxnSp>
        <p:nvCxnSpPr>
          <p:cNvPr id="27" name="Straight Connector 26"/>
          <p:cNvCxnSpPr/>
          <p:nvPr/>
        </p:nvCxnSpPr>
        <p:spPr bwMode="auto">
          <a:xfrm>
            <a:off x="1907704" y="2204864"/>
            <a:ext cx="0" cy="2808312"/>
          </a:xfrm>
          <a:prstGeom prst="line">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bwMode="auto">
          <a:xfrm>
            <a:off x="3563888" y="2158117"/>
            <a:ext cx="0" cy="2808312"/>
          </a:xfrm>
          <a:prstGeom prst="line">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bwMode="auto">
          <a:xfrm>
            <a:off x="5422024" y="2132856"/>
            <a:ext cx="0" cy="2808312"/>
          </a:xfrm>
          <a:prstGeom prst="line">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32" name="Straight Connector 31"/>
          <p:cNvCxnSpPr/>
          <p:nvPr/>
        </p:nvCxnSpPr>
        <p:spPr bwMode="auto">
          <a:xfrm>
            <a:off x="7142544" y="2132856"/>
            <a:ext cx="0" cy="2808312"/>
          </a:xfrm>
          <a:prstGeom prst="line">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17" name="Oval 16"/>
          <p:cNvSpPr/>
          <p:nvPr/>
        </p:nvSpPr>
        <p:spPr bwMode="auto">
          <a:xfrm>
            <a:off x="1979712" y="1988840"/>
            <a:ext cx="1440160" cy="469791"/>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FF0000"/>
              </a:solidFill>
              <a:effectLst/>
              <a:latin typeface="Arial" charset="0"/>
              <a:cs typeface="Arial" charset="0"/>
            </a:endParaRPr>
          </a:p>
        </p:txBody>
      </p:sp>
    </p:spTree>
    <p:extLst>
      <p:ext uri="{BB962C8B-B14F-4D97-AF65-F5344CB8AC3E}">
        <p14:creationId xmlns:p14="http://schemas.microsoft.com/office/powerpoint/2010/main" val="136889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1097280"/>
            <a:chOff x="-108520" y="0"/>
            <a:chExt cx="9372866" cy="112474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4686433" cy="11247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13" y="0"/>
              <a:ext cx="4686433" cy="1124744"/>
            </a:xfrm>
            <a:prstGeom prst="rect">
              <a:avLst/>
            </a:prstGeom>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304"/>
            <a:ext cx="37079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3"/>
          <p:cNvSpPr>
            <a:spLocks noGrp="1"/>
          </p:cNvSpPr>
          <p:nvPr>
            <p:ph type="ftr" sz="quarter" idx="3"/>
          </p:nvPr>
        </p:nvSpPr>
        <p:spPr>
          <a:xfrm>
            <a:off x="0" y="6340172"/>
            <a:ext cx="2366496" cy="702612"/>
          </a:xfrm>
        </p:spPr>
        <p:txBody>
          <a:bodyPr/>
          <a:lstStyle/>
          <a:p>
            <a:pPr defTabSz="684591">
              <a:defRPr/>
            </a:pPr>
            <a:r>
              <a:rPr lang="fr-FR" dirty="0" smtClean="0">
                <a:solidFill>
                  <a:schemeClr val="tx1"/>
                </a:solidFill>
              </a:rPr>
              <a:t>CPI-WHE-WHO/AFRO</a:t>
            </a:r>
            <a:endParaRPr lang="en-US" dirty="0">
              <a:solidFill>
                <a:schemeClr val="tx1"/>
              </a:solidFill>
            </a:endParaRPr>
          </a:p>
        </p:txBody>
      </p:sp>
      <p:grpSp>
        <p:nvGrpSpPr>
          <p:cNvPr id="10" name="Group 9"/>
          <p:cNvGrpSpPr/>
          <p:nvPr/>
        </p:nvGrpSpPr>
        <p:grpSpPr>
          <a:xfrm>
            <a:off x="72008" y="116631"/>
            <a:ext cx="467544" cy="792089"/>
            <a:chOff x="0" y="1"/>
            <a:chExt cx="467544" cy="1097280"/>
          </a:xfrm>
        </p:grpSpPr>
        <p:sp>
          <p:nvSpPr>
            <p:cNvPr id="2" name="Flowchart: Multidocument 1"/>
            <p:cNvSpPr/>
            <p:nvPr/>
          </p:nvSpPr>
          <p:spPr bwMode="auto">
            <a:xfrm>
              <a:off x="0" y="1"/>
              <a:ext cx="467544" cy="1097280"/>
            </a:xfrm>
            <a:prstGeom prst="flowChartMultidocument">
              <a:avLst/>
            </a:prstGeom>
            <a:solidFill>
              <a:schemeClr val="tx2">
                <a:lumMod val="40000"/>
                <a:lumOff val="60000"/>
              </a:schemeClr>
            </a:solidFill>
            <a:ln>
              <a:headEnd type="none" w="med" len="med"/>
              <a:tailEnd type="none" w="med" len="me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5" name="Right Arrow 4"/>
            <p:cNvSpPr/>
            <p:nvPr/>
          </p:nvSpPr>
          <p:spPr bwMode="auto">
            <a:xfrm>
              <a:off x="0" y="368621"/>
              <a:ext cx="233772" cy="360040"/>
            </a:xfrm>
            <a:prstGeom prst="right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grpSp>
      <p:sp>
        <p:nvSpPr>
          <p:cNvPr id="12" name="Rectangle 11"/>
          <p:cNvSpPr/>
          <p:nvPr/>
        </p:nvSpPr>
        <p:spPr>
          <a:xfrm>
            <a:off x="736992" y="188640"/>
            <a:ext cx="8227496" cy="646331"/>
          </a:xfrm>
          <a:prstGeom prst="rect">
            <a:avLst/>
          </a:prstGeom>
        </p:spPr>
        <p:txBody>
          <a:bodyPr wrap="square">
            <a:spAutoFit/>
          </a:bodyPr>
          <a:lstStyle/>
          <a:p>
            <a:r>
              <a:rPr lang="en-US" sz="3600" b="1" dirty="0" smtClean="0">
                <a:solidFill>
                  <a:schemeClr val="bg1"/>
                </a:solidFill>
              </a:rPr>
              <a:t>CPI implementation process/tools </a:t>
            </a:r>
            <a:endParaRPr lang="en-US" sz="3600" b="1" dirty="0">
              <a:solidFill>
                <a:schemeClr val="bg1"/>
              </a:solidFill>
            </a:endParaRPr>
          </a:p>
        </p:txBody>
      </p:sp>
      <p:sp>
        <p:nvSpPr>
          <p:cNvPr id="24" name="Rectangle 23"/>
          <p:cNvSpPr/>
          <p:nvPr/>
        </p:nvSpPr>
        <p:spPr>
          <a:xfrm>
            <a:off x="548934" y="5117510"/>
            <a:ext cx="2582906" cy="523220"/>
          </a:xfrm>
          <a:prstGeom prst="rect">
            <a:avLst/>
          </a:prstGeom>
          <a:solidFill>
            <a:schemeClr val="accent4">
              <a:lumMod val="50000"/>
            </a:schemeClr>
          </a:solidFill>
        </p:spPr>
        <p:txBody>
          <a:bodyPr wrap="square">
            <a:spAutoFit/>
          </a:bodyPr>
          <a:lstStyle/>
          <a:p>
            <a:pPr algn="ctr"/>
            <a:r>
              <a:rPr lang="en-US" sz="1400" dirty="0">
                <a:solidFill>
                  <a:schemeClr val="bg1"/>
                </a:solidFill>
              </a:rPr>
              <a:t>Documentation, </a:t>
            </a:r>
            <a:r>
              <a:rPr lang="en-US" sz="1400" dirty="0" smtClean="0">
                <a:solidFill>
                  <a:schemeClr val="bg1"/>
                </a:solidFill>
              </a:rPr>
              <a:t>                     Monitoring </a:t>
            </a:r>
            <a:r>
              <a:rPr lang="en-US" sz="1400" dirty="0">
                <a:solidFill>
                  <a:schemeClr val="bg1"/>
                </a:solidFill>
              </a:rPr>
              <a:t>&amp; Evaluation </a:t>
            </a:r>
          </a:p>
        </p:txBody>
      </p:sp>
      <p:grpSp>
        <p:nvGrpSpPr>
          <p:cNvPr id="47" name="Group 46"/>
          <p:cNvGrpSpPr/>
          <p:nvPr/>
        </p:nvGrpSpPr>
        <p:grpSpPr>
          <a:xfrm>
            <a:off x="61646" y="1484784"/>
            <a:ext cx="3070194" cy="4093003"/>
            <a:chOff x="61646" y="1484784"/>
            <a:chExt cx="3070194" cy="4093003"/>
          </a:xfrm>
        </p:grpSpPr>
        <p:sp>
          <p:nvSpPr>
            <p:cNvPr id="6" name="Rectangle 5"/>
            <p:cNvSpPr/>
            <p:nvPr/>
          </p:nvSpPr>
          <p:spPr>
            <a:xfrm>
              <a:off x="548934" y="1484784"/>
              <a:ext cx="2582906" cy="523220"/>
            </a:xfrm>
            <a:prstGeom prst="rect">
              <a:avLst/>
            </a:prstGeom>
            <a:solidFill>
              <a:schemeClr val="tx1">
                <a:lumMod val="95000"/>
                <a:lumOff val="5000"/>
              </a:schemeClr>
            </a:solidFill>
          </p:spPr>
          <p:txBody>
            <a:bodyPr wrap="square">
              <a:spAutoFit/>
            </a:bodyPr>
            <a:lstStyle/>
            <a:p>
              <a:pPr algn="ctr"/>
              <a:r>
                <a:rPr lang="en-US" sz="1400" dirty="0">
                  <a:solidFill>
                    <a:schemeClr val="bg1"/>
                  </a:solidFill>
                </a:rPr>
                <a:t>Strategic vulnerability and risk profiling and mapping</a:t>
              </a:r>
            </a:p>
          </p:txBody>
        </p:sp>
        <p:sp>
          <p:nvSpPr>
            <p:cNvPr id="8" name="8-Point Star 7"/>
            <p:cNvSpPr/>
            <p:nvPr/>
          </p:nvSpPr>
          <p:spPr bwMode="auto">
            <a:xfrm>
              <a:off x="72008" y="1505704"/>
              <a:ext cx="467544" cy="451212"/>
            </a:xfrm>
            <a:prstGeom prst="star8">
              <a:avLst/>
            </a:prstGeom>
            <a:solidFill>
              <a:schemeClr val="bg1">
                <a:lumMod val="65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13" name="TextBox 12"/>
            <p:cNvSpPr txBox="1"/>
            <p:nvPr/>
          </p:nvSpPr>
          <p:spPr>
            <a:xfrm>
              <a:off x="72008" y="1556792"/>
              <a:ext cx="395536" cy="369332"/>
            </a:xfrm>
            <a:prstGeom prst="rect">
              <a:avLst/>
            </a:prstGeom>
            <a:noFill/>
          </p:spPr>
          <p:txBody>
            <a:bodyPr wrap="square" rtlCol="0" anchor="ctr">
              <a:spAutoFit/>
            </a:bodyPr>
            <a:lstStyle/>
            <a:p>
              <a:pPr algn="ctr"/>
              <a:r>
                <a:rPr lang="en-US" dirty="0" smtClean="0"/>
                <a:t>1</a:t>
              </a:r>
              <a:endParaRPr lang="en-US" dirty="0"/>
            </a:p>
          </p:txBody>
        </p:sp>
        <p:sp>
          <p:nvSpPr>
            <p:cNvPr id="15" name="Rectangle 14"/>
            <p:cNvSpPr/>
            <p:nvPr/>
          </p:nvSpPr>
          <p:spPr>
            <a:xfrm>
              <a:off x="539552" y="2470794"/>
              <a:ext cx="2582906" cy="523220"/>
            </a:xfrm>
            <a:prstGeom prst="rect">
              <a:avLst/>
            </a:prstGeom>
            <a:solidFill>
              <a:schemeClr val="tx2">
                <a:lumMod val="75000"/>
              </a:schemeClr>
            </a:solidFill>
          </p:spPr>
          <p:txBody>
            <a:bodyPr wrap="square" anchor="ctr">
              <a:spAutoFit/>
            </a:bodyPr>
            <a:lstStyle/>
            <a:p>
              <a:pPr algn="ctr"/>
              <a:r>
                <a:rPr lang="en-US" sz="1400" dirty="0" smtClean="0">
                  <a:solidFill>
                    <a:schemeClr val="bg1"/>
                  </a:solidFill>
                </a:rPr>
                <a:t>Core </a:t>
              </a:r>
              <a:r>
                <a:rPr lang="en-US" sz="1400" dirty="0">
                  <a:solidFill>
                    <a:schemeClr val="bg1"/>
                  </a:solidFill>
                </a:rPr>
                <a:t>Capacity </a:t>
              </a:r>
              <a:r>
                <a:rPr lang="en-US" sz="1400" dirty="0" smtClean="0">
                  <a:solidFill>
                    <a:schemeClr val="bg1"/>
                  </a:solidFill>
                </a:rPr>
                <a:t>               Assessment </a:t>
              </a:r>
              <a:endParaRPr lang="en-US" sz="1400" dirty="0">
                <a:solidFill>
                  <a:schemeClr val="bg1"/>
                </a:solidFill>
              </a:endParaRPr>
            </a:p>
          </p:txBody>
        </p:sp>
        <p:sp>
          <p:nvSpPr>
            <p:cNvPr id="16" name="8-Point Star 15"/>
            <p:cNvSpPr/>
            <p:nvPr/>
          </p:nvSpPr>
          <p:spPr bwMode="auto">
            <a:xfrm>
              <a:off x="72008" y="2533836"/>
              <a:ext cx="467544" cy="451212"/>
            </a:xfrm>
            <a:prstGeom prst="star8">
              <a:avLst/>
            </a:prstGeom>
            <a:solidFill>
              <a:schemeClr val="tx2">
                <a:lumMod val="40000"/>
                <a:lumOff val="6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17" name="TextBox 16"/>
            <p:cNvSpPr txBox="1"/>
            <p:nvPr/>
          </p:nvSpPr>
          <p:spPr>
            <a:xfrm>
              <a:off x="107504" y="2574776"/>
              <a:ext cx="395536" cy="369332"/>
            </a:xfrm>
            <a:prstGeom prst="rect">
              <a:avLst/>
            </a:prstGeom>
            <a:noFill/>
          </p:spPr>
          <p:txBody>
            <a:bodyPr wrap="square" rtlCol="0" anchor="ctr">
              <a:spAutoFit/>
            </a:bodyPr>
            <a:lstStyle/>
            <a:p>
              <a:pPr algn="ctr"/>
              <a:r>
                <a:rPr lang="en-US" dirty="0" smtClean="0"/>
                <a:t>2</a:t>
              </a:r>
              <a:endParaRPr lang="en-US" dirty="0"/>
            </a:p>
          </p:txBody>
        </p:sp>
        <p:sp>
          <p:nvSpPr>
            <p:cNvPr id="18" name="Rectangle 17"/>
            <p:cNvSpPr/>
            <p:nvPr/>
          </p:nvSpPr>
          <p:spPr>
            <a:xfrm>
              <a:off x="538554" y="3356992"/>
              <a:ext cx="2582906" cy="523220"/>
            </a:xfrm>
            <a:prstGeom prst="rect">
              <a:avLst/>
            </a:prstGeom>
            <a:solidFill>
              <a:schemeClr val="accent2">
                <a:lumMod val="75000"/>
              </a:schemeClr>
            </a:solidFill>
          </p:spPr>
          <p:txBody>
            <a:bodyPr wrap="square">
              <a:spAutoFit/>
            </a:bodyPr>
            <a:lstStyle/>
            <a:p>
              <a:pPr algn="ctr"/>
              <a:r>
                <a:rPr lang="en-US" sz="1400" dirty="0" smtClean="0">
                  <a:solidFill>
                    <a:schemeClr val="bg1"/>
                  </a:solidFill>
                </a:rPr>
                <a:t>Development of National </a:t>
              </a:r>
              <a:r>
                <a:rPr lang="en-US" sz="1400" dirty="0">
                  <a:solidFill>
                    <a:schemeClr val="bg1"/>
                  </a:solidFill>
                </a:rPr>
                <a:t>action plans </a:t>
              </a:r>
            </a:p>
          </p:txBody>
        </p:sp>
        <p:sp>
          <p:nvSpPr>
            <p:cNvPr id="19" name="8-Point Star 18"/>
            <p:cNvSpPr/>
            <p:nvPr/>
          </p:nvSpPr>
          <p:spPr bwMode="auto">
            <a:xfrm>
              <a:off x="72008" y="3406388"/>
              <a:ext cx="467544" cy="451212"/>
            </a:xfrm>
            <a:prstGeom prst="star8">
              <a:avLst/>
            </a:prstGeom>
            <a:solidFill>
              <a:schemeClr val="accent2">
                <a:lumMod val="40000"/>
                <a:lumOff val="6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20" name="TextBox 19"/>
            <p:cNvSpPr txBox="1"/>
            <p:nvPr/>
          </p:nvSpPr>
          <p:spPr>
            <a:xfrm>
              <a:off x="107504" y="3433936"/>
              <a:ext cx="395536" cy="369332"/>
            </a:xfrm>
            <a:prstGeom prst="rect">
              <a:avLst/>
            </a:prstGeom>
            <a:noFill/>
          </p:spPr>
          <p:txBody>
            <a:bodyPr wrap="square" rtlCol="0" anchor="ctr">
              <a:spAutoFit/>
            </a:bodyPr>
            <a:lstStyle/>
            <a:p>
              <a:pPr algn="ctr"/>
              <a:r>
                <a:rPr lang="en-US" dirty="0" smtClean="0"/>
                <a:t>3</a:t>
              </a:r>
              <a:endParaRPr lang="en-US" dirty="0"/>
            </a:p>
          </p:txBody>
        </p:sp>
        <p:sp>
          <p:nvSpPr>
            <p:cNvPr id="21" name="Rectangle 20"/>
            <p:cNvSpPr/>
            <p:nvPr/>
          </p:nvSpPr>
          <p:spPr>
            <a:xfrm>
              <a:off x="518295" y="4221088"/>
              <a:ext cx="2582906" cy="523220"/>
            </a:xfrm>
            <a:prstGeom prst="rect">
              <a:avLst/>
            </a:prstGeom>
            <a:solidFill>
              <a:schemeClr val="accent3">
                <a:lumMod val="50000"/>
              </a:schemeClr>
            </a:solidFill>
          </p:spPr>
          <p:txBody>
            <a:bodyPr wrap="square">
              <a:spAutoFit/>
            </a:bodyPr>
            <a:lstStyle/>
            <a:p>
              <a:pPr algn="ctr"/>
              <a:r>
                <a:rPr lang="en-US" sz="1400" dirty="0">
                  <a:solidFill>
                    <a:schemeClr val="bg1"/>
                  </a:solidFill>
                </a:rPr>
                <a:t>Capacity building </a:t>
              </a:r>
              <a:r>
                <a:rPr lang="en-US" sz="1400" dirty="0" smtClean="0">
                  <a:solidFill>
                    <a:schemeClr val="bg1"/>
                  </a:solidFill>
                </a:rPr>
                <a:t>                    and </a:t>
              </a:r>
              <a:r>
                <a:rPr lang="en-US" sz="1400" dirty="0">
                  <a:solidFill>
                    <a:schemeClr val="bg1"/>
                  </a:solidFill>
                </a:rPr>
                <a:t>training </a:t>
              </a:r>
            </a:p>
          </p:txBody>
        </p:sp>
        <p:sp>
          <p:nvSpPr>
            <p:cNvPr id="22" name="8-Point Star 21"/>
            <p:cNvSpPr/>
            <p:nvPr/>
          </p:nvSpPr>
          <p:spPr bwMode="auto">
            <a:xfrm>
              <a:off x="61646" y="4257092"/>
              <a:ext cx="467544" cy="451212"/>
            </a:xfrm>
            <a:prstGeom prst="star8">
              <a:avLst/>
            </a:prstGeom>
            <a:solidFill>
              <a:schemeClr val="accent3">
                <a:lumMod val="60000"/>
                <a:lumOff val="4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23" name="TextBox 22"/>
            <p:cNvSpPr txBox="1"/>
            <p:nvPr/>
          </p:nvSpPr>
          <p:spPr>
            <a:xfrm>
              <a:off x="97425" y="4298032"/>
              <a:ext cx="395536" cy="369332"/>
            </a:xfrm>
            <a:prstGeom prst="rect">
              <a:avLst/>
            </a:prstGeom>
            <a:noFill/>
          </p:spPr>
          <p:txBody>
            <a:bodyPr wrap="square" rtlCol="0" anchor="ctr">
              <a:spAutoFit/>
            </a:bodyPr>
            <a:lstStyle/>
            <a:p>
              <a:pPr algn="ctr"/>
              <a:r>
                <a:rPr lang="en-US" dirty="0" smtClean="0"/>
                <a:t>4</a:t>
              </a:r>
              <a:endParaRPr lang="en-US" dirty="0"/>
            </a:p>
          </p:txBody>
        </p:sp>
        <p:sp>
          <p:nvSpPr>
            <p:cNvPr id="25" name="8-Point Star 24"/>
            <p:cNvSpPr/>
            <p:nvPr/>
          </p:nvSpPr>
          <p:spPr bwMode="auto">
            <a:xfrm>
              <a:off x="97634" y="5126575"/>
              <a:ext cx="467544" cy="451212"/>
            </a:xfrm>
            <a:prstGeom prst="star8">
              <a:avLst/>
            </a:prstGeom>
            <a:solidFill>
              <a:schemeClr val="accent4">
                <a:lumMod val="60000"/>
                <a:lumOff val="4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26" name="TextBox 25"/>
            <p:cNvSpPr txBox="1"/>
            <p:nvPr/>
          </p:nvSpPr>
          <p:spPr>
            <a:xfrm>
              <a:off x="108012" y="5203970"/>
              <a:ext cx="395536" cy="369332"/>
            </a:xfrm>
            <a:prstGeom prst="rect">
              <a:avLst/>
            </a:prstGeom>
            <a:noFill/>
          </p:spPr>
          <p:txBody>
            <a:bodyPr wrap="square" rtlCol="0" anchor="ctr">
              <a:spAutoFit/>
            </a:bodyPr>
            <a:lstStyle/>
            <a:p>
              <a:pPr algn="ctr"/>
              <a:r>
                <a:rPr lang="en-US" dirty="0" smtClean="0"/>
                <a:t>5</a:t>
              </a:r>
              <a:endParaRPr lang="en-US" dirty="0"/>
            </a:p>
          </p:txBody>
        </p:sp>
        <p:sp>
          <p:nvSpPr>
            <p:cNvPr id="14" name="Down Arrow 13"/>
            <p:cNvSpPr/>
            <p:nvPr/>
          </p:nvSpPr>
          <p:spPr bwMode="auto">
            <a:xfrm>
              <a:off x="1547664" y="2204864"/>
              <a:ext cx="288032" cy="144016"/>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28" name="Down Arrow 27"/>
            <p:cNvSpPr/>
            <p:nvPr/>
          </p:nvSpPr>
          <p:spPr bwMode="auto">
            <a:xfrm>
              <a:off x="1565920" y="4005064"/>
              <a:ext cx="288032" cy="144016"/>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29" name="Down Arrow 28"/>
            <p:cNvSpPr/>
            <p:nvPr/>
          </p:nvSpPr>
          <p:spPr bwMode="auto">
            <a:xfrm>
              <a:off x="1565920" y="3140968"/>
              <a:ext cx="288032" cy="144016"/>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30" name="Down Arrow 29"/>
            <p:cNvSpPr/>
            <p:nvPr/>
          </p:nvSpPr>
          <p:spPr bwMode="auto">
            <a:xfrm>
              <a:off x="1565920" y="4869160"/>
              <a:ext cx="288032" cy="144016"/>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grpSp>
      <p:grpSp>
        <p:nvGrpSpPr>
          <p:cNvPr id="43" name="Group 42"/>
          <p:cNvGrpSpPr/>
          <p:nvPr/>
        </p:nvGrpSpPr>
        <p:grpSpPr>
          <a:xfrm>
            <a:off x="4592151" y="1382564"/>
            <a:ext cx="4372337" cy="4164880"/>
            <a:chOff x="4088095" y="1382564"/>
            <a:chExt cx="4372337" cy="4164880"/>
          </a:xfrm>
        </p:grpSpPr>
        <p:sp>
          <p:nvSpPr>
            <p:cNvPr id="27" name="TextBox 26"/>
            <p:cNvSpPr txBox="1"/>
            <p:nvPr/>
          </p:nvSpPr>
          <p:spPr>
            <a:xfrm>
              <a:off x="4808175" y="1382564"/>
              <a:ext cx="1008112" cy="36933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STAR</a:t>
              </a:r>
              <a:endParaRPr lang="en-US" dirty="0"/>
            </a:p>
          </p:txBody>
        </p:sp>
        <p:sp>
          <p:nvSpPr>
            <p:cNvPr id="32" name="TextBox 31"/>
            <p:cNvSpPr txBox="1"/>
            <p:nvPr/>
          </p:nvSpPr>
          <p:spPr>
            <a:xfrm>
              <a:off x="5672271" y="1619508"/>
              <a:ext cx="1008112" cy="369332"/>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VRAM</a:t>
              </a:r>
              <a:endParaRPr lang="en-US" dirty="0"/>
            </a:p>
          </p:txBody>
        </p:sp>
        <p:sp>
          <p:nvSpPr>
            <p:cNvPr id="33" name="TextBox 32"/>
            <p:cNvSpPr txBox="1"/>
            <p:nvPr/>
          </p:nvSpPr>
          <p:spPr>
            <a:xfrm>
              <a:off x="4736167" y="2195572"/>
              <a:ext cx="1008112"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AAR</a:t>
              </a:r>
              <a:endParaRPr lang="en-US" dirty="0"/>
            </a:p>
          </p:txBody>
        </p:sp>
        <p:sp>
          <p:nvSpPr>
            <p:cNvPr id="34" name="TextBox 33"/>
            <p:cNvSpPr txBox="1"/>
            <p:nvPr/>
          </p:nvSpPr>
          <p:spPr>
            <a:xfrm>
              <a:off x="5600263" y="2432516"/>
              <a:ext cx="1008112"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SIMEX</a:t>
              </a:r>
              <a:endParaRPr lang="en-US" dirty="0"/>
            </a:p>
          </p:txBody>
        </p:sp>
        <p:sp>
          <p:nvSpPr>
            <p:cNvPr id="36" name="TextBox 35"/>
            <p:cNvSpPr txBox="1"/>
            <p:nvPr/>
          </p:nvSpPr>
          <p:spPr>
            <a:xfrm>
              <a:off x="6516216" y="2699628"/>
              <a:ext cx="1008112" cy="369332"/>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JEE</a:t>
              </a:r>
              <a:endParaRPr lang="en-US" dirty="0"/>
            </a:p>
          </p:txBody>
        </p:sp>
        <p:sp>
          <p:nvSpPr>
            <p:cNvPr id="37" name="TextBox 36"/>
            <p:cNvSpPr txBox="1"/>
            <p:nvPr/>
          </p:nvSpPr>
          <p:spPr>
            <a:xfrm>
              <a:off x="5528255" y="3419708"/>
              <a:ext cx="1008112" cy="36933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NAPHS</a:t>
              </a:r>
              <a:endParaRPr lang="en-US" dirty="0"/>
            </a:p>
          </p:txBody>
        </p:sp>
        <p:sp>
          <p:nvSpPr>
            <p:cNvPr id="38" name="TextBox 37"/>
            <p:cNvSpPr txBox="1"/>
            <p:nvPr/>
          </p:nvSpPr>
          <p:spPr>
            <a:xfrm>
              <a:off x="4376127" y="4025984"/>
              <a:ext cx="1008112"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IDSR</a:t>
              </a:r>
              <a:endParaRPr lang="en-US" dirty="0"/>
            </a:p>
          </p:txBody>
        </p:sp>
        <p:sp>
          <p:nvSpPr>
            <p:cNvPr id="39" name="TextBox 38"/>
            <p:cNvSpPr txBox="1"/>
            <p:nvPr/>
          </p:nvSpPr>
          <p:spPr>
            <a:xfrm>
              <a:off x="5240223" y="4262928"/>
              <a:ext cx="1008112"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IHR</a:t>
              </a:r>
              <a:endParaRPr lang="en-US" dirty="0"/>
            </a:p>
          </p:txBody>
        </p:sp>
        <p:sp>
          <p:nvSpPr>
            <p:cNvPr id="40" name="TextBox 39"/>
            <p:cNvSpPr txBox="1"/>
            <p:nvPr/>
          </p:nvSpPr>
          <p:spPr>
            <a:xfrm>
              <a:off x="6032311" y="4571836"/>
              <a:ext cx="1008112" cy="369332"/>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DRM-H</a:t>
              </a:r>
              <a:endParaRPr lang="en-US" dirty="0"/>
            </a:p>
          </p:txBody>
        </p:sp>
        <p:sp>
          <p:nvSpPr>
            <p:cNvPr id="31" name="Cloud 30"/>
            <p:cNvSpPr/>
            <p:nvPr/>
          </p:nvSpPr>
          <p:spPr bwMode="auto">
            <a:xfrm>
              <a:off x="6948264" y="3857600"/>
              <a:ext cx="1512168" cy="1011560"/>
            </a:xfrm>
            <a:prstGeom prst="cloud">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42" name="TextBox 41"/>
            <p:cNvSpPr txBox="1"/>
            <p:nvPr/>
          </p:nvSpPr>
          <p:spPr>
            <a:xfrm>
              <a:off x="7216831" y="3880212"/>
              <a:ext cx="1224136" cy="923330"/>
            </a:xfrm>
            <a:prstGeom prst="rect">
              <a:avLst/>
            </a:prstGeom>
            <a:noFill/>
          </p:spPr>
          <p:txBody>
            <a:bodyPr wrap="square" rtlCol="0">
              <a:spAutoFit/>
            </a:bodyPr>
            <a:lstStyle/>
            <a:p>
              <a:r>
                <a:rPr lang="en-US" dirty="0" smtClean="0"/>
                <a:t>Guides</a:t>
              </a:r>
            </a:p>
            <a:p>
              <a:r>
                <a:rPr lang="en-US" dirty="0" smtClean="0"/>
                <a:t>Training modules</a:t>
              </a:r>
              <a:endParaRPr lang="en-US" dirty="0"/>
            </a:p>
          </p:txBody>
        </p:sp>
        <p:sp>
          <p:nvSpPr>
            <p:cNvPr id="44" name="TextBox 43"/>
            <p:cNvSpPr txBox="1"/>
            <p:nvPr/>
          </p:nvSpPr>
          <p:spPr>
            <a:xfrm>
              <a:off x="4088095" y="5178112"/>
              <a:ext cx="1008112" cy="36933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Articles</a:t>
              </a:r>
              <a:endParaRPr lang="en-US" dirty="0"/>
            </a:p>
          </p:txBody>
        </p:sp>
        <p:sp>
          <p:nvSpPr>
            <p:cNvPr id="45" name="TextBox 44"/>
            <p:cNvSpPr txBox="1"/>
            <p:nvPr/>
          </p:nvSpPr>
          <p:spPr>
            <a:xfrm>
              <a:off x="5240223" y="5157192"/>
              <a:ext cx="1008112"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Reports</a:t>
              </a:r>
              <a:endParaRPr lang="en-US" dirty="0"/>
            </a:p>
          </p:txBody>
        </p:sp>
        <p:sp>
          <p:nvSpPr>
            <p:cNvPr id="46" name="TextBox 45"/>
            <p:cNvSpPr txBox="1"/>
            <p:nvPr/>
          </p:nvSpPr>
          <p:spPr>
            <a:xfrm>
              <a:off x="6392351" y="5157192"/>
              <a:ext cx="1008112"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IHR AR</a:t>
              </a:r>
              <a:endParaRPr lang="en-US" dirty="0"/>
            </a:p>
          </p:txBody>
        </p:sp>
      </p:grpSp>
      <p:sp>
        <p:nvSpPr>
          <p:cNvPr id="48" name="Striped Right Arrow 47"/>
          <p:cNvSpPr/>
          <p:nvPr/>
        </p:nvSpPr>
        <p:spPr bwMode="auto">
          <a:xfrm rot="5400000">
            <a:off x="1970009" y="3427720"/>
            <a:ext cx="3946552" cy="437267"/>
          </a:xfrm>
          <a:prstGeom prst="stripedRightArrow">
            <a:avLst>
              <a:gd name="adj1" fmla="val 53838"/>
              <a:gd name="adj2" fmla="val 50000"/>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49" name="TextBox 48"/>
          <p:cNvSpPr txBox="1"/>
          <p:nvPr/>
        </p:nvSpPr>
        <p:spPr>
          <a:xfrm>
            <a:off x="8028384" y="5157192"/>
            <a:ext cx="1008112"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AFR TA</a:t>
            </a:r>
            <a:endParaRPr lang="en-US" dirty="0"/>
          </a:p>
        </p:txBody>
      </p:sp>
      <p:sp>
        <p:nvSpPr>
          <p:cNvPr id="11" name="Oval 10"/>
          <p:cNvSpPr/>
          <p:nvPr/>
        </p:nvSpPr>
        <p:spPr bwMode="auto">
          <a:xfrm>
            <a:off x="4850740" y="1052736"/>
            <a:ext cx="3053779" cy="114283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50" name="TextBox 49"/>
          <p:cNvSpPr txBox="1"/>
          <p:nvPr/>
        </p:nvSpPr>
        <p:spPr>
          <a:xfrm>
            <a:off x="8028384" y="2902560"/>
            <a:ext cx="1008112" cy="36933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CCA</a:t>
            </a:r>
            <a:endParaRPr lang="en-US" dirty="0"/>
          </a:p>
        </p:txBody>
      </p:sp>
    </p:spTree>
    <p:extLst>
      <p:ext uri="{BB962C8B-B14F-4D97-AF65-F5344CB8AC3E}">
        <p14:creationId xmlns:p14="http://schemas.microsoft.com/office/powerpoint/2010/main" val="136889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1097280"/>
            <a:chOff x="-108520" y="0"/>
            <a:chExt cx="9372866" cy="112474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4686433" cy="11247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13" y="0"/>
              <a:ext cx="4686433" cy="1124744"/>
            </a:xfrm>
            <a:prstGeom prst="rect">
              <a:avLst/>
            </a:prstGeom>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304"/>
            <a:ext cx="37079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3"/>
          <p:cNvSpPr>
            <a:spLocks noGrp="1"/>
          </p:cNvSpPr>
          <p:nvPr>
            <p:ph type="ftr" sz="quarter" idx="3"/>
          </p:nvPr>
        </p:nvSpPr>
        <p:spPr>
          <a:xfrm>
            <a:off x="0" y="6340172"/>
            <a:ext cx="2366496" cy="702612"/>
          </a:xfrm>
        </p:spPr>
        <p:txBody>
          <a:bodyPr/>
          <a:lstStyle/>
          <a:p>
            <a:pPr defTabSz="684591">
              <a:defRPr/>
            </a:pPr>
            <a:r>
              <a:rPr lang="fr-FR" dirty="0" smtClean="0">
                <a:solidFill>
                  <a:schemeClr val="tx1"/>
                </a:solidFill>
              </a:rPr>
              <a:t>CPI-WHE-WHO/AFRO</a:t>
            </a:r>
            <a:endParaRPr lang="en-US" dirty="0">
              <a:solidFill>
                <a:schemeClr val="tx1"/>
              </a:solidFill>
            </a:endParaRPr>
          </a:p>
        </p:txBody>
      </p:sp>
      <p:grpSp>
        <p:nvGrpSpPr>
          <p:cNvPr id="10" name="Group 9"/>
          <p:cNvGrpSpPr/>
          <p:nvPr/>
        </p:nvGrpSpPr>
        <p:grpSpPr>
          <a:xfrm>
            <a:off x="72008" y="116631"/>
            <a:ext cx="467544" cy="792089"/>
            <a:chOff x="0" y="1"/>
            <a:chExt cx="467544" cy="1097280"/>
          </a:xfrm>
        </p:grpSpPr>
        <p:sp>
          <p:nvSpPr>
            <p:cNvPr id="2" name="Flowchart: Multidocument 1"/>
            <p:cNvSpPr/>
            <p:nvPr/>
          </p:nvSpPr>
          <p:spPr bwMode="auto">
            <a:xfrm>
              <a:off x="0" y="1"/>
              <a:ext cx="467544" cy="1097280"/>
            </a:xfrm>
            <a:prstGeom prst="flowChartMultidocument">
              <a:avLst/>
            </a:prstGeom>
            <a:solidFill>
              <a:schemeClr val="tx2">
                <a:lumMod val="40000"/>
                <a:lumOff val="60000"/>
              </a:schemeClr>
            </a:solidFill>
            <a:ln>
              <a:headEnd type="none" w="med" len="med"/>
              <a:tailEnd type="none" w="med" len="me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5" name="Right Arrow 4"/>
            <p:cNvSpPr/>
            <p:nvPr/>
          </p:nvSpPr>
          <p:spPr bwMode="auto">
            <a:xfrm>
              <a:off x="0" y="368621"/>
              <a:ext cx="233772" cy="360040"/>
            </a:xfrm>
            <a:prstGeom prst="right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grpSp>
      <p:sp>
        <p:nvSpPr>
          <p:cNvPr id="11" name="Rectangle 10"/>
          <p:cNvSpPr/>
          <p:nvPr/>
        </p:nvSpPr>
        <p:spPr>
          <a:xfrm>
            <a:off x="666772" y="180051"/>
            <a:ext cx="7700634" cy="523220"/>
          </a:xfrm>
          <a:prstGeom prst="rect">
            <a:avLst/>
          </a:prstGeom>
        </p:spPr>
        <p:txBody>
          <a:bodyPr wrap="none">
            <a:spAutoFit/>
          </a:bodyPr>
          <a:lstStyle/>
          <a:p>
            <a:r>
              <a:rPr lang="en-US" sz="2800" b="1" dirty="0">
                <a:solidFill>
                  <a:schemeClr val="bg1"/>
                </a:solidFill>
              </a:rPr>
              <a:t>Risk Profiling, Assessment &amp; </a:t>
            </a:r>
            <a:r>
              <a:rPr lang="en-US" sz="2800" b="1" dirty="0" smtClean="0">
                <a:solidFill>
                  <a:schemeClr val="bg1"/>
                </a:solidFill>
              </a:rPr>
              <a:t>Mapping tools</a:t>
            </a:r>
            <a:endParaRPr lang="en-US" sz="2800" b="1" dirty="0">
              <a:solidFill>
                <a:schemeClr val="bg1"/>
              </a:solidFill>
            </a:endParaRPr>
          </a:p>
        </p:txBody>
      </p:sp>
      <p:sp>
        <p:nvSpPr>
          <p:cNvPr id="6" name="Rectangle 5"/>
          <p:cNvSpPr/>
          <p:nvPr/>
        </p:nvSpPr>
        <p:spPr>
          <a:xfrm>
            <a:off x="109596" y="1196752"/>
            <a:ext cx="3742324" cy="646331"/>
          </a:xfrm>
          <a:prstGeom prst="rect">
            <a:avLst/>
          </a:prstGeom>
        </p:spPr>
        <p:txBody>
          <a:bodyPr wrap="square">
            <a:spAutoFit/>
          </a:bodyPr>
          <a:lstStyle/>
          <a:p>
            <a:pPr algn="ctr"/>
            <a:r>
              <a:rPr lang="en-GB" dirty="0">
                <a:solidFill>
                  <a:srgbClr val="0070C0"/>
                </a:solidFill>
              </a:rPr>
              <a:t>Strategic Tool for Assessing Risks (</a:t>
            </a:r>
            <a:r>
              <a:rPr lang="en-GB" b="1" dirty="0">
                <a:solidFill>
                  <a:srgbClr val="0070C0"/>
                </a:solidFill>
              </a:rPr>
              <a:t>STAR</a:t>
            </a:r>
            <a:r>
              <a:rPr lang="en-GB" dirty="0">
                <a:solidFill>
                  <a:srgbClr val="0070C0"/>
                </a:solidFill>
              </a:rPr>
              <a:t>)</a:t>
            </a:r>
            <a:endParaRPr lang="en-US" dirty="0">
              <a:solidFill>
                <a:srgbClr val="0070C0"/>
              </a:solidFill>
            </a:endParaRPr>
          </a:p>
        </p:txBody>
      </p:sp>
      <p:sp>
        <p:nvSpPr>
          <p:cNvPr id="8" name="Rectangle 7"/>
          <p:cNvSpPr/>
          <p:nvPr/>
        </p:nvSpPr>
        <p:spPr>
          <a:xfrm>
            <a:off x="4572000" y="1196752"/>
            <a:ext cx="4572000" cy="646331"/>
          </a:xfrm>
          <a:prstGeom prst="rect">
            <a:avLst/>
          </a:prstGeom>
        </p:spPr>
        <p:txBody>
          <a:bodyPr>
            <a:spAutoFit/>
          </a:bodyPr>
          <a:lstStyle/>
          <a:p>
            <a:pPr algn="ctr"/>
            <a:r>
              <a:rPr lang="en-US" dirty="0">
                <a:solidFill>
                  <a:srgbClr val="0070C0"/>
                </a:solidFill>
              </a:rPr>
              <a:t>Vulnerability risk assessment and mapping (</a:t>
            </a:r>
            <a:r>
              <a:rPr lang="en-US" b="1" dirty="0">
                <a:solidFill>
                  <a:srgbClr val="0070C0"/>
                </a:solidFill>
              </a:rPr>
              <a:t>VRAM</a:t>
            </a:r>
            <a:r>
              <a:rPr lang="en-US" dirty="0">
                <a:solidFill>
                  <a:srgbClr val="0070C0"/>
                </a:solidFill>
              </a:rPr>
              <a:t>)</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0824" y="2200923"/>
            <a:ext cx="401435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193874" y="1998990"/>
            <a:ext cx="3455120" cy="3187632"/>
            <a:chOff x="305780" y="1992615"/>
            <a:chExt cx="3904916" cy="3938187"/>
          </a:xfrm>
        </p:grpSpPr>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780" y="1992615"/>
              <a:ext cx="2369200" cy="192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780" y="3943652"/>
              <a:ext cx="1790013" cy="198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0489" y="4238614"/>
              <a:ext cx="2170207" cy="16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1821423"/>
            <a:ext cx="1500338" cy="19115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336" y="3318534"/>
            <a:ext cx="1403648" cy="16982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70675" y="5258986"/>
            <a:ext cx="8681352" cy="923330"/>
          </a:xfrm>
          <a:prstGeom prst="rect">
            <a:avLst/>
          </a:prstGeom>
        </p:spPr>
        <p:txBody>
          <a:bodyPr wrap="square">
            <a:spAutoFit/>
          </a:bodyPr>
          <a:lstStyle/>
          <a:p>
            <a:r>
              <a:rPr lang="en-US" b="1" dirty="0" smtClean="0">
                <a:solidFill>
                  <a:srgbClr val="FF0000"/>
                </a:solidFill>
              </a:rPr>
              <a:t>Information </a:t>
            </a:r>
            <a:r>
              <a:rPr lang="en-US" b="1" dirty="0">
                <a:solidFill>
                  <a:srgbClr val="FF0000"/>
                </a:solidFill>
              </a:rPr>
              <a:t>for  policy, planning, implementation, evaluation  and monitoring including preparedness to build health system and community resilience to the public health impact of </a:t>
            </a:r>
            <a:r>
              <a:rPr lang="en-US" b="1" dirty="0" smtClean="0">
                <a:solidFill>
                  <a:srgbClr val="FF0000"/>
                </a:solidFill>
              </a:rPr>
              <a:t>emergencies</a:t>
            </a:r>
            <a:endParaRPr lang="en-US" b="1" dirty="0">
              <a:solidFill>
                <a:srgbClr val="FF0000"/>
              </a:solidFill>
            </a:endParaRPr>
          </a:p>
        </p:txBody>
      </p:sp>
    </p:spTree>
    <p:extLst>
      <p:ext uri="{BB962C8B-B14F-4D97-AF65-F5344CB8AC3E}">
        <p14:creationId xmlns:p14="http://schemas.microsoft.com/office/powerpoint/2010/main" val="351861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5456" y="1"/>
            <a:ext cx="9144000" cy="1097280"/>
            <a:chOff x="-108520" y="0"/>
            <a:chExt cx="9372866" cy="112474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4686433" cy="11247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13" y="0"/>
              <a:ext cx="4686433" cy="1124744"/>
            </a:xfrm>
            <a:prstGeom prst="rect">
              <a:avLst/>
            </a:prstGeom>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304"/>
            <a:ext cx="37079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3"/>
          <p:cNvSpPr>
            <a:spLocks noGrp="1"/>
          </p:cNvSpPr>
          <p:nvPr>
            <p:ph type="ftr" sz="quarter" idx="3"/>
          </p:nvPr>
        </p:nvSpPr>
        <p:spPr>
          <a:xfrm>
            <a:off x="0" y="6340172"/>
            <a:ext cx="2366496" cy="702612"/>
          </a:xfrm>
        </p:spPr>
        <p:txBody>
          <a:bodyPr/>
          <a:lstStyle/>
          <a:p>
            <a:pPr defTabSz="684591">
              <a:defRPr/>
            </a:pPr>
            <a:r>
              <a:rPr lang="fr-FR" dirty="0" smtClean="0">
                <a:solidFill>
                  <a:schemeClr val="tx1"/>
                </a:solidFill>
              </a:rPr>
              <a:t>CPI-WHE-WHO/AFRO</a:t>
            </a:r>
            <a:endParaRPr lang="en-US" dirty="0">
              <a:solidFill>
                <a:schemeClr val="tx1"/>
              </a:solidFill>
            </a:endParaRPr>
          </a:p>
        </p:txBody>
      </p:sp>
      <p:grpSp>
        <p:nvGrpSpPr>
          <p:cNvPr id="10" name="Group 9"/>
          <p:cNvGrpSpPr/>
          <p:nvPr/>
        </p:nvGrpSpPr>
        <p:grpSpPr>
          <a:xfrm>
            <a:off x="72008" y="116631"/>
            <a:ext cx="467544" cy="792089"/>
            <a:chOff x="0" y="1"/>
            <a:chExt cx="467544" cy="1097280"/>
          </a:xfrm>
        </p:grpSpPr>
        <p:sp>
          <p:nvSpPr>
            <p:cNvPr id="2" name="Flowchart: Multidocument 1"/>
            <p:cNvSpPr/>
            <p:nvPr/>
          </p:nvSpPr>
          <p:spPr bwMode="auto">
            <a:xfrm>
              <a:off x="0" y="1"/>
              <a:ext cx="467544" cy="1097280"/>
            </a:xfrm>
            <a:prstGeom prst="flowChartMultidocument">
              <a:avLst/>
            </a:prstGeom>
            <a:solidFill>
              <a:schemeClr val="tx2">
                <a:lumMod val="40000"/>
                <a:lumOff val="60000"/>
              </a:schemeClr>
            </a:solidFill>
            <a:ln>
              <a:headEnd type="none" w="med" len="med"/>
              <a:tailEnd type="none" w="med" len="me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sp>
          <p:nvSpPr>
            <p:cNvPr id="5" name="Right Arrow 4"/>
            <p:cNvSpPr/>
            <p:nvPr/>
          </p:nvSpPr>
          <p:spPr bwMode="auto">
            <a:xfrm>
              <a:off x="0" y="368621"/>
              <a:ext cx="233772" cy="360040"/>
            </a:xfrm>
            <a:prstGeom prst="right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smtClean="0">
                <a:ln>
                  <a:noFill/>
                </a:ln>
                <a:solidFill>
                  <a:srgbClr val="000066"/>
                </a:solidFill>
                <a:effectLst/>
                <a:latin typeface="Arial" charset="0"/>
                <a:cs typeface="Arial" charset="0"/>
              </a:endParaRPr>
            </a:p>
          </p:txBody>
        </p:sp>
      </p:grpSp>
      <p:sp>
        <p:nvSpPr>
          <p:cNvPr id="6" name="Rectangle 5"/>
          <p:cNvSpPr/>
          <p:nvPr/>
        </p:nvSpPr>
        <p:spPr>
          <a:xfrm>
            <a:off x="666772" y="180051"/>
            <a:ext cx="7593554" cy="461665"/>
          </a:xfrm>
          <a:prstGeom prst="rect">
            <a:avLst/>
          </a:prstGeom>
        </p:spPr>
        <p:txBody>
          <a:bodyPr wrap="none">
            <a:spAutoFit/>
          </a:bodyPr>
          <a:lstStyle/>
          <a:p>
            <a:r>
              <a:rPr lang="en-US" sz="2400" b="1" dirty="0">
                <a:solidFill>
                  <a:schemeClr val="bg1"/>
                </a:solidFill>
              </a:rPr>
              <a:t>Risk Profiling, Assessment &amp; </a:t>
            </a:r>
            <a:r>
              <a:rPr lang="en-US" sz="2400" b="1" dirty="0" smtClean="0">
                <a:solidFill>
                  <a:schemeClr val="bg1"/>
                </a:solidFill>
              </a:rPr>
              <a:t>Mapping  target 2018</a:t>
            </a:r>
            <a:endParaRPr lang="en-US" sz="3200" b="1" dirty="0">
              <a:solidFill>
                <a:schemeClr val="bg1"/>
              </a:solidFill>
            </a:endParaRPr>
          </a:p>
        </p:txBody>
      </p:sp>
      <p:sp>
        <p:nvSpPr>
          <p:cNvPr id="8" name="Rectangle 7"/>
          <p:cNvSpPr/>
          <p:nvPr/>
        </p:nvSpPr>
        <p:spPr>
          <a:xfrm>
            <a:off x="228486" y="1145938"/>
            <a:ext cx="8687027" cy="1015663"/>
          </a:xfrm>
          <a:prstGeom prst="rect">
            <a:avLst/>
          </a:prstGeom>
          <a:solidFill>
            <a:schemeClr val="tx1">
              <a:lumMod val="95000"/>
              <a:lumOff val="5000"/>
            </a:schemeClr>
          </a:solidFill>
        </p:spPr>
        <p:txBody>
          <a:bodyPr wrap="square">
            <a:spAutoFit/>
          </a:bodyPr>
          <a:lstStyle/>
          <a:p>
            <a:pPr algn="ctr"/>
            <a:r>
              <a:rPr lang="en-US" sz="2000" dirty="0">
                <a:solidFill>
                  <a:schemeClr val="bg1"/>
                </a:solidFill>
              </a:rPr>
              <a:t>At least 80% of Member States will have conducted outbreak and disaster risk analysis </a:t>
            </a:r>
            <a:r>
              <a:rPr lang="en-US" sz="2000" dirty="0" smtClean="0">
                <a:solidFill>
                  <a:schemeClr val="bg1"/>
                </a:solidFill>
              </a:rPr>
              <a:t>and mapping </a:t>
            </a:r>
            <a:r>
              <a:rPr lang="en-US" sz="2000" dirty="0">
                <a:solidFill>
                  <a:schemeClr val="bg1"/>
                </a:solidFill>
              </a:rPr>
              <a:t>in a multisectoral approach by </a:t>
            </a:r>
            <a:r>
              <a:rPr lang="en-US" sz="2000" dirty="0" smtClean="0">
                <a:solidFill>
                  <a:schemeClr val="bg1"/>
                </a:solidFill>
              </a:rPr>
              <a:t>2018</a:t>
            </a:r>
          </a:p>
          <a:p>
            <a:pPr algn="ctr"/>
            <a:r>
              <a:rPr lang="en-US" sz="2000" dirty="0" smtClean="0">
                <a:solidFill>
                  <a:schemeClr val="bg1"/>
                </a:solidFill>
              </a:rPr>
              <a:t>Baseline: VRAM-15%; STAR-51%</a:t>
            </a:r>
            <a:endParaRPr lang="en-US" sz="2000" dirty="0">
              <a:solidFill>
                <a:schemeClr val="bg1"/>
              </a:solidFill>
            </a:endParaRPr>
          </a:p>
        </p:txBody>
      </p:sp>
      <p:sp>
        <p:nvSpPr>
          <p:cNvPr id="12" name="Rectangle 11"/>
          <p:cNvSpPr/>
          <p:nvPr/>
        </p:nvSpPr>
        <p:spPr>
          <a:xfrm>
            <a:off x="148198" y="2161601"/>
            <a:ext cx="8847602" cy="1200329"/>
          </a:xfrm>
          <a:prstGeom prst="rect">
            <a:avLst/>
          </a:prstGeom>
        </p:spPr>
        <p:txBody>
          <a:bodyPr wrap="square">
            <a:spAutoFit/>
          </a:bodyPr>
          <a:lstStyle/>
          <a:p>
            <a:pPr marL="342900" indent="-342900">
              <a:buBlip>
                <a:blip r:embed="rId5"/>
              </a:buBlip>
            </a:pPr>
            <a:r>
              <a:rPr lang="en-US" sz="2400" dirty="0">
                <a:solidFill>
                  <a:srgbClr val="0066CC"/>
                </a:solidFill>
              </a:rPr>
              <a:t>Risk profiling is undertaken before an event </a:t>
            </a:r>
            <a:r>
              <a:rPr lang="en-US" sz="2400" dirty="0" smtClean="0">
                <a:solidFill>
                  <a:srgbClr val="0066CC"/>
                </a:solidFill>
              </a:rPr>
              <a:t>occurs </a:t>
            </a:r>
            <a:endParaRPr lang="en-US" sz="2400" dirty="0">
              <a:solidFill>
                <a:srgbClr val="0066CC"/>
              </a:solidFill>
            </a:endParaRPr>
          </a:p>
          <a:p>
            <a:pPr marL="342900" indent="-342900">
              <a:buBlip>
                <a:blip r:embed="rId5"/>
              </a:buBlip>
            </a:pPr>
            <a:r>
              <a:rPr lang="en-US" sz="2400" dirty="0">
                <a:solidFill>
                  <a:srgbClr val="0066CC"/>
                </a:solidFill>
              </a:rPr>
              <a:t>STAR at strategic, VRAM at operational level</a:t>
            </a:r>
          </a:p>
          <a:p>
            <a:endParaRPr lang="en-US" sz="2400" dirty="0" smtClean="0">
              <a:solidFill>
                <a:srgbClr val="0066CC"/>
              </a:solidFill>
            </a:endParaRPr>
          </a:p>
        </p:txBody>
      </p:sp>
      <p:graphicFrame>
        <p:nvGraphicFramePr>
          <p:cNvPr id="14" name="Diagram 13"/>
          <p:cNvGraphicFramePr/>
          <p:nvPr>
            <p:extLst>
              <p:ext uri="{D42A27DB-BD31-4B8C-83A1-F6EECF244321}">
                <p14:modId xmlns:p14="http://schemas.microsoft.com/office/powerpoint/2010/main" val="2283162205"/>
              </p:ext>
            </p:extLst>
          </p:nvPr>
        </p:nvGraphicFramePr>
        <p:xfrm>
          <a:off x="2286000" y="3088187"/>
          <a:ext cx="3844941" cy="27678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xtBox 15"/>
          <p:cNvSpPr txBox="1"/>
          <p:nvPr/>
        </p:nvSpPr>
        <p:spPr>
          <a:xfrm rot="16200000">
            <a:off x="569459" y="4239383"/>
            <a:ext cx="270611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smtClean="0"/>
              <a:t>Process</a:t>
            </a:r>
            <a:endParaRPr lang="en-US" sz="2400" b="1" dirty="0"/>
          </a:p>
        </p:txBody>
      </p:sp>
    </p:spTree>
    <p:extLst>
      <p:ext uri="{BB962C8B-B14F-4D97-AF65-F5344CB8AC3E}">
        <p14:creationId xmlns:p14="http://schemas.microsoft.com/office/powerpoint/2010/main" val="351861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307791" cy="1238270"/>
          </a:xfrm>
        </p:spPr>
        <p:txBody>
          <a:bodyPr/>
          <a:lstStyle/>
          <a:p>
            <a:r>
              <a:rPr lang="en-US" sz="4400" dirty="0" smtClean="0"/>
              <a:t>	</a:t>
            </a:r>
            <a:r>
              <a:rPr lang="en-US" sz="3600" dirty="0" smtClean="0"/>
              <a:t>Risk mapping</a:t>
            </a:r>
            <a:endParaRPr lang="en-US" sz="2800" dirty="0"/>
          </a:p>
        </p:txBody>
      </p:sp>
      <p:sp>
        <p:nvSpPr>
          <p:cNvPr id="4" name="Footer Placeholder 3"/>
          <p:cNvSpPr>
            <a:spLocks noGrp="1"/>
          </p:cNvSpPr>
          <p:nvPr>
            <p:ph type="ftr" sz="quarter" idx="3"/>
          </p:nvPr>
        </p:nvSpPr>
        <p:spPr/>
        <p:txBody>
          <a:bodyPr/>
          <a:lstStyle/>
          <a:p>
            <a:pPr marL="0" marR="0" lvl="0" indent="0" algn="l" defTabSz="9127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Bold"/>
                <a:ea typeface="+mn-ea"/>
                <a:cs typeface="Arial Bold"/>
              </a:rPr>
              <a:t>Title of the Presentation</a:t>
            </a:r>
            <a:endParaRPr kumimoji="0" lang="en-US" sz="1000" b="0" i="0" u="none" strike="noStrike" kern="1200" cap="none" spc="0" normalizeH="0" baseline="0" noProof="0" dirty="0">
              <a:ln>
                <a:noFill/>
              </a:ln>
              <a:solidFill>
                <a:prstClr val="white"/>
              </a:solidFill>
              <a:effectLst/>
              <a:uLnTx/>
              <a:uFillTx/>
              <a:latin typeface="Arial Bold"/>
              <a:ea typeface="+mn-ea"/>
              <a:cs typeface="Arial Bold"/>
            </a:endParaRPr>
          </a:p>
        </p:txBody>
      </p:sp>
      <p:sp>
        <p:nvSpPr>
          <p:cNvPr id="5" name="Slide Number Placeholder 4"/>
          <p:cNvSpPr>
            <a:spLocks noGrp="1"/>
          </p:cNvSpPr>
          <p:nvPr>
            <p:ph type="sldNum" sz="quarter" idx="4"/>
          </p:nvPr>
        </p:nvSpPr>
        <p:spPr/>
        <p:txBody>
          <a:bodyPr/>
          <a:lstStyle/>
          <a:p>
            <a:pPr marL="0" marR="0" lvl="0" indent="0" algn="r" defTabSz="912788" rtl="0" eaLnBrk="1" fontAlgn="auto" latinLnBrk="0" hangingPunct="1">
              <a:lnSpc>
                <a:spcPct val="100000"/>
              </a:lnSpc>
              <a:spcBef>
                <a:spcPts val="0"/>
              </a:spcBef>
              <a:spcAft>
                <a:spcPts val="0"/>
              </a:spcAft>
              <a:buClrTx/>
              <a:buSzTx/>
              <a:buFontTx/>
              <a:buNone/>
              <a:tabLst/>
              <a:defRPr/>
            </a:pPr>
            <a:fld id="{7698B45C-09C7-497B-9261-07F290CB2D4C}" type="slidenum">
              <a:rPr kumimoji="0" lang="en-US" sz="1200" b="0" i="0" u="none" strike="noStrike" kern="1200" cap="none" spc="0" normalizeH="0" baseline="0" noProof="0" smtClean="0">
                <a:ln>
                  <a:noFill/>
                </a:ln>
                <a:solidFill>
                  <a:prstClr val="white"/>
                </a:solidFill>
                <a:effectLst/>
                <a:uLnTx/>
                <a:uFillTx/>
                <a:latin typeface="Arial Narrow" panose="020B0606020202030204" pitchFamily="34" charset="0"/>
                <a:ea typeface="+mn-ea"/>
                <a:cs typeface="Arial"/>
              </a:rPr>
              <a:pPr marL="0" marR="0" lvl="0" indent="0" algn="r" defTabSz="91278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98477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7584" y="5805264"/>
            <a:ext cx="3672408" cy="246221"/>
          </a:xfrm>
          <a:prstGeom prst="rect">
            <a:avLst/>
          </a:prstGeom>
          <a:noFill/>
        </p:spPr>
        <p:txBody>
          <a:bodyPr wrap="square" rtlCol="0">
            <a:spAutoFit/>
          </a:bodyPr>
          <a:lstStyle/>
          <a:p>
            <a:r>
              <a:rPr lang="en-US" sz="1000" b="1" i="1" dirty="0" smtClean="0"/>
              <a:t>Source: AFRO Surveillance and lab data base</a:t>
            </a:r>
            <a:endParaRPr lang="en-US" sz="1000" b="1" i="1" dirty="0"/>
          </a:p>
        </p:txBody>
      </p:sp>
    </p:spTree>
    <p:extLst>
      <p:ext uri="{BB962C8B-B14F-4D97-AF65-F5344CB8AC3E}">
        <p14:creationId xmlns:p14="http://schemas.microsoft.com/office/powerpoint/2010/main" val="269708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4604</TotalTime>
  <Words>763</Words>
  <Application>Microsoft Office PowerPoint</Application>
  <PresentationFormat>On-screen Show (4:3)</PresentationFormat>
  <Paragraphs>162</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master</vt:lpstr>
      <vt:lpstr>RISK ANALYSIS AND ASSESSMENT         IN THE AFRICAN REGION                                                 CPI/AFRO</vt:lpstr>
      <vt:lpstr>PowerPoint Presentation</vt:lpstr>
      <vt:lpstr>Introduction……2</vt:lpstr>
      <vt:lpstr>PowerPoint Presentation</vt:lpstr>
      <vt:lpstr>PowerPoint Presentation</vt:lpstr>
      <vt:lpstr>PowerPoint Presentation</vt:lpstr>
      <vt:lpstr>PowerPoint Presentation</vt:lpstr>
      <vt:lpstr>PowerPoint Presentation</vt:lpstr>
      <vt:lpstr> Risk mapping</vt:lpstr>
      <vt:lpstr>Key Achievements</vt:lpstr>
      <vt:lpstr>Key Challenges</vt:lpstr>
      <vt:lpstr>Priority actions (2018)</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WHO AFRO</dc:creator>
  <cp:lastModifiedBy>MUSA, Emmanuel Onuche</cp:lastModifiedBy>
  <cp:revision>343</cp:revision>
  <cp:lastPrinted>2017-12-02T15:53:00Z</cp:lastPrinted>
  <dcterms:created xsi:type="dcterms:W3CDTF">2017-01-26T14:30:52Z</dcterms:created>
  <dcterms:modified xsi:type="dcterms:W3CDTF">2018-05-09T10:50:36Z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-1143746869</vt:i4>
  </property>
  <property fmtid="{D5CDD505-2E9C-101B-9397-08002B2CF9AE}" pid="3" name="_NewReviewCycle">
    <vt:lpwstr/>
  </property>
  <property fmtid="{D5CDD505-2E9C-101B-9397-08002B2CF9AE}" pid="4" name="_EmailSubject">
    <vt:lpwstr>CPI presentation during the AFRO Surge training, Kintele</vt:lpwstr>
  </property>
  <property fmtid="{D5CDD505-2E9C-101B-9397-08002B2CF9AE}" pid="5" name="_AuthorEmail">
    <vt:lpwstr>aliahmedy@who.int</vt:lpwstr>
  </property>
  <property fmtid="{D5CDD505-2E9C-101B-9397-08002B2CF9AE}" pid="6" name="_AuthorEmailDisplayName">
    <vt:lpwstr>ALI AHMED, Yahaya</vt:lpwstr>
  </property>
  <property fmtid="{D5CDD505-2E9C-101B-9397-08002B2CF9AE}" pid="7" name="_PreviousAdHocReviewCycleID">
    <vt:i4>-1318248398</vt:i4>
  </property>
</Properties>
</file>