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47" r:id="rId6"/>
    <p:sldId id="333" r:id="rId7"/>
    <p:sldId id="341" r:id="rId8"/>
    <p:sldId id="349" r:id="rId9"/>
    <p:sldId id="344" r:id="rId10"/>
    <p:sldId id="345" r:id="rId11"/>
    <p:sldId id="346" r:id="rId12"/>
    <p:sldId id="348" r:id="rId1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006699"/>
    <a:srgbClr val="CC0000"/>
    <a:srgbClr val="CC3300"/>
    <a:srgbClr val="1E7FB8"/>
    <a:srgbClr val="008080"/>
    <a:srgbClr val="006260"/>
    <a:srgbClr val="FF3333"/>
    <a:srgbClr val="52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76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99202-A6C5-498E-AC4E-F37551CBAC69}" type="datetimeFigureOut">
              <a:rPr lang="en-GB" smtClean="0"/>
              <a:t>09/05/2018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328B-6870-470B-B6C8-71BC5F70E15B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96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FEF6A-55B7-40FA-AB0F-43BCDC8F46E4}" type="datetimeFigureOut">
              <a:rPr lang="en-GB" smtClean="0"/>
              <a:t>09/05/2018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CB27C-7546-46C2-81E5-E013FC432927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06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99392"/>
            <a:ext cx="914400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44824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62189"/>
            <a:ext cx="6400800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489848"/>
            <a:ext cx="914400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9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74063736-2571-49AC-91D1-36E59EA8FC81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01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0232" y="44624"/>
            <a:ext cx="2133600" cy="365125"/>
          </a:xfrm>
          <a:prstGeom prst="rect">
            <a:avLst/>
          </a:prstGeom>
        </p:spPr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32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3E5938DE-CE11-43F2-A1EE-D4C7DEBEA006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2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2A15CA5A-B3F3-457B-AA8F-DC09651D03AC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68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941BC9E8-5C3C-4750-A92E-8BCDB9B31434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40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3744C38A-CC3A-43E1-BF47-CC4E68F6ED37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8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779686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916047E8-DF3C-428A-AAE6-FDED3553341D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37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/>
          <a:lstStyle/>
          <a:p>
            <a:fld id="{20B5C5CC-369C-430B-83F5-EF5E2936E47B}" type="datetime4">
              <a:rPr lang="en-GB" smtClean="0"/>
              <a:t>09 May 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0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021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75D5-DD51-4DDF-87E6-FA82A457ECD1}" type="slidenum">
              <a:rPr lang="en-GB" smtClean="0"/>
              <a:t>‹N°›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27384"/>
            <a:ext cx="9144000" cy="1196817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799672" y="6150623"/>
            <a:ext cx="1886657" cy="569706"/>
            <a:chOff x="5525840" y="3530278"/>
            <a:chExt cx="1886657" cy="569706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5540240" y="3530278"/>
              <a:ext cx="18722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cap="all" baseline="0" dirty="0">
                  <a:solidFill>
                    <a:srgbClr val="1E7FB8"/>
                  </a:solidFill>
                  <a:latin typeface="Corbel" panose="020B0503020204020204" pitchFamily="34" charset="0"/>
                </a:rPr>
                <a:t>Health</a:t>
              </a:r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5525840" y="3618320"/>
              <a:ext cx="1879457" cy="481664"/>
              <a:chOff x="5525840" y="3618320"/>
              <a:chExt cx="1879457" cy="481664"/>
            </a:xfrm>
          </p:grpSpPr>
          <p:sp>
            <p:nvSpPr>
              <p:cNvPr id="12" name="TextBox 11"/>
              <p:cNvSpPr txBox="1"/>
              <p:nvPr userDrawn="1"/>
            </p:nvSpPr>
            <p:spPr>
              <a:xfrm>
                <a:off x="6494240" y="3838374"/>
                <a:ext cx="8891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cap="none" spc="-80" dirty="0">
                    <a:solidFill>
                      <a:srgbClr val="1E7FB8"/>
                    </a:solidFill>
                    <a:latin typeface="Corbel" panose="020B0503020204020204" pitchFamily="34" charset="0"/>
                  </a:rPr>
                  <a:t>programme</a:t>
                </a:r>
              </a:p>
            </p:txBody>
          </p:sp>
          <p:sp>
            <p:nvSpPr>
              <p:cNvPr id="13" name="TextBox 12"/>
              <p:cNvSpPr txBox="1"/>
              <p:nvPr userDrawn="1"/>
            </p:nvSpPr>
            <p:spPr>
              <a:xfrm>
                <a:off x="5525840" y="3618320"/>
                <a:ext cx="18794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cap="all" spc="-80" dirty="0">
                    <a:solidFill>
                      <a:srgbClr val="1E7FB8"/>
                    </a:solidFill>
                    <a:latin typeface="Leelawadee" panose="020B0502040204020203" pitchFamily="34" charset="-34"/>
                    <a:ea typeface="Lato Heavy" panose="020F0502020204030203" pitchFamily="34" charset="0"/>
                    <a:cs typeface="Leelawadee" panose="020B0502040204020203" pitchFamily="34" charset="-34"/>
                  </a:rPr>
                  <a:t>emergencies</a:t>
                </a:r>
              </a:p>
            </p:txBody>
          </p:sp>
        </p:grp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08271"/>
            <a:ext cx="2065713" cy="6330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9216" y="6021288"/>
            <a:ext cx="91532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6660000" y="3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Condensed" panose="020B0606040200020203" pitchFamily="34" charset="0"/>
              </a:defRPr>
            </a:lvl1pPr>
          </a:lstStyle>
          <a:p>
            <a:fld id="{D0E4CC02-274F-49DB-A9AF-7C2A340E6BF4}" type="datetime4">
              <a:rPr lang="en-GB" smtClean="0"/>
              <a:t>09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77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Segoe Condensed" panose="020B0606040200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tx1">
              <a:lumMod val="50000"/>
              <a:lumOff val="50000"/>
            </a:schemeClr>
          </a:solidFill>
          <a:latin typeface="Segoe Condensed" panose="020B0606040200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6876256" y="6073200"/>
            <a:ext cx="1886657" cy="569706"/>
            <a:chOff x="5525840" y="3530278"/>
            <a:chExt cx="1886657" cy="569706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5540240" y="3530278"/>
              <a:ext cx="18722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cap="all" baseline="0" dirty="0">
                  <a:solidFill>
                    <a:schemeClr val="bg1"/>
                  </a:solidFill>
                  <a:latin typeface="Corbel" panose="020B0503020204020204" pitchFamily="34" charset="0"/>
                </a:rPr>
                <a:t>Health</a:t>
              </a:r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5525840" y="3618320"/>
              <a:ext cx="1879457" cy="481664"/>
              <a:chOff x="5525840" y="3618320"/>
              <a:chExt cx="1879457" cy="481664"/>
            </a:xfrm>
          </p:grpSpPr>
          <p:sp>
            <p:nvSpPr>
              <p:cNvPr id="10" name="TextBox 9"/>
              <p:cNvSpPr txBox="1"/>
              <p:nvPr userDrawn="1"/>
            </p:nvSpPr>
            <p:spPr>
              <a:xfrm>
                <a:off x="6494240" y="3838374"/>
                <a:ext cx="8891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cap="none" spc="-80" dirty="0">
                    <a:solidFill>
                      <a:schemeClr val="bg1"/>
                    </a:solidFill>
                    <a:latin typeface="Corbel" panose="020B0503020204020204" pitchFamily="34" charset="0"/>
                  </a:rPr>
                  <a:t>programme</a:t>
                </a:r>
              </a:p>
            </p:txBody>
          </p:sp>
          <p:sp>
            <p:nvSpPr>
              <p:cNvPr id="11" name="TextBox 10"/>
              <p:cNvSpPr txBox="1"/>
              <p:nvPr userDrawn="1"/>
            </p:nvSpPr>
            <p:spPr>
              <a:xfrm>
                <a:off x="5525840" y="3618320"/>
                <a:ext cx="18794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cap="all" spc="-80" dirty="0">
                    <a:solidFill>
                      <a:schemeClr val="bg1"/>
                    </a:solidFill>
                    <a:latin typeface="Leelawadee" panose="020B0502040204020203" pitchFamily="34" charset="-34"/>
                    <a:ea typeface="Lato Heavy" panose="020F0502020204030203" pitchFamily="34" charset="0"/>
                    <a:cs typeface="Leelawadee" panose="020B0502040204020203" pitchFamily="34" charset="-34"/>
                  </a:rPr>
                  <a:t>emergencies</a:t>
                </a:r>
              </a:p>
            </p:txBody>
          </p:sp>
        </p:grpSp>
      </p:grpSp>
      <p:sp>
        <p:nvSpPr>
          <p:cNvPr id="20" name="Title 1"/>
          <p:cNvSpPr txBox="1">
            <a:spLocks/>
          </p:cNvSpPr>
          <p:nvPr/>
        </p:nvSpPr>
        <p:spPr>
          <a:xfrm>
            <a:off x="342632" y="19888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Segoe Condensed" panose="020B0606040200020203" pitchFamily="34" charset="0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1E7FB8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4635" y="2342490"/>
            <a:ext cx="576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Segoe Condensed" panose="020B0606040200020203" pitchFamily="34" charset="0"/>
              </a:rPr>
              <a:t>Public Health Situation Analysis</a:t>
            </a:r>
            <a:endParaRPr lang="en-GB" sz="6000" dirty="0">
              <a:solidFill>
                <a:schemeClr val="tx2"/>
              </a:solidFill>
              <a:latin typeface="Segoe Condensed" panose="020B0606040200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2102210" cy="64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6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Interactions between PHSA, RRA and STAR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588172"/>
              </p:ext>
            </p:extLst>
          </p:nvPr>
        </p:nvGraphicFramePr>
        <p:xfrm>
          <a:off x="16967" y="1196752"/>
          <a:ext cx="9127032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1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1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3919">
                <a:tc>
                  <a:txBody>
                    <a:bodyPr/>
                    <a:lstStyle/>
                    <a:p>
                      <a:r>
                        <a:rPr lang="en-GB" dirty="0"/>
                        <a:t>Product</a:t>
                      </a:r>
                      <a:r>
                        <a:rPr lang="en-GB" baseline="0" dirty="0"/>
                        <a:t> / 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Method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When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026">
                <a:tc>
                  <a:txBody>
                    <a:bodyPr/>
                    <a:lstStyle/>
                    <a:p>
                      <a:r>
                        <a:rPr lang="en-GB" dirty="0"/>
                        <a:t>Rapid</a:t>
                      </a:r>
                      <a:r>
                        <a:rPr lang="en-GB" baseline="0" dirty="0"/>
                        <a:t> Risk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Happening event and its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Providing risk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Upon notification</a:t>
                      </a:r>
                      <a:r>
                        <a:rPr lang="en-GB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061">
                <a:tc>
                  <a:txBody>
                    <a:bodyPr/>
                    <a:lstStyle/>
                    <a:p>
                      <a:r>
                        <a:rPr lang="en-GB" dirty="0"/>
                        <a:t>Public Health</a:t>
                      </a:r>
                      <a:r>
                        <a:rPr lang="en-GB" baseline="0" dirty="0"/>
                        <a:t> Situation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Potential risks/vulnerabilities/hazards;</a:t>
                      </a:r>
                    </a:p>
                    <a:p>
                      <a:r>
                        <a:rPr lang="en-GB" dirty="0"/>
                        <a:t>Underlying</a:t>
                      </a:r>
                      <a:r>
                        <a:rPr lang="en-GB" baseline="0" dirty="0"/>
                        <a:t>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 Data Review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/>
                        <a:t>Providing overall situation analysis</a:t>
                      </a:r>
                      <a:r>
                        <a:rPr lang="en-GB"/>
                        <a:t>;</a:t>
                      </a:r>
                      <a:endParaRPr lang="fr-CH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/>
                        <a:t>Indentify priorities</a:t>
                      </a:r>
                      <a:r>
                        <a:rPr lang="fr-CH" baseline="0"/>
                        <a:t> and </a:t>
                      </a:r>
                      <a:r>
                        <a:rPr lang="fr-CH"/>
                        <a:t>info gaps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48-72 hrs</a:t>
                      </a:r>
                    </a:p>
                    <a:p>
                      <a:r>
                        <a:rPr lang="en-GB" dirty="0"/>
                        <a:t>Upon</a:t>
                      </a:r>
                      <a:r>
                        <a:rPr lang="en-GB" baseline="0" dirty="0"/>
                        <a:t> 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MDC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242">
                <a:tc>
                  <a:txBody>
                    <a:bodyPr/>
                    <a:lstStyle/>
                    <a:p>
                      <a:r>
                        <a:rPr lang="en-GB" dirty="0"/>
                        <a:t>Strategic Risk</a:t>
                      </a:r>
                      <a:r>
                        <a:rPr lang="en-GB" baseline="0" dirty="0"/>
                        <a:t>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Risk management cycle;</a:t>
                      </a:r>
                    </a:p>
                    <a:p>
                      <a:r>
                        <a:rPr lang="en-GB" dirty="0"/>
                        <a:t>All hazard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Expert judgement/workshop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Identify</a:t>
                      </a:r>
                      <a:r>
                        <a:rPr lang="en-GB" baseline="0" dirty="0"/>
                        <a:t> priorities for preparedness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Related to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CPI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67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452750" y="4153000"/>
            <a:ext cx="6475720" cy="1796280"/>
            <a:chOff x="467544" y="4146903"/>
            <a:chExt cx="6475720" cy="1796280"/>
          </a:xfrm>
        </p:grpSpPr>
        <p:sp>
          <p:nvSpPr>
            <p:cNvPr id="31" name="TextBox 30"/>
            <p:cNvSpPr txBox="1"/>
            <p:nvPr/>
          </p:nvSpPr>
          <p:spPr>
            <a:xfrm>
              <a:off x="467544" y="5589240"/>
              <a:ext cx="3111138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 Condensed" panose="020B0606040200020203" pitchFamily="34" charset="0"/>
                </a:rPr>
                <a:t>Health cluster action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34554" y="4146903"/>
              <a:ext cx="6408710" cy="1512168"/>
              <a:chOff x="534554" y="4146903"/>
              <a:chExt cx="6408710" cy="1512168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201080" y="4218911"/>
                <a:ext cx="4742184" cy="8925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en-GB" sz="1300" b="1" dirty="0">
                    <a:solidFill>
                      <a:srgbClr val="FF6600"/>
                    </a:solidFill>
                    <a:latin typeface="Segoe Condensed" panose="020B0606040200020203" pitchFamily="34" charset="0"/>
                  </a:rPr>
                  <a:t>Health Management Information System (HMIS)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en-GB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egoe Condensed" panose="020B0606040200020203" pitchFamily="34" charset="0"/>
                  </a:rPr>
                  <a:t>Vaccination coverage estimation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en-GB" sz="1300" b="1" dirty="0">
                    <a:solidFill>
                      <a:srgbClr val="C00000"/>
                    </a:solidFill>
                    <a:latin typeface="Segoe Condensed" panose="020B0606040200020203" pitchFamily="34" charset="0"/>
                  </a:rPr>
                  <a:t>Health Cluster Bulletin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en-GB" sz="1300" b="1" dirty="0">
                    <a:solidFill>
                      <a:srgbClr val="C00000"/>
                    </a:solidFill>
                    <a:latin typeface="Segoe Condensed" panose="020B0606040200020203" pitchFamily="34" charset="0"/>
                  </a:rPr>
                  <a:t>Ad hoc Infographics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051718" y="4146903"/>
                <a:ext cx="4819541" cy="1080120"/>
              </a:xfrm>
              <a:prstGeom prst="roundRect">
                <a:avLst/>
              </a:prstGeom>
              <a:noFill/>
              <a:ln>
                <a:solidFill>
                  <a:srgbClr val="00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Chevron 18"/>
              <p:cNvSpPr/>
              <p:nvPr/>
            </p:nvSpPr>
            <p:spPr>
              <a:xfrm rot="5400000">
                <a:off x="639565" y="4041892"/>
                <a:ext cx="1440160" cy="1650182"/>
              </a:xfrm>
              <a:prstGeom prst="chevron">
                <a:avLst>
                  <a:gd name="adj" fmla="val 24498"/>
                </a:avLst>
              </a:prstGeom>
              <a:solidFill>
                <a:srgbClr val="006699"/>
              </a:solidFill>
              <a:ln>
                <a:solidFill>
                  <a:srgbClr val="00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4554" y="4578951"/>
                <a:ext cx="1666528" cy="108012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b="1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egoe Condensed" panose="020B0606040200020203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b="1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egoe Condensed" panose="020B0606040200020203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b="1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egoe Condensed" panose="020B0606040200020203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b="1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egoe Condensed" panose="020B0606040200020203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b="1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Segoe Condensed" panose="020B0606040200020203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GB" sz="1500" dirty="0">
                    <a:solidFill>
                      <a:schemeClr val="bg1"/>
                    </a:solidFill>
                  </a:rPr>
                  <a:t>Health System Performance</a:t>
                </a:r>
                <a:endParaRPr lang="en-US" sz="15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2201081" y="1268760"/>
            <a:ext cx="6161645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rgbClr val="CC0000"/>
                </a:solidFill>
                <a:latin typeface="Segoe Condensed" panose="020B0606040200020203" pitchFamily="34" charset="0"/>
              </a:rPr>
              <a:t>Public Health Situation Analysis (PHSA)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rgbClr val="CC0000"/>
                </a:solidFill>
                <a:latin typeface="Segoe Condensed" panose="020B0606040200020203" pitchFamily="34" charset="0"/>
              </a:rPr>
              <a:t>Rapid Health Assessment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rgbClr val="CC0000"/>
                </a:solidFill>
                <a:latin typeface="Segoe Condensed" panose="020B0606040200020203" pitchFamily="34" charset="0"/>
              </a:rPr>
              <a:t>Humanitarian Emergency Settings Perceived Needs (HESPER) Scale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rgbClr val="CC0000"/>
                </a:solidFill>
                <a:latin typeface="Segoe Condensed" panose="020B0606040200020203" pitchFamily="34" charset="0"/>
              </a:rPr>
              <a:t>Early Warning Alert and Response System (EWARS)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Condensed" panose="020B0606040200020203" pitchFamily="34" charset="0"/>
              </a:rPr>
              <a:t>Population Mortality estimation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Condensed" panose="020B0606040200020203" pitchFamily="34" charset="0"/>
              </a:rPr>
              <a:t>Monitoring Violence against Health (MVH)</a:t>
            </a:r>
            <a:endParaRPr lang="en-US" sz="1300" b="1" dirty="0">
              <a:solidFill>
                <a:schemeClr val="tx1">
                  <a:lumMod val="65000"/>
                  <a:lumOff val="35000"/>
                </a:schemeClr>
              </a:solidFill>
              <a:latin typeface="Segoe Condensed" panose="020B060604020002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1718" y="1268761"/>
            <a:ext cx="4793856" cy="12961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Flow chart of </a:t>
            </a:r>
            <a:br>
              <a:rPr lang="en-US" sz="3200" dirty="0"/>
            </a:br>
            <a:r>
              <a:rPr lang="en-US" sz="3200" dirty="0"/>
              <a:t>Public Health Information Services</a:t>
            </a:r>
          </a:p>
        </p:txBody>
      </p:sp>
      <p:sp>
        <p:nvSpPr>
          <p:cNvPr id="2" name="Chevron 1"/>
          <p:cNvSpPr/>
          <p:nvPr/>
        </p:nvSpPr>
        <p:spPr>
          <a:xfrm rot="5400000">
            <a:off x="495549" y="1305588"/>
            <a:ext cx="1728192" cy="1650182"/>
          </a:xfrm>
          <a:prstGeom prst="chevron">
            <a:avLst>
              <a:gd name="adj" fmla="val 24498"/>
            </a:avLst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554" y="1698631"/>
            <a:ext cx="1666528" cy="10801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Condensed" panose="020B0606040200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Condensed" panose="020B0606040200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Condensed" panose="020B0606040200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Condensed" panose="020B0606040200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Condensed" panose="020B0606040200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500" dirty="0">
                <a:solidFill>
                  <a:schemeClr val="bg1"/>
                </a:solidFill>
              </a:rPr>
              <a:t>Health Status and Threats for affected Populations</a:t>
            </a:r>
            <a:endParaRPr lang="en-US" sz="1500" dirty="0">
              <a:solidFill>
                <a:schemeClr val="bg1"/>
              </a:solidFill>
            </a:endParaRPr>
          </a:p>
        </p:txBody>
      </p:sp>
      <p:grpSp>
        <p:nvGrpSpPr>
          <p:cNvPr id="1054" name="Group 1053"/>
          <p:cNvGrpSpPr/>
          <p:nvPr/>
        </p:nvGrpSpPr>
        <p:grpSpPr>
          <a:xfrm>
            <a:off x="534554" y="2706744"/>
            <a:ext cx="6408711" cy="1656185"/>
            <a:chOff x="534554" y="2706744"/>
            <a:chExt cx="6408711" cy="1656185"/>
          </a:xfrm>
        </p:grpSpPr>
        <p:sp>
          <p:nvSpPr>
            <p:cNvPr id="21" name="TextBox 20"/>
            <p:cNvSpPr txBox="1"/>
            <p:nvPr/>
          </p:nvSpPr>
          <p:spPr>
            <a:xfrm>
              <a:off x="2201081" y="2994775"/>
              <a:ext cx="4742184" cy="6924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87313" indent="-87313">
                <a:buFont typeface="Arial" panose="020B0604020202020204" pitchFamily="34" charset="0"/>
                <a:buChar char="•"/>
              </a:pPr>
              <a:r>
                <a:rPr lang="en-GB" sz="1300" b="1" dirty="0">
                  <a:solidFill>
                    <a:srgbClr val="C00000"/>
                  </a:solidFill>
                  <a:latin typeface="Segoe Condensed" panose="020B0606040200020203" pitchFamily="34" charset="0"/>
                </a:rPr>
                <a:t>Who, What Where (3W) matrix</a:t>
              </a:r>
            </a:p>
            <a:p>
              <a:pPr marL="87313" indent="-87313">
                <a:buFont typeface="Arial" panose="020B0604020202020204" pitchFamily="34" charset="0"/>
                <a:buChar char="•"/>
              </a:pPr>
              <a:r>
                <a:rPr lang="en-GB" sz="1300" b="1" dirty="0">
                  <a:solidFill>
                    <a:srgbClr val="C00000"/>
                  </a:solidFill>
                  <a:latin typeface="Segoe Condensed" panose="020B0606040200020203" pitchFamily="34" charset="0"/>
                </a:rPr>
                <a:t>Partners’ List</a:t>
              </a:r>
            </a:p>
            <a:p>
              <a:pPr marL="87313" indent="-87313">
                <a:buFont typeface="Arial" panose="020B0604020202020204" pitchFamily="34" charset="0"/>
                <a:buChar char="•"/>
              </a:pPr>
              <a:r>
                <a:rPr lang="en-GB" sz="1300" b="1" dirty="0">
                  <a:solidFill>
                    <a:srgbClr val="C00000"/>
                  </a:solidFill>
                  <a:latin typeface="Segoe Condensed" panose="020B0606040200020203" pitchFamily="34" charset="0"/>
                </a:rPr>
                <a:t>Health Resources Availability Monitoring System (</a:t>
              </a:r>
              <a:r>
                <a:rPr lang="en-GB" sz="1300" b="1" dirty="0" err="1">
                  <a:solidFill>
                    <a:srgbClr val="C00000"/>
                  </a:solidFill>
                  <a:latin typeface="Segoe Condensed" panose="020B0606040200020203" pitchFamily="34" charset="0"/>
                </a:rPr>
                <a:t>HeRAMS</a:t>
              </a:r>
              <a:r>
                <a:rPr lang="en-GB" sz="1300" b="1" dirty="0">
                  <a:solidFill>
                    <a:srgbClr val="C00000"/>
                  </a:solidFill>
                  <a:latin typeface="Segoe Condensed" panose="020B0606040200020203" pitchFamily="34" charset="0"/>
                </a:rPr>
                <a:t>)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051719" y="2850759"/>
              <a:ext cx="4819539" cy="936104"/>
            </a:xfrm>
            <a:prstGeom prst="roundRect">
              <a:avLst/>
            </a:prstGeom>
            <a:no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Chevron 16"/>
            <p:cNvSpPr/>
            <p:nvPr/>
          </p:nvSpPr>
          <p:spPr>
            <a:xfrm rot="5400000">
              <a:off x="531552" y="2709746"/>
              <a:ext cx="1656185" cy="1650182"/>
            </a:xfrm>
            <a:prstGeom prst="chevron">
              <a:avLst>
                <a:gd name="adj" fmla="val 24498"/>
              </a:avLst>
            </a:prstGeom>
            <a:solidFill>
              <a:srgbClr val="006699"/>
            </a:solidFill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534554" y="3138791"/>
              <a:ext cx="1666528" cy="108012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b="1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Condensed" panose="020B0606040200020203" pitchFamily="34" charset="0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b="1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Condensed" panose="020B0606040200020203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b="1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Condensed" panose="020B0606040200020203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b="1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Condensed" panose="020B0606040200020203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b="1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Condensed" panose="020B0606040200020203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GB" sz="1500" dirty="0">
                  <a:solidFill>
                    <a:schemeClr val="bg1"/>
                  </a:solidFill>
                </a:rPr>
                <a:t>Health Resources and Availability</a:t>
              </a:r>
              <a:endParaRPr lang="en-US"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504517" y="4108971"/>
            <a:ext cx="1008113" cy="290214"/>
            <a:chOff x="5436096" y="4072716"/>
            <a:chExt cx="1008113" cy="290214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436096" y="4362930"/>
              <a:ext cx="1008112" cy="0"/>
            </a:xfrm>
            <a:prstGeom prst="line">
              <a:avLst/>
            </a:prstGeom>
            <a:ln w="19050">
              <a:solidFill>
                <a:srgbClr val="006699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6444208" y="4072716"/>
              <a:ext cx="1" cy="290214"/>
            </a:xfrm>
            <a:prstGeom prst="straightConnector1">
              <a:avLst/>
            </a:prstGeom>
            <a:ln w="22225">
              <a:solidFill>
                <a:srgbClr val="006699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" name="Flowchart: Connector 1047"/>
          <p:cNvSpPr/>
          <p:nvPr/>
        </p:nvSpPr>
        <p:spPr>
          <a:xfrm>
            <a:off x="7830909" y="1286776"/>
            <a:ext cx="126000" cy="126000"/>
          </a:xfrm>
          <a:prstGeom prst="flowChartConnector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/>
          <p:cNvSpPr/>
          <p:nvPr/>
        </p:nvSpPr>
        <p:spPr>
          <a:xfrm>
            <a:off x="7812360" y="1513639"/>
            <a:ext cx="126000" cy="126000"/>
          </a:xfrm>
          <a:prstGeom prst="flowChartConnec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/>
          <p:cNvSpPr/>
          <p:nvPr/>
        </p:nvSpPr>
        <p:spPr>
          <a:xfrm>
            <a:off x="7812360" y="1934848"/>
            <a:ext cx="126000" cy="12600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1048"/>
          <p:cNvSpPr/>
          <p:nvPr/>
        </p:nvSpPr>
        <p:spPr>
          <a:xfrm>
            <a:off x="7881720" y="1177007"/>
            <a:ext cx="1079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Segoe Condensed" panose="020B0606040200020203" pitchFamily="34" charset="0"/>
              </a:rPr>
              <a:t>core services </a:t>
            </a:r>
          </a:p>
        </p:txBody>
      </p:sp>
      <p:sp>
        <p:nvSpPr>
          <p:cNvPr id="1050" name="Rectangle 1049"/>
          <p:cNvSpPr/>
          <p:nvPr/>
        </p:nvSpPr>
        <p:spPr>
          <a:xfrm>
            <a:off x="7893909" y="1412776"/>
            <a:ext cx="1066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6600"/>
                </a:solidFill>
                <a:latin typeface="Segoe Condensed" panose="020B0606040200020203" pitchFamily="34" charset="0"/>
              </a:rPr>
              <a:t>additional services </a:t>
            </a:r>
          </a:p>
        </p:txBody>
      </p:sp>
      <p:sp>
        <p:nvSpPr>
          <p:cNvPr id="1051" name="Rectangle 1050"/>
          <p:cNvSpPr/>
          <p:nvPr/>
        </p:nvSpPr>
        <p:spPr>
          <a:xfrm>
            <a:off x="7884368" y="1825660"/>
            <a:ext cx="1219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Condensed" panose="020B0606040200020203" pitchFamily="34" charset="0"/>
              </a:rPr>
              <a:t>context-specific services 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5364087" y="3530480"/>
            <a:ext cx="3384373" cy="542235"/>
            <a:chOff x="5004048" y="3534837"/>
            <a:chExt cx="2371092" cy="542235"/>
          </a:xfrm>
        </p:grpSpPr>
        <p:sp>
          <p:nvSpPr>
            <p:cNvPr id="106" name="TextBox 105"/>
            <p:cNvSpPr txBox="1"/>
            <p:nvPr/>
          </p:nvSpPr>
          <p:spPr>
            <a:xfrm>
              <a:off x="5004048" y="3793396"/>
              <a:ext cx="2371092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b="1" dirty="0">
                  <a:solidFill>
                    <a:srgbClr val="FF6600"/>
                  </a:solidFill>
                  <a:latin typeface="Segoe Condensed" panose="020B0606040200020203" pitchFamily="34" charset="0"/>
                </a:rPr>
                <a:t>Operational Indicator Monitoring</a:t>
              </a: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5004048" y="3828542"/>
              <a:ext cx="2237246" cy="248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6156176" y="3534837"/>
              <a:ext cx="288032" cy="0"/>
            </a:xfrm>
            <a:prstGeom prst="line">
              <a:avLst/>
            </a:prstGeom>
            <a:ln w="19050">
              <a:solidFill>
                <a:srgbClr val="006699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6444208" y="3534837"/>
              <a:ext cx="0" cy="324034"/>
            </a:xfrm>
            <a:prstGeom prst="straightConnector1">
              <a:avLst/>
            </a:prstGeom>
            <a:ln w="22225">
              <a:solidFill>
                <a:srgbClr val="006699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201081" y="1286776"/>
            <a:ext cx="3739071" cy="411855"/>
          </a:xfrm>
          <a:prstGeom prst="rect">
            <a:avLst/>
          </a:prstGeom>
          <a:noFill/>
          <a:ln w="53975" cmpd="thinThick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127843" y="1349776"/>
            <a:ext cx="1036445" cy="289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Why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Public situation analysis due to crisis/event </a:t>
            </a:r>
          </a:p>
          <a:p>
            <a:r>
              <a:rPr lang="en-US" dirty="0"/>
              <a:t>Identify:</a:t>
            </a:r>
          </a:p>
          <a:p>
            <a:pPr>
              <a:buFontTx/>
              <a:buChar char="-"/>
            </a:pPr>
            <a:r>
              <a:rPr lang="en-US" dirty="0"/>
              <a:t>Overall potential risks/hazard</a:t>
            </a:r>
          </a:p>
          <a:p>
            <a:pPr>
              <a:buFontTx/>
              <a:buChar char="-"/>
            </a:pPr>
            <a:r>
              <a:rPr lang="en-US" dirty="0"/>
              <a:t>Capacity on the ground</a:t>
            </a:r>
          </a:p>
          <a:p>
            <a:pPr>
              <a:buFontTx/>
              <a:buChar char="-"/>
            </a:pPr>
            <a:r>
              <a:rPr lang="en-US" dirty="0"/>
              <a:t>Priorities</a:t>
            </a:r>
          </a:p>
          <a:p>
            <a:pPr>
              <a:buFontTx/>
              <a:buChar char="-"/>
            </a:pPr>
            <a:r>
              <a:rPr lang="en-US" dirty="0"/>
              <a:t>Action suggested/ </a:t>
            </a:r>
            <a:r>
              <a:rPr lang="en-GB" dirty="0"/>
              <a:t>Recommendations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Information gaps</a:t>
            </a:r>
          </a:p>
          <a:p>
            <a:pPr>
              <a:buFontTx/>
              <a:buChar char="-"/>
            </a:pPr>
            <a:r>
              <a:rPr lang="en-US" dirty="0"/>
              <a:t>Support grading process</a:t>
            </a:r>
          </a:p>
          <a:p>
            <a:r>
              <a:rPr lang="en-US" dirty="0"/>
              <a:t>Feed sectoral and intersectoral products (internal communication, HNO, MIRA)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C9E8-5C3C-4750-A92E-8BCDB9B31434}" type="datetime4">
              <a:rPr lang="en-GB" smtClean="0"/>
              <a:t>09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09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8" y="62081"/>
            <a:ext cx="8229600" cy="1143000"/>
          </a:xfrm>
        </p:spPr>
        <p:txBody>
          <a:bodyPr/>
          <a:lstStyle/>
          <a:p>
            <a:r>
              <a:rPr lang="en-US" dirty="0"/>
              <a:t>When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request (EMO)</a:t>
            </a:r>
          </a:p>
          <a:p>
            <a:r>
              <a:rPr lang="en-US" dirty="0"/>
              <a:t>new event (48-72 hours later)</a:t>
            </a:r>
          </a:p>
          <a:p>
            <a:r>
              <a:rPr lang="en-US" dirty="0"/>
              <a:t>several countries involved</a:t>
            </a:r>
          </a:p>
          <a:p>
            <a:r>
              <a:rPr lang="en-US" dirty="0"/>
              <a:t>vulnerable context</a:t>
            </a:r>
          </a:p>
          <a:p>
            <a:r>
              <a:rPr lang="en-GB" dirty="0"/>
              <a:t>need of update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17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07" y="44624"/>
            <a:ext cx="8229600" cy="1143000"/>
          </a:xfrm>
        </p:spPr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source: secondary data review</a:t>
            </a:r>
          </a:p>
          <a:p>
            <a:r>
              <a:rPr lang="en-US" dirty="0"/>
              <a:t>Lead by: MDC (level depending on situation)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75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550"/>
            <a:ext cx="8229600" cy="1143000"/>
          </a:xfrm>
        </p:spPr>
        <p:txBody>
          <a:bodyPr/>
          <a:lstStyle/>
          <a:p>
            <a:pPr algn="r"/>
            <a:r>
              <a:rPr lang="en-US" dirty="0"/>
              <a:t>New Template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8626"/>
            <a:ext cx="3603075" cy="467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9707"/>
            <a:ext cx="3925813" cy="467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001" y="2924945"/>
            <a:ext cx="3909000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1" y="476672"/>
            <a:ext cx="8667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941168"/>
            <a:ext cx="1440161" cy="3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33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675"/>
            <a:ext cx="7276030" cy="67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410767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179512" y="188640"/>
            <a:ext cx="792088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7164288" y="1556792"/>
            <a:ext cx="1152128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7544" y="5373216"/>
            <a:ext cx="3528392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96137" y="908720"/>
            <a:ext cx="253638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95936" y="5385990"/>
            <a:ext cx="3024336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Underlying factors, Determinants of health</a:t>
            </a:r>
          </a:p>
          <a:p>
            <a:r>
              <a:rPr lang="en-US" b="1" dirty="0">
                <a:solidFill>
                  <a:schemeClr val="bg1"/>
                </a:solidFill>
              </a:rPr>
              <a:t>Context….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4139952" y="908720"/>
            <a:ext cx="216024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004048" y="908720"/>
            <a:ext cx="216024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353"/>
            <a:ext cx="8229600" cy="11430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New template</a:t>
            </a:r>
          </a:p>
          <a:p>
            <a:r>
              <a:rPr lang="en-GB" dirty="0"/>
              <a:t>Mixed methodology</a:t>
            </a:r>
          </a:p>
          <a:p>
            <a:r>
              <a:rPr lang="en-GB" dirty="0"/>
              <a:t>Support grading</a:t>
            </a:r>
          </a:p>
          <a:p>
            <a:r>
              <a:rPr lang="en-GB" dirty="0"/>
              <a:t>Complementary interaction with tools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167B-FAB2-4064-BC20-4CA053C862DA}" type="datetime4">
              <a:rPr lang="en-GB" smtClean="0"/>
              <a:t>09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4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7C1AA1AA40E488EE8820E38486435" ma:contentTypeVersion="0" ma:contentTypeDescription="Create a new document." ma:contentTypeScope="" ma:versionID="57377e2a1087d236def9018d540d8f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65752D-42B4-470C-BDB0-505EF3D3EE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4C2A13-1F8A-468D-A3BD-05DF5780D5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F0E798-6F80-4C50-A13B-41FE115A584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307</Words>
  <Application>Microsoft Office PowerPoint</Application>
  <PresentationFormat>Affichage à l'écran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Lato Heavy</vt:lpstr>
      <vt:lpstr>Leelawadee</vt:lpstr>
      <vt:lpstr>Segoe Condensed</vt:lpstr>
      <vt:lpstr>Office Theme</vt:lpstr>
      <vt:lpstr>Présentation PowerPoint</vt:lpstr>
      <vt:lpstr>Interactions between PHSA, RRA and STAR</vt:lpstr>
      <vt:lpstr>Flow chart of  Public Health Information Services</vt:lpstr>
      <vt:lpstr>Why ?</vt:lpstr>
      <vt:lpstr>When</vt:lpstr>
      <vt:lpstr>Methodology </vt:lpstr>
      <vt:lpstr>New Template</vt:lpstr>
      <vt:lpstr>Présentation PowerPoint</vt:lpstr>
      <vt:lpstr>Conclusions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 PowerPoint presentation template - March 2017</dc:title>
  <dc:creator>PARKKALI, Leila Maarit</dc:creator>
  <cp:lastModifiedBy>candice vente</cp:lastModifiedBy>
  <cp:revision>366</cp:revision>
  <cp:lastPrinted>2016-10-28T07:13:10Z</cp:lastPrinted>
  <dcterms:created xsi:type="dcterms:W3CDTF">2016-08-25T12:43:36Z</dcterms:created>
  <dcterms:modified xsi:type="dcterms:W3CDTF">2018-05-09T07:21:38Z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0x0101009867C1AA1AA40E488EE8820E38486435</vt:lpwstr>
  </property>
</Properties>
</file>