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sldIdLst>
    <p:sldId id="284" r:id="rId2"/>
    <p:sldId id="286" r:id="rId3"/>
    <p:sldId id="287" r:id="rId4"/>
    <p:sldId id="288" r:id="rId5"/>
    <p:sldId id="289" r:id="rId6"/>
    <p:sldId id="293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12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71" autoAdjust="0"/>
  </p:normalViewPr>
  <p:slideViewPr>
    <p:cSldViewPr>
      <p:cViewPr>
        <p:scale>
          <a:sx n="100" d="100"/>
          <a:sy n="100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710D-04C2-4DB5-AE8F-166F6534E4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4736-62F3-4216-A4E0-D1F8CA5B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F7020F-CDC9-4DE2-B8DD-D0902E59CFA7}" type="datetime3">
              <a:rPr lang="en-GB" altLang="en-US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56197-F7FB-4E3F-B596-AC689BC9DBF7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Health Emergency Information &amp; Risk Assessment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a.i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algn="l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Health Emergencies Programme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algn="l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World Health Organization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algn="l" rt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Consultation process 2011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D9C6-2E36-487C-ACC2-65A3479BA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2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FD343-D3FB-488B-9D52-5DA47B1A4F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Grading internal process,</a:t>
            </a:r>
            <a:r>
              <a:rPr lang="en-US" baseline="0" dirty="0" smtClean="0"/>
              <a:t> ERF</a:t>
            </a:r>
          </a:p>
          <a:p>
            <a:r>
              <a:rPr lang="en-US" dirty="0" smtClean="0"/>
              <a:t>CBRN and intentional</a:t>
            </a:r>
            <a:r>
              <a:rPr lang="en-US" baseline="0" dirty="0" smtClean="0"/>
              <a:t> release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9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0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Useful document at national, regional and international levels: give a quick overview of what’s going on, what is the overall risk and where/what to improve for a better response. </a:t>
            </a:r>
            <a:r>
              <a:rPr lang="en-US" dirty="0" smtClean="0"/>
              <a:t>It is important to understand upstream the basic epidemiology of yellow fever, as well as the risk of its re-occurrence in previously endemic places or of transmission elsewhere, so that </a:t>
            </a:r>
            <a:r>
              <a:rPr lang="en-US" b="1" dirty="0" smtClean="0"/>
              <a:t>appropriate public health interventions and recommendations can be provided</a:t>
            </a:r>
            <a:r>
              <a:rPr lang="en-US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25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smtClean="0">
                <a:solidFill>
                  <a:prstClr val="black"/>
                </a:solidFill>
              </a:rPr>
              <a:t>World Health Organization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8E0586-72D2-4093-B9FD-5C950DFE79D7}" type="datetime3">
              <a:rPr lang="en-GB" altLang="en-US" smtClean="0">
                <a:solidFill>
                  <a:prstClr val="black"/>
                </a:solidFill>
              </a:rPr>
              <a:pPr/>
              <a:t>8 May,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80-9727-466B-9537-E4CB02546392}" type="slidenum">
              <a:rPr lang="en-GB" altLang="en-US" smtClean="0">
                <a:solidFill>
                  <a:prstClr val="black"/>
                </a:solidFill>
              </a:rPr>
              <a:pPr/>
              <a:t>26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4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54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22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9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7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6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1000125" y="6357938"/>
            <a:ext cx="2133600" cy="476250"/>
          </a:xfrm>
          <a:prstGeom prst="rect">
            <a:avLst/>
          </a:prstGeom>
        </p:spPr>
        <p:txBody>
          <a:bodyPr lIns="91424" tIns="45712" rIns="91424" bIns="4571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Tahoma" pitchFamily="34" charset="0"/>
              </a:defRPr>
            </a:lvl1pPr>
          </a:lstStyle>
          <a:p>
            <a:pPr rtl="1">
              <a:defRPr/>
            </a:pPr>
            <a:r>
              <a:rPr lang="fr-FR" b="1"/>
              <a:t>12/12/2011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081713" y="6245225"/>
            <a:ext cx="2133600" cy="476250"/>
          </a:xfrm>
          <a:prstGeom prst="rect">
            <a:avLst/>
          </a:prstGeom>
        </p:spPr>
        <p:txBody>
          <a:bodyPr lIns="91424" tIns="45712" rIns="91424" bIns="4571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Tahoma" pitchFamily="34" charset="0"/>
                <a:ea typeface="+mn-ea"/>
              </a:defRPr>
            </a:lvl1pPr>
          </a:lstStyle>
          <a:p>
            <a:pPr rtl="1">
              <a:defRPr/>
            </a:pPr>
            <a:fld id="{A8FC080F-B965-4EE3-9E1F-930D0FA1D393}" type="slidenum">
              <a:rPr lang="fr-FR" b="1"/>
              <a:pPr rtl="1">
                <a:defRPr/>
              </a:pPr>
              <a:t>‹#›</a:t>
            </a:fld>
            <a:endParaRPr lang="fr-FR" b="1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24" tIns="45712" rIns="91424" bIns="4571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Tahoma" pitchFamily="34" charset="0"/>
              </a:defRPr>
            </a:lvl1pPr>
          </a:lstStyle>
          <a:p>
            <a:pPr rtl="1">
              <a:defRPr/>
            </a:pP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79784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29876" y="6243184"/>
            <a:ext cx="781910" cy="8293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6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1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6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9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5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77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9734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A8C062-0FCE-4A53-968B-FABC819A8AE6}" type="slidenum">
              <a:rPr lang="ar-SA" altLang="en-US" sz="1500" b="1">
                <a:solidFill>
                  <a:srgbClr val="72BBE8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100" b="1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1" y="6040166"/>
            <a:ext cx="2207266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8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646" indent="-282464" algn="l" defTabSz="914179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474" indent="-269940" algn="l" defTabSz="914179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4167" indent="-226806" algn="l" defTabSz="914179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8374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resources/publications/HSE_GAR_ARO_2012_1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who.int/ihr/publications/WHO_HSE_GCR_LYO_2014.4/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4816295"/>
            <a:ext cx="9144000" cy="2041706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33256"/>
            <a:ext cx="3140658" cy="10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59419" y="2847978"/>
            <a:ext cx="7810952" cy="104677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1008651"/>
            <a:ext cx="8294688" cy="1844285"/>
          </a:xfrm>
          <a:prstGeom prst="rect">
            <a:avLst/>
          </a:prstGeom>
        </p:spPr>
        <p:txBody>
          <a:bodyPr lIns="80133" tIns="40067" rIns="80133" bIns="40067"/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200" kern="0" dirty="0">
                <a:solidFill>
                  <a:srgbClr val="FFFFFF"/>
                </a:solidFill>
              </a:rPr>
              <a:t>WHO </a:t>
            </a:r>
          </a:p>
          <a:p>
            <a:r>
              <a:rPr lang="en-US" sz="4200" kern="0" dirty="0">
                <a:solidFill>
                  <a:srgbClr val="FFFFFF"/>
                </a:solidFill>
              </a:rPr>
              <a:t>Rapid Risk </a:t>
            </a:r>
            <a:r>
              <a:rPr lang="en-US" sz="4200" kern="0" dirty="0" smtClean="0">
                <a:solidFill>
                  <a:srgbClr val="FFFFFF"/>
                </a:solidFill>
              </a:rPr>
              <a:t>Assessmen</a:t>
            </a:r>
            <a:r>
              <a:rPr lang="en-US" kern="0" dirty="0" smtClean="0">
                <a:solidFill>
                  <a:srgbClr val="FFFFFF"/>
                </a:solidFill>
              </a:rPr>
              <a:t>t - RRA</a:t>
            </a:r>
          </a:p>
          <a:p>
            <a:r>
              <a:rPr lang="en-US" kern="0" dirty="0">
                <a:solidFill>
                  <a:srgbClr val="FFFFFF"/>
                </a:solidFill>
              </a:rPr>
              <a:t>	</a:t>
            </a:r>
            <a:endParaRPr lang="en-GB" kern="0" dirty="0" smtClean="0">
              <a:solidFill>
                <a:srgbClr val="FFFFFF"/>
              </a:solidFill>
            </a:endParaRPr>
          </a:p>
          <a:p>
            <a:endParaRPr lang="en-GB" sz="1500" kern="0" dirty="0" smtClean="0">
              <a:solidFill>
                <a:srgbClr val="FFFFFF"/>
              </a:solidFill>
            </a:endParaRPr>
          </a:p>
          <a:p>
            <a:endParaRPr lang="en-GB" sz="1500" kern="0" dirty="0">
              <a:solidFill>
                <a:srgbClr val="FFFFFF"/>
              </a:solidFill>
            </a:endParaRPr>
          </a:p>
          <a:p>
            <a:endParaRPr lang="en-GB" sz="1500" kern="0" dirty="0">
              <a:solidFill>
                <a:srgbClr val="FFFFFF"/>
              </a:solidFill>
            </a:endParaRPr>
          </a:p>
          <a:p>
            <a:r>
              <a:rPr lang="en-GB" sz="2200" kern="0" dirty="0" smtClean="0">
                <a:solidFill>
                  <a:srgbClr val="FFFFFF"/>
                </a:solidFill>
              </a:rPr>
              <a:t>Sophie </a:t>
            </a:r>
            <a:r>
              <a:rPr lang="en-GB" sz="2200" kern="0" dirty="0">
                <a:solidFill>
                  <a:srgbClr val="FFFFFF"/>
                </a:solidFill>
              </a:rPr>
              <a:t>Ioos – </a:t>
            </a:r>
            <a:r>
              <a:rPr lang="en-GB" sz="2200" kern="0" dirty="0" smtClean="0">
                <a:solidFill>
                  <a:srgbClr val="FFFFFF"/>
                </a:solidFill>
              </a:rPr>
              <a:t>WHE – HIM/DVA</a:t>
            </a:r>
          </a:p>
          <a:p>
            <a:endParaRPr lang="en-US" sz="1800" kern="0" dirty="0" smtClean="0">
              <a:solidFill>
                <a:srgbClr val="FFFFFF"/>
              </a:solidFill>
            </a:endParaRPr>
          </a:p>
          <a:p>
            <a:r>
              <a:rPr lang="en-US" sz="1800" kern="0" dirty="0" smtClean="0">
                <a:solidFill>
                  <a:srgbClr val="FFFFFF"/>
                </a:solidFill>
              </a:rPr>
              <a:t>Workshop </a:t>
            </a:r>
            <a:r>
              <a:rPr lang="en-US" sz="1800" kern="0" dirty="0">
                <a:solidFill>
                  <a:srgbClr val="FFFFFF"/>
                </a:solidFill>
              </a:rPr>
              <a:t>and Training on Strategic Risk Analysis </a:t>
            </a:r>
            <a:endParaRPr lang="en-US" sz="1800" kern="0" dirty="0" smtClean="0">
              <a:solidFill>
                <a:srgbClr val="FFFFFF"/>
              </a:solidFill>
            </a:endParaRPr>
          </a:p>
          <a:p>
            <a:r>
              <a:rPr lang="en-US" sz="1800" kern="0" dirty="0" smtClean="0">
                <a:solidFill>
                  <a:srgbClr val="FFFFFF"/>
                </a:solidFill>
              </a:rPr>
              <a:t>and </a:t>
            </a:r>
            <a:r>
              <a:rPr lang="en-US" sz="1800" kern="0" dirty="0">
                <a:solidFill>
                  <a:srgbClr val="FFFFFF"/>
                </a:solidFill>
              </a:rPr>
              <a:t>Profiling for Health </a:t>
            </a:r>
            <a:r>
              <a:rPr lang="en-US" sz="1800" kern="0" dirty="0" smtClean="0">
                <a:solidFill>
                  <a:srgbClr val="FFFFFF"/>
                </a:solidFill>
              </a:rPr>
              <a:t>Emergencies</a:t>
            </a:r>
          </a:p>
          <a:p>
            <a:endParaRPr lang="en-US" sz="1800" kern="0" dirty="0">
              <a:solidFill>
                <a:srgbClr val="FFFFFF"/>
              </a:solidFill>
            </a:endParaRPr>
          </a:p>
          <a:p>
            <a:r>
              <a:rPr lang="en-US" sz="1800" kern="0" dirty="0">
                <a:solidFill>
                  <a:srgbClr val="FFFFFF"/>
                </a:solidFill>
              </a:rPr>
              <a:t>9 - 11 May 2018, Domaine des </a:t>
            </a:r>
            <a:r>
              <a:rPr lang="en-US" sz="1800" kern="0" dirty="0" err="1">
                <a:solidFill>
                  <a:srgbClr val="FFFFFF"/>
                </a:solidFill>
              </a:rPr>
              <a:t>Penthes</a:t>
            </a:r>
            <a:r>
              <a:rPr lang="en-US" sz="1800" kern="0" dirty="0">
                <a:solidFill>
                  <a:srgbClr val="FFFFFF"/>
                </a:solidFill>
              </a:rPr>
              <a:t>, Geneva</a:t>
            </a:r>
          </a:p>
          <a:p>
            <a:endParaRPr lang="en-US" sz="1800" kern="0" dirty="0" smtClean="0">
              <a:solidFill>
                <a:srgbClr val="FFFFFF"/>
              </a:solidFill>
            </a:endParaRPr>
          </a:p>
          <a:p>
            <a:endParaRPr lang="en-US" sz="1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60" y="0"/>
            <a:ext cx="91440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5706">
            <a:off x="4062124" y="613678"/>
            <a:ext cx="4277507" cy="461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492">
            <a:off x="958396" y="575714"/>
            <a:ext cx="4440020" cy="6471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219"/>
            <a:ext cx="4352228" cy="6840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906">
            <a:off x="4443777" y="525510"/>
            <a:ext cx="4357216" cy="6777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469">
            <a:off x="519954" y="119359"/>
            <a:ext cx="4762784" cy="680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18" y="17757"/>
            <a:ext cx="4701062" cy="6870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760040" y="-9939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3800" b="1" dirty="0">
                <a:solidFill>
                  <a:srgbClr val="000000"/>
                </a:solidFill>
              </a:rPr>
              <a:t>RRA - Process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3608" y="2204863"/>
            <a:ext cx="2952328" cy="2952329"/>
            <a:chOff x="2259772" y="1700808"/>
            <a:chExt cx="4139255" cy="3909396"/>
          </a:xfrm>
          <a:solidFill>
            <a:srgbClr val="FF0000"/>
          </a:solidFill>
        </p:grpSpPr>
        <p:sp>
          <p:nvSpPr>
            <p:cNvPr id="6" name="Donut 5"/>
            <p:cNvSpPr/>
            <p:nvPr/>
          </p:nvSpPr>
          <p:spPr>
            <a:xfrm>
              <a:off x="2483768" y="1700808"/>
              <a:ext cx="3915259" cy="3631464"/>
            </a:xfrm>
            <a:prstGeom prst="donut">
              <a:avLst>
                <a:gd name="adj" fmla="val 882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3400" b="1">
                <a:solidFill>
                  <a:srgbClr val="00000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rot="9408082">
              <a:off x="2259772" y="2566957"/>
              <a:ext cx="955754" cy="936104"/>
            </a:xfrm>
            <a:prstGeom prst="corner">
              <a:avLst>
                <a:gd name="adj1" fmla="val 33416"/>
                <a:gd name="adj2" fmla="val 334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3400" b="1">
                <a:solidFill>
                  <a:srgbClr val="FFFFFF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5348680">
              <a:off x="5264117" y="1939491"/>
              <a:ext cx="955754" cy="936104"/>
            </a:xfrm>
            <a:prstGeom prst="corner">
              <a:avLst>
                <a:gd name="adj1" fmla="val 33416"/>
                <a:gd name="adj2" fmla="val 334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3400" b="1">
                <a:solidFill>
                  <a:srgbClr val="FFFFFF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904761">
              <a:off x="4305569" y="4674100"/>
              <a:ext cx="955754" cy="936104"/>
            </a:xfrm>
            <a:prstGeom prst="corner">
              <a:avLst>
                <a:gd name="adj1" fmla="val 33416"/>
                <a:gd name="adj2" fmla="val 334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3400" b="1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3"/>
            <a:ext cx="2471489" cy="32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2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F0000"/>
                </a:solidFill>
              </a:rPr>
              <a:t>How</a:t>
            </a:r>
            <a:r>
              <a:rPr lang="en-GB" sz="4000" b="1" dirty="0">
                <a:solidFill>
                  <a:srgbClr val="000000"/>
                </a:solidFill>
              </a:rPr>
              <a:t> can this be documented?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484784"/>
            <a:ext cx="83652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marL="342778" indent="-342778" rtl="1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00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209"/>
            <a:ext cx="9084296" cy="5569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860032" y="1484784"/>
            <a:ext cx="4224264" cy="302433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71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133" tIns="40067" rIns="80133" bIns="40067" numCol="1" rtlCol="0" anchor="t" anchorCtr="0" compatLnSpc="1">
            <a:prstTxWarp prst="textNoShape">
              <a:avLst/>
            </a:prstTxWarp>
          </a:bodyPr>
          <a:lstStyle/>
          <a:p>
            <a:pPr defTabSz="914018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3" y="-215632"/>
            <a:ext cx="9144000" cy="123827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Rapid Risk Assessment </a:t>
            </a:r>
            <a:r>
              <a:rPr lang="en-GB" dirty="0" smtClean="0">
                <a:solidFill>
                  <a:schemeClr val="tx2"/>
                </a:solidFill>
              </a:rPr>
              <a:t> guidelines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" y="846125"/>
            <a:ext cx="4162081" cy="5912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60" y="1632068"/>
            <a:ext cx="4697310" cy="377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97470" y="5399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</a:rPr>
              <a:t>Gather RRA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3385" y="1340251"/>
            <a:ext cx="8799402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Assembled once event selected due to possible public health risk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Technical experts, depending on the event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Epidemiologist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Microbiologist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Clinician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Entomologist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Food safety </a:t>
            </a:r>
            <a:r>
              <a:rPr lang="en-GB" sz="2000" dirty="0" smtClean="0">
                <a:solidFill>
                  <a:schemeClr val="tx1"/>
                </a:solidFill>
              </a:rPr>
              <a:t>/ Toxicologist </a:t>
            </a:r>
            <a:r>
              <a:rPr lang="en-GB" sz="2000" dirty="0">
                <a:solidFill>
                  <a:schemeClr val="tx1"/>
                </a:solidFill>
              </a:rPr>
              <a:t>/ Chemical, radio-nuclear expert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Animal </a:t>
            </a:r>
            <a:r>
              <a:rPr lang="en-GB" sz="2000" dirty="0" smtClean="0">
                <a:solidFill>
                  <a:schemeClr val="tx1"/>
                </a:solidFill>
              </a:rPr>
              <a:t>health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Logistic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Local </a:t>
            </a:r>
            <a:r>
              <a:rPr lang="en-GB" sz="2400" dirty="0" smtClean="0">
                <a:solidFill>
                  <a:schemeClr val="tx1"/>
                </a:solidFill>
              </a:rPr>
              <a:t>knowledge/ Information background +++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Involve communication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31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Hazard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1484784"/>
            <a:ext cx="8928992" cy="42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Can include biological, chemical, physical and </a:t>
            </a:r>
            <a:r>
              <a:rPr lang="en-US" sz="2600" dirty="0" err="1">
                <a:solidFill>
                  <a:srgbClr val="000000"/>
                </a:solidFill>
              </a:rPr>
              <a:t>radionuclear</a:t>
            </a:r>
            <a:r>
              <a:rPr lang="en-US" sz="2600" dirty="0">
                <a:solidFill>
                  <a:srgbClr val="000000"/>
                </a:solidFill>
              </a:rPr>
              <a:t> hazards</a:t>
            </a:r>
          </a:p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600" dirty="0" err="1">
                <a:solidFill>
                  <a:srgbClr val="000000"/>
                </a:solidFill>
              </a:rPr>
              <a:t>Unknown</a:t>
            </a:r>
            <a:r>
              <a:rPr lang="fr-CH" sz="2600" dirty="0">
                <a:solidFill>
                  <a:srgbClr val="000000"/>
                </a:solidFill>
              </a:rPr>
              <a:t> </a:t>
            </a:r>
            <a:r>
              <a:rPr lang="fr-CH" sz="2600" dirty="0" err="1">
                <a:solidFill>
                  <a:srgbClr val="000000"/>
                </a:solidFill>
              </a:rPr>
              <a:t>hazard</a:t>
            </a:r>
            <a:r>
              <a:rPr lang="fr-CH" sz="2600" dirty="0">
                <a:solidFill>
                  <a:srgbClr val="000000"/>
                </a:solidFill>
              </a:rPr>
              <a:t> : more </a:t>
            </a:r>
            <a:r>
              <a:rPr lang="fr-CH" sz="2600" dirty="0" err="1">
                <a:solidFill>
                  <a:srgbClr val="000000"/>
                </a:solidFill>
              </a:rPr>
              <a:t>difficult</a:t>
            </a:r>
            <a:r>
              <a:rPr lang="fr-CH" sz="2600" dirty="0">
                <a:solidFill>
                  <a:srgbClr val="000000"/>
                </a:solidFill>
              </a:rPr>
              <a:t> to </a:t>
            </a:r>
            <a:r>
              <a:rPr lang="fr-CH" sz="2600" dirty="0" err="1">
                <a:solidFill>
                  <a:srgbClr val="000000"/>
                </a:solidFill>
              </a:rPr>
              <a:t>describe</a:t>
            </a:r>
            <a:endParaRPr lang="fr-CH" sz="2600" dirty="0">
              <a:solidFill>
                <a:srgbClr val="000000"/>
              </a:solidFill>
            </a:endParaRPr>
          </a:p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General information : transmission, treatment, prevention</a:t>
            </a:r>
            <a:endParaRPr lang="en-US" sz="2600" dirty="0">
              <a:solidFill>
                <a:srgbClr val="000000"/>
              </a:solidFill>
            </a:endParaRPr>
          </a:p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600" dirty="0" err="1">
                <a:solidFill>
                  <a:srgbClr val="000000"/>
                </a:solidFill>
              </a:rPr>
              <a:t>Laboratory</a:t>
            </a:r>
            <a:r>
              <a:rPr lang="fr-CH" sz="2600" dirty="0">
                <a:solidFill>
                  <a:srgbClr val="000000"/>
                </a:solidFill>
              </a:rPr>
              <a:t> confirmation</a:t>
            </a:r>
          </a:p>
          <a:p>
            <a:pPr marL="342900" lvl="1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600" dirty="0">
                <a:solidFill>
                  <a:srgbClr val="000000"/>
                </a:solidFill>
              </a:rPr>
              <a:t>List possible causes, </a:t>
            </a:r>
            <a:r>
              <a:rPr lang="fr-CH" sz="2600" dirty="0" err="1">
                <a:solidFill>
                  <a:srgbClr val="000000"/>
                </a:solidFill>
              </a:rPr>
              <a:t>differential</a:t>
            </a:r>
            <a:r>
              <a:rPr lang="fr-CH" sz="2600" dirty="0">
                <a:solidFill>
                  <a:srgbClr val="000000"/>
                </a:solidFill>
              </a:rPr>
              <a:t> </a:t>
            </a:r>
            <a:r>
              <a:rPr lang="fr-CH" sz="2600" dirty="0" err="1">
                <a:solidFill>
                  <a:srgbClr val="000000"/>
                </a:solidFill>
              </a:rPr>
              <a:t>diagnosis</a:t>
            </a:r>
            <a:r>
              <a:rPr lang="fr-CH" sz="2600" dirty="0">
                <a:solidFill>
                  <a:srgbClr val="000000"/>
                </a:solidFill>
              </a:rPr>
              <a:t> </a:t>
            </a:r>
          </a:p>
          <a:p>
            <a:pPr marL="342900" lvl="1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600" dirty="0">
                <a:solidFill>
                  <a:srgbClr val="000000"/>
                </a:solidFill>
              </a:rPr>
              <a:t>Liaise </a:t>
            </a:r>
            <a:r>
              <a:rPr lang="fr-CH" sz="2600" dirty="0" err="1">
                <a:solidFill>
                  <a:srgbClr val="000000"/>
                </a:solidFill>
              </a:rPr>
              <a:t>with</a:t>
            </a:r>
            <a:r>
              <a:rPr lang="fr-CH" sz="2600" dirty="0">
                <a:solidFill>
                  <a:srgbClr val="000000"/>
                </a:solidFill>
              </a:rPr>
              <a:t> </a:t>
            </a:r>
            <a:r>
              <a:rPr lang="fr-CH" sz="2600" dirty="0" err="1">
                <a:solidFill>
                  <a:srgbClr val="000000"/>
                </a:solidFill>
              </a:rPr>
              <a:t>laboratories</a:t>
            </a:r>
            <a:endParaRPr lang="en-GB" sz="26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93" y="4941169"/>
            <a:ext cx="2857500" cy="19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5976937"/>
            <a:ext cx="6265693" cy="8810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941169"/>
            <a:ext cx="3240360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1169"/>
            <a:ext cx="33123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5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Exposure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96752"/>
            <a:ext cx="89806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rtl="1" fontAlgn="base">
              <a:spcAft>
                <a:spcPts val="600"/>
              </a:spcAft>
            </a:pPr>
            <a:r>
              <a:rPr lang="fr-CH" sz="2500" b="1" dirty="0" err="1">
                <a:solidFill>
                  <a:srgbClr val="000000"/>
                </a:solidFill>
              </a:rPr>
              <a:t>Exposure</a:t>
            </a:r>
            <a:r>
              <a:rPr lang="fr-CH" sz="2500" b="1" dirty="0">
                <a:solidFill>
                  <a:srgbClr val="000000"/>
                </a:solidFill>
              </a:rPr>
              <a:t> of population (or </a:t>
            </a:r>
            <a:r>
              <a:rPr lang="fr-CH" sz="2500" b="1" dirty="0" err="1">
                <a:solidFill>
                  <a:srgbClr val="000000"/>
                </a:solidFill>
              </a:rPr>
              <a:t>individuals</a:t>
            </a:r>
            <a:r>
              <a:rPr lang="fr-CH" sz="2500" b="1" dirty="0">
                <a:solidFill>
                  <a:srgbClr val="000000"/>
                </a:solidFill>
              </a:rPr>
              <a:t>) to the </a:t>
            </a:r>
            <a:r>
              <a:rPr lang="fr-CH" sz="2500" b="1" dirty="0" err="1">
                <a:solidFill>
                  <a:srgbClr val="000000"/>
                </a:solidFill>
              </a:rPr>
              <a:t>hazard</a:t>
            </a:r>
            <a:endParaRPr lang="fr-CH" sz="2500" b="1" dirty="0">
              <a:solidFill>
                <a:srgbClr val="000000"/>
              </a:solidFill>
            </a:endParaRP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Describe in detail (clinical features, time, place, person, setting)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000000"/>
                </a:solidFill>
              </a:rPr>
              <a:t>How </a:t>
            </a:r>
            <a:r>
              <a:rPr lang="fr-CH" sz="2400" dirty="0" err="1">
                <a:solidFill>
                  <a:srgbClr val="000000"/>
                </a:solidFill>
              </a:rPr>
              <a:t>many</a:t>
            </a:r>
            <a:r>
              <a:rPr lang="fr-CH" sz="2400" dirty="0">
                <a:solidFill>
                  <a:srgbClr val="000000"/>
                </a:solidFill>
              </a:rPr>
              <a:t> people are </a:t>
            </a:r>
            <a:r>
              <a:rPr lang="fr-CH" sz="2400" dirty="0" err="1">
                <a:solidFill>
                  <a:srgbClr val="000000"/>
                </a:solidFill>
              </a:rPr>
              <a:t>likely</a:t>
            </a:r>
            <a:r>
              <a:rPr lang="fr-CH" sz="2400" dirty="0">
                <a:solidFill>
                  <a:srgbClr val="000000"/>
                </a:solidFill>
              </a:rPr>
              <a:t> to have been </a:t>
            </a:r>
            <a:r>
              <a:rPr lang="fr-CH" sz="2400" dirty="0" err="1">
                <a:solidFill>
                  <a:srgbClr val="000000"/>
                </a:solidFill>
              </a:rPr>
              <a:t>exposed</a:t>
            </a:r>
            <a:r>
              <a:rPr lang="fr-CH" sz="2400" dirty="0">
                <a:solidFill>
                  <a:srgbClr val="000000"/>
                </a:solidFill>
              </a:rPr>
              <a:t>/ are at </a:t>
            </a:r>
            <a:r>
              <a:rPr lang="fr-CH" sz="2400" dirty="0" err="1">
                <a:solidFill>
                  <a:srgbClr val="000000"/>
                </a:solidFill>
              </a:rPr>
              <a:t>risk</a:t>
            </a:r>
            <a:r>
              <a:rPr lang="fr-CH" sz="2400" dirty="0">
                <a:solidFill>
                  <a:srgbClr val="000000"/>
                </a:solidFill>
              </a:rPr>
              <a:t> of </a:t>
            </a:r>
            <a:r>
              <a:rPr lang="fr-CH" sz="2400" dirty="0" err="1">
                <a:solidFill>
                  <a:srgbClr val="000000"/>
                </a:solidFill>
              </a:rPr>
              <a:t>exposure</a:t>
            </a:r>
            <a:r>
              <a:rPr lang="fr-CH" sz="2400" dirty="0">
                <a:solidFill>
                  <a:srgbClr val="000000"/>
                </a:solidFill>
              </a:rPr>
              <a:t>? Susceptible ?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Case fatality rate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Incubation period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Likelihood of transmission (R0)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Immunity of the population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Presence of vector/ hosts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Dose-response</a:t>
            </a:r>
            <a:endParaRPr lang="en-GB" sz="2400" dirty="0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676">
            <a:off x="6766266" y="3683768"/>
            <a:ext cx="232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20" y="4498948"/>
            <a:ext cx="1426060" cy="14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1522370" cy="10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7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Context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034" y="1338504"/>
            <a:ext cx="903896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rtl="1" fontAlgn="base">
              <a:spcAft>
                <a:spcPts val="600"/>
              </a:spcAft>
            </a:pPr>
            <a:r>
              <a:rPr lang="fr-CH" sz="2300" b="1" dirty="0">
                <a:solidFill>
                  <a:srgbClr val="000000"/>
                </a:solidFill>
              </a:rPr>
              <a:t>Evalution of the </a:t>
            </a:r>
            <a:r>
              <a:rPr lang="fr-CH" sz="2300" b="1" dirty="0" err="1">
                <a:solidFill>
                  <a:srgbClr val="000000"/>
                </a:solidFill>
              </a:rPr>
              <a:t>environment</a:t>
            </a:r>
            <a:r>
              <a:rPr lang="fr-CH" sz="2300" b="1" dirty="0">
                <a:solidFill>
                  <a:srgbClr val="000000"/>
                </a:solidFill>
              </a:rPr>
              <a:t> in </a:t>
            </a:r>
            <a:r>
              <a:rPr lang="fr-CH" sz="2300" b="1" dirty="0" err="1">
                <a:solidFill>
                  <a:srgbClr val="000000"/>
                </a:solidFill>
              </a:rPr>
              <a:t>which</a:t>
            </a:r>
            <a:r>
              <a:rPr lang="fr-CH" sz="2300" b="1" dirty="0">
                <a:solidFill>
                  <a:srgbClr val="000000"/>
                </a:solidFill>
              </a:rPr>
              <a:t> the </a:t>
            </a:r>
            <a:r>
              <a:rPr lang="fr-CH" sz="2300" b="1" dirty="0" err="1">
                <a:solidFill>
                  <a:srgbClr val="000000"/>
                </a:solidFill>
              </a:rPr>
              <a:t>event</a:t>
            </a:r>
            <a:r>
              <a:rPr lang="fr-CH" sz="2300" b="1" dirty="0">
                <a:solidFill>
                  <a:srgbClr val="000000"/>
                </a:solidFill>
              </a:rPr>
              <a:t> </a:t>
            </a:r>
            <a:r>
              <a:rPr lang="fr-CH" sz="2300" b="1" dirty="0" err="1">
                <a:solidFill>
                  <a:srgbClr val="000000"/>
                </a:solidFill>
              </a:rPr>
              <a:t>takes</a:t>
            </a:r>
            <a:r>
              <a:rPr lang="fr-CH" sz="2300" b="1" dirty="0">
                <a:solidFill>
                  <a:srgbClr val="000000"/>
                </a:solidFill>
              </a:rPr>
              <a:t> place : </a:t>
            </a:r>
          </a:p>
          <a:p>
            <a:pPr marL="342900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000000"/>
                </a:solidFill>
              </a:rPr>
              <a:t>Physical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 err="1">
                <a:solidFill>
                  <a:srgbClr val="000000"/>
                </a:solidFill>
              </a:rPr>
              <a:t>Climate</a:t>
            </a:r>
            <a:r>
              <a:rPr lang="fr-CH" sz="2200" dirty="0">
                <a:solidFill>
                  <a:srgbClr val="000000"/>
                </a:solidFill>
              </a:rPr>
              <a:t>, </a:t>
            </a:r>
            <a:r>
              <a:rPr lang="fr-CH" sz="2200" dirty="0" err="1">
                <a:solidFill>
                  <a:srgbClr val="000000"/>
                </a:solidFill>
              </a:rPr>
              <a:t>vegetation</a:t>
            </a:r>
            <a:r>
              <a:rPr lang="fr-CH" sz="2200" dirty="0">
                <a:solidFill>
                  <a:srgbClr val="000000"/>
                </a:solidFill>
              </a:rPr>
              <a:t>, land use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000000"/>
                </a:solidFill>
              </a:rPr>
              <a:t>Water </a:t>
            </a:r>
            <a:r>
              <a:rPr lang="fr-CH" sz="2200" dirty="0" err="1">
                <a:solidFill>
                  <a:srgbClr val="000000"/>
                </a:solidFill>
              </a:rPr>
              <a:t>systems</a:t>
            </a:r>
            <a:r>
              <a:rPr lang="fr-CH" sz="2200" dirty="0">
                <a:solidFill>
                  <a:srgbClr val="000000"/>
                </a:solidFill>
              </a:rPr>
              <a:t> and sources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000000"/>
                </a:solidFill>
              </a:rPr>
              <a:t>Health of population</a:t>
            </a:r>
          </a:p>
          <a:p>
            <a:pPr marL="342900" lvl="1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000000"/>
                </a:solidFill>
              </a:rPr>
              <a:t>Infrastructure (transport, </a:t>
            </a:r>
            <a:r>
              <a:rPr lang="fr-CH" sz="2200" dirty="0" err="1">
                <a:solidFill>
                  <a:srgbClr val="000000"/>
                </a:solidFill>
              </a:rPr>
              <a:t>health</a:t>
            </a:r>
            <a:r>
              <a:rPr lang="fr-CH" sz="2200" dirty="0">
                <a:solidFill>
                  <a:srgbClr val="000000"/>
                </a:solidFill>
              </a:rPr>
              <a:t>…)</a:t>
            </a:r>
          </a:p>
          <a:p>
            <a:pPr marL="342900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000000"/>
                </a:solidFill>
              </a:rPr>
              <a:t>Social</a:t>
            </a:r>
          </a:p>
          <a:p>
            <a:pPr marL="342900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 err="1">
                <a:solidFill>
                  <a:srgbClr val="000000"/>
                </a:solidFill>
              </a:rPr>
              <a:t>Political</a:t>
            </a:r>
            <a:r>
              <a:rPr lang="fr-CH" sz="2200" dirty="0">
                <a:solidFill>
                  <a:srgbClr val="000000"/>
                </a:solidFill>
              </a:rPr>
              <a:t> and </a:t>
            </a:r>
            <a:r>
              <a:rPr lang="fr-CH" sz="2200" dirty="0" err="1">
                <a:solidFill>
                  <a:srgbClr val="000000"/>
                </a:solidFill>
              </a:rPr>
              <a:t>policy</a:t>
            </a:r>
            <a:endParaRPr lang="fr-CH" sz="2200" dirty="0">
              <a:solidFill>
                <a:srgbClr val="000000"/>
              </a:solidFill>
            </a:endParaRPr>
          </a:p>
          <a:p>
            <a:pPr marL="342900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000000"/>
                </a:solidFill>
              </a:rPr>
              <a:t>Cultural</a:t>
            </a:r>
          </a:p>
          <a:p>
            <a:pPr marL="342900" indent="-342900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200" dirty="0" err="1">
                <a:solidFill>
                  <a:srgbClr val="000000"/>
                </a:solidFill>
              </a:rPr>
              <a:t>Economic</a:t>
            </a:r>
            <a:endParaRPr lang="en-GB" sz="2200" dirty="0">
              <a:solidFill>
                <a:srgbClr val="000000"/>
              </a:solidFill>
            </a:endParaRPr>
          </a:p>
          <a:p>
            <a:pPr marL="342235" indent="-342235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fr-CH" sz="900" b="1" dirty="0">
              <a:solidFill>
                <a:srgbClr val="000000"/>
              </a:solidFill>
            </a:endParaRPr>
          </a:p>
          <a:p>
            <a:pPr rtl="1" fontAlgn="base">
              <a:spcAft>
                <a:spcPts val="600"/>
              </a:spcAft>
            </a:pPr>
            <a:r>
              <a:rPr lang="en-GB" sz="1900" b="1" dirty="0">
                <a:solidFill>
                  <a:srgbClr val="000000"/>
                </a:solidFill>
                <a:sym typeface="Wingdings" panose="05000000000000000000" pitchFamily="2" charset="2"/>
              </a:rPr>
              <a:t> Can increase or decrease the risk of an event (vulnerabilities /capacities</a:t>
            </a:r>
            <a:r>
              <a:rPr lang="en-GB" sz="1900" b="1" dirty="0">
                <a:solidFill>
                  <a:srgbClr val="000066"/>
                </a:solidFill>
                <a:sym typeface="Wingdings" panose="05000000000000000000" pitchFamily="2" charset="2"/>
              </a:rPr>
              <a:t>)</a:t>
            </a:r>
            <a:endParaRPr lang="en-US" sz="1900" b="1" dirty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97" y="2276872"/>
            <a:ext cx="1956899" cy="279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34" y="2072036"/>
            <a:ext cx="2228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35" y="3966795"/>
            <a:ext cx="2228850" cy="14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56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F0000"/>
                </a:solidFill>
              </a:rPr>
              <a:t>How</a:t>
            </a:r>
            <a:r>
              <a:rPr lang="en-GB" sz="4000" b="1" dirty="0">
                <a:solidFill>
                  <a:srgbClr val="000000"/>
                </a:solidFill>
              </a:rPr>
              <a:t> can this be documented?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484784"/>
            <a:ext cx="83652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marL="342778" indent="-342778" rtl="1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00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209"/>
            <a:ext cx="9084296" cy="5569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9512" y="1988840"/>
            <a:ext cx="4224264" cy="237626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Risk question(s)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517" y="1342685"/>
            <a:ext cx="9178687" cy="4945544"/>
          </a:xfrm>
        </p:spPr>
        <p:txBody>
          <a:bodyPr/>
          <a:lstStyle/>
          <a:p>
            <a:pPr>
              <a:spcBef>
                <a:spcPts val="526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Important to define at the beginning</a:t>
            </a:r>
          </a:p>
          <a:p>
            <a:pPr>
              <a:spcBef>
                <a:spcPts val="526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Helps to define the scope of the assessment</a:t>
            </a:r>
          </a:p>
          <a:p>
            <a:pPr>
              <a:spcBef>
                <a:spcPts val="526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Typically focusses on:</a:t>
            </a:r>
          </a:p>
          <a:p>
            <a:pPr lvl="1">
              <a:spcBef>
                <a:spcPts val="526"/>
              </a:spcBef>
              <a:spcAft>
                <a:spcPts val="263"/>
              </a:spcAft>
            </a:pPr>
            <a:r>
              <a:rPr lang="en-GB" sz="2200" dirty="0">
                <a:solidFill>
                  <a:schemeClr val="tx1"/>
                </a:solidFill>
              </a:rPr>
              <a:t>Who and how many are likely to be affected?</a:t>
            </a:r>
          </a:p>
          <a:p>
            <a:pPr lvl="1">
              <a:spcBef>
                <a:spcPts val="526"/>
              </a:spcBef>
              <a:spcAft>
                <a:spcPts val="263"/>
              </a:spcAft>
            </a:pPr>
            <a:r>
              <a:rPr lang="fr-CH" sz="2200" dirty="0" err="1">
                <a:solidFill>
                  <a:schemeClr val="tx1"/>
                </a:solidFill>
              </a:rPr>
              <a:t>Who</a:t>
            </a:r>
            <a:r>
              <a:rPr lang="fr-CH" sz="2200" dirty="0">
                <a:solidFill>
                  <a:schemeClr val="tx1"/>
                </a:solidFill>
              </a:rPr>
              <a:t> and how </a:t>
            </a:r>
            <a:r>
              <a:rPr lang="fr-CH" sz="2200" dirty="0" err="1">
                <a:solidFill>
                  <a:schemeClr val="tx1"/>
                </a:solidFill>
              </a:rPr>
              <a:t>many</a:t>
            </a:r>
            <a:r>
              <a:rPr lang="fr-CH" sz="2200" dirty="0">
                <a:solidFill>
                  <a:schemeClr val="tx1"/>
                </a:solidFill>
              </a:rPr>
              <a:t> are at </a:t>
            </a:r>
            <a:r>
              <a:rPr lang="fr-CH" sz="2200" dirty="0" err="1">
                <a:solidFill>
                  <a:schemeClr val="tx1"/>
                </a:solidFill>
              </a:rPr>
              <a:t>risk</a:t>
            </a:r>
            <a:r>
              <a:rPr lang="fr-CH" sz="2200" dirty="0">
                <a:solidFill>
                  <a:schemeClr val="tx1"/>
                </a:solidFill>
              </a:rPr>
              <a:t> of </a:t>
            </a:r>
            <a:r>
              <a:rPr lang="fr-CH" sz="2200" dirty="0" err="1">
                <a:solidFill>
                  <a:schemeClr val="tx1"/>
                </a:solidFill>
              </a:rPr>
              <a:t>exposure</a:t>
            </a:r>
            <a:r>
              <a:rPr lang="fr-CH" sz="2200" dirty="0">
                <a:solidFill>
                  <a:schemeClr val="tx1"/>
                </a:solidFill>
              </a:rPr>
              <a:t>?</a:t>
            </a:r>
          </a:p>
          <a:p>
            <a:pPr lvl="1">
              <a:spcBef>
                <a:spcPts val="526"/>
              </a:spcBef>
              <a:spcAft>
                <a:spcPts val="263"/>
              </a:spcAft>
            </a:pPr>
            <a:r>
              <a:rPr lang="fr-CH" sz="2200" dirty="0">
                <a:solidFill>
                  <a:schemeClr val="tx1"/>
                </a:solidFill>
              </a:rPr>
              <a:t>How </a:t>
            </a:r>
            <a:r>
              <a:rPr lang="fr-CH" sz="2200" dirty="0" err="1">
                <a:solidFill>
                  <a:schemeClr val="tx1"/>
                </a:solidFill>
              </a:rPr>
              <a:t>likely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is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it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that</a:t>
            </a:r>
            <a:r>
              <a:rPr lang="fr-CH" sz="2200" dirty="0">
                <a:solidFill>
                  <a:schemeClr val="tx1"/>
                </a:solidFill>
              </a:rPr>
              <a:t> the </a:t>
            </a:r>
            <a:r>
              <a:rPr lang="fr-CH" sz="2200" dirty="0" err="1">
                <a:solidFill>
                  <a:schemeClr val="tx1"/>
                </a:solidFill>
              </a:rPr>
              <a:t>event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can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be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controlled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with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available</a:t>
            </a:r>
            <a:r>
              <a:rPr lang="fr-CH" sz="2200" dirty="0">
                <a:solidFill>
                  <a:schemeClr val="tx1"/>
                </a:solidFill>
              </a:rPr>
              <a:t> </a:t>
            </a:r>
            <a:r>
              <a:rPr lang="fr-CH" sz="2200" dirty="0" err="1">
                <a:solidFill>
                  <a:schemeClr val="tx1"/>
                </a:solidFill>
              </a:rPr>
              <a:t>resources</a:t>
            </a:r>
            <a:r>
              <a:rPr lang="fr-CH" sz="22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526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chemeClr val="tx1"/>
                </a:solidFill>
              </a:rPr>
              <a:t>Depending</a:t>
            </a:r>
            <a:r>
              <a:rPr lang="fr-CH" dirty="0">
                <a:solidFill>
                  <a:schemeClr val="tx1"/>
                </a:solidFill>
              </a:rPr>
              <a:t> on the question, </a:t>
            </a:r>
            <a:r>
              <a:rPr lang="fr-CH" dirty="0" err="1">
                <a:solidFill>
                  <a:schemeClr val="tx1"/>
                </a:solidFill>
              </a:rPr>
              <a:t>additional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smtClean="0">
                <a:solidFill>
                  <a:schemeClr val="tx1"/>
                </a:solidFill>
              </a:rPr>
              <a:t>information </a:t>
            </a:r>
            <a:r>
              <a:rPr lang="fr-CH" dirty="0">
                <a:solidFill>
                  <a:schemeClr val="tx1"/>
                </a:solidFill>
              </a:rPr>
              <a:t>and experts </a:t>
            </a:r>
            <a:r>
              <a:rPr lang="fr-CH" dirty="0" err="1">
                <a:solidFill>
                  <a:schemeClr val="tx1"/>
                </a:solidFill>
              </a:rPr>
              <a:t>may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be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needed</a:t>
            </a:r>
            <a:endParaRPr lang="fr-CH" dirty="0">
              <a:solidFill>
                <a:schemeClr val="tx1"/>
              </a:solidFill>
            </a:endParaRPr>
          </a:p>
          <a:p>
            <a:pPr>
              <a:spcBef>
                <a:spcPts val="526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Not </a:t>
            </a:r>
            <a:r>
              <a:rPr lang="fr-CH" dirty="0" err="1">
                <a:solidFill>
                  <a:schemeClr val="tx1"/>
                </a:solidFill>
              </a:rPr>
              <a:t>too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many</a:t>
            </a:r>
            <a:r>
              <a:rPr lang="fr-CH" dirty="0">
                <a:solidFill>
                  <a:schemeClr val="tx1"/>
                </a:solidFill>
              </a:rPr>
              <a:t>!</a:t>
            </a:r>
            <a:endParaRPr lang="en-GB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80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60" y="2723104"/>
            <a:ext cx="3094930" cy="32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3424"/>
            <a:ext cx="7848600" cy="470589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 +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</a:t>
            </a:r>
            <a:endParaRPr lang="fr-F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Rapid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(RRA) ?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(Objectives - Goal)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(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Criteria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? (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References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70000"/>
              </a:spcBef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2010" y="44624"/>
            <a:ext cx="8892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179"/>
            <a:r>
              <a:rPr lang="en-US" sz="3500" b="1" dirty="0">
                <a:solidFill>
                  <a:srgbClr val="000000"/>
                </a:solidFill>
              </a:rPr>
              <a:t>Overview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312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Risk characterisation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556792"/>
            <a:ext cx="87129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500" dirty="0" err="1">
                <a:solidFill>
                  <a:srgbClr val="000000"/>
                </a:solidFill>
              </a:rPr>
              <a:t>Methodology</a:t>
            </a:r>
            <a:r>
              <a:rPr lang="fr-CH" sz="2500" dirty="0">
                <a:solidFill>
                  <a:srgbClr val="000000"/>
                </a:solidFill>
              </a:rPr>
              <a:t> / </a:t>
            </a:r>
            <a:r>
              <a:rPr lang="fr-CH" sz="2500" dirty="0" err="1">
                <a:solidFill>
                  <a:srgbClr val="000000"/>
                </a:solidFill>
              </a:rPr>
              <a:t>Based</a:t>
            </a:r>
            <a:r>
              <a:rPr lang="fr-CH" sz="2500" dirty="0">
                <a:solidFill>
                  <a:srgbClr val="000000"/>
                </a:solidFill>
              </a:rPr>
              <a:t> on the </a:t>
            </a:r>
            <a:r>
              <a:rPr lang="fr-CH" sz="2500" b="1" dirty="0" err="1">
                <a:solidFill>
                  <a:srgbClr val="000000"/>
                </a:solidFill>
              </a:rPr>
              <a:t>hazard</a:t>
            </a:r>
            <a:r>
              <a:rPr lang="fr-CH" sz="2500" dirty="0">
                <a:solidFill>
                  <a:srgbClr val="000000"/>
                </a:solidFill>
              </a:rPr>
              <a:t>, </a:t>
            </a:r>
            <a:r>
              <a:rPr lang="fr-CH" sz="2500" b="1" dirty="0" err="1">
                <a:solidFill>
                  <a:srgbClr val="000000"/>
                </a:solidFill>
              </a:rPr>
              <a:t>exposure</a:t>
            </a:r>
            <a:r>
              <a:rPr lang="fr-CH" sz="2500" dirty="0">
                <a:solidFill>
                  <a:srgbClr val="000000"/>
                </a:solidFill>
              </a:rPr>
              <a:t> and </a:t>
            </a:r>
            <a:r>
              <a:rPr lang="fr-CH" sz="2500" b="1" dirty="0" err="1">
                <a:solidFill>
                  <a:srgbClr val="000000"/>
                </a:solidFill>
              </a:rPr>
              <a:t>context</a:t>
            </a:r>
            <a:endParaRPr lang="fr-CH" sz="2500" b="1" dirty="0">
              <a:solidFill>
                <a:srgbClr val="000000"/>
              </a:solidFill>
            </a:endParaRPr>
          </a:p>
          <a:p>
            <a:pPr marL="342235" indent="-342235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endParaRPr lang="fr-CH" sz="1500" dirty="0">
              <a:solidFill>
                <a:srgbClr val="000000"/>
              </a:solidFill>
            </a:endParaRPr>
          </a:p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fr-CH" sz="2500" dirty="0" err="1">
                <a:solidFill>
                  <a:srgbClr val="000000"/>
                </a:solidFill>
              </a:rPr>
              <a:t>Evaluate</a:t>
            </a:r>
            <a:r>
              <a:rPr lang="fr-CH" sz="2500" dirty="0">
                <a:solidFill>
                  <a:srgbClr val="000000"/>
                </a:solidFill>
              </a:rPr>
              <a:t> the </a:t>
            </a:r>
            <a:r>
              <a:rPr lang="fr-CH" sz="2500" dirty="0" err="1">
                <a:solidFill>
                  <a:srgbClr val="000000"/>
                </a:solidFill>
              </a:rPr>
              <a:t>negative</a:t>
            </a:r>
            <a:r>
              <a:rPr lang="fr-CH" sz="2500" dirty="0">
                <a:solidFill>
                  <a:srgbClr val="000000"/>
                </a:solidFill>
              </a:rPr>
              <a:t> impact of the </a:t>
            </a:r>
            <a:r>
              <a:rPr lang="fr-CH" sz="2500" dirty="0" err="1">
                <a:solidFill>
                  <a:srgbClr val="000000"/>
                </a:solidFill>
              </a:rPr>
              <a:t>event</a:t>
            </a:r>
            <a:r>
              <a:rPr lang="fr-CH" sz="2500" dirty="0">
                <a:solidFill>
                  <a:srgbClr val="000000"/>
                </a:solidFill>
              </a:rPr>
              <a:t> on public </a:t>
            </a:r>
            <a:r>
              <a:rPr lang="fr-CH" sz="2500" dirty="0" err="1">
                <a:solidFill>
                  <a:srgbClr val="000000"/>
                </a:solidFill>
              </a:rPr>
              <a:t>health</a:t>
            </a:r>
            <a:endParaRPr lang="fr-CH" sz="2500" dirty="0">
              <a:solidFill>
                <a:srgbClr val="000000"/>
              </a:solidFill>
            </a:endParaRPr>
          </a:p>
          <a:p>
            <a:pPr marL="342235" indent="-342235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endParaRPr lang="fr-CH" sz="1500" dirty="0">
              <a:solidFill>
                <a:srgbClr val="000000"/>
              </a:solidFill>
            </a:endParaRPr>
          </a:p>
          <a:p>
            <a:pPr marL="342900" indent="-342900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The </a:t>
            </a:r>
            <a:r>
              <a:rPr lang="en-US" sz="2500" b="1" dirty="0">
                <a:solidFill>
                  <a:srgbClr val="000000"/>
                </a:solidFill>
              </a:rPr>
              <a:t>likelihood of the occurrence</a:t>
            </a:r>
            <a:r>
              <a:rPr lang="en-US" sz="2500" dirty="0">
                <a:solidFill>
                  <a:srgbClr val="000000"/>
                </a:solidFill>
              </a:rPr>
              <a:t> and the </a:t>
            </a:r>
            <a:r>
              <a:rPr lang="en-US" sz="2500" b="1" dirty="0">
                <a:solidFill>
                  <a:srgbClr val="000000"/>
                </a:solidFill>
              </a:rPr>
              <a:t>likely magnitude of the consequences </a:t>
            </a:r>
            <a:r>
              <a:rPr lang="en-US" sz="2500" dirty="0">
                <a:solidFill>
                  <a:srgbClr val="000000"/>
                </a:solidFill>
              </a:rPr>
              <a:t>of an adverse event to animal or human health in one place/geographical area during a specified time period</a:t>
            </a:r>
          </a:p>
          <a:p>
            <a:pPr marL="342235" indent="-342235" algn="just" defTabSz="914018" fontAlgn="base"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fr-CH" sz="2500" dirty="0">
              <a:solidFill>
                <a:srgbClr val="000000"/>
              </a:solidFill>
            </a:endParaRPr>
          </a:p>
          <a:p>
            <a:pPr rtl="1" fontAlgn="base">
              <a:spcAft>
                <a:spcPct val="0"/>
              </a:spcAft>
            </a:pPr>
            <a:endParaRPr lang="en-GB" sz="3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4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2" y="1916833"/>
            <a:ext cx="88935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29902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Consequences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1460"/>
            <a:ext cx="5760640" cy="5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2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685800" y="1158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</a:rPr>
              <a:t>Risk characterization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340768"/>
            <a:ext cx="8365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66"/>
                </a:solidFill>
              </a:rPr>
              <a:t>Example matrix (delimited vs not delimited)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34"/>
            <a:ext cx="4535490" cy="33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33" y="3466297"/>
            <a:ext cx="4444727" cy="34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5949280"/>
            <a:ext cx="4668233" cy="922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" y="668434"/>
            <a:ext cx="9102766" cy="51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39248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Challenges </a:t>
            </a:r>
            <a:r>
              <a:rPr lang="en-GB" b="1" dirty="0">
                <a:solidFill>
                  <a:schemeClr val="tx2"/>
                </a:solidFill>
              </a:rPr>
              <a:t>in the process : </a:t>
            </a:r>
          </a:p>
          <a:p>
            <a:pPr lvl="1" algn="just">
              <a:spcBef>
                <a:spcPts val="600"/>
              </a:spcBef>
              <a:spcAft>
                <a:spcPts val="200"/>
              </a:spcAft>
            </a:pPr>
            <a:r>
              <a:rPr lang="en-GB" sz="2300" dirty="0">
                <a:solidFill>
                  <a:schemeClr val="tx1"/>
                </a:solidFill>
              </a:rPr>
              <a:t>Adequate, timely information = to respond in appropriate manner / </a:t>
            </a:r>
            <a:r>
              <a:rPr lang="en-US" sz="2300" dirty="0">
                <a:solidFill>
                  <a:schemeClr val="tx1"/>
                </a:solidFill>
              </a:rPr>
              <a:t>formulation recommendations </a:t>
            </a:r>
          </a:p>
          <a:p>
            <a:pPr lvl="1" algn="just">
              <a:spcBef>
                <a:spcPts val="600"/>
              </a:spcBef>
              <a:spcAft>
                <a:spcPts val="200"/>
              </a:spcAft>
            </a:pPr>
            <a:r>
              <a:rPr lang="en-GB" sz="2300" dirty="0">
                <a:solidFill>
                  <a:schemeClr val="tx1"/>
                </a:solidFill>
              </a:rPr>
              <a:t>Multidisciplinary / Cross Organization – WHO</a:t>
            </a:r>
          </a:p>
          <a:p>
            <a:pPr lvl="1" algn="just">
              <a:spcBef>
                <a:spcPts val="600"/>
              </a:spcBef>
              <a:spcAft>
                <a:spcPts val="200"/>
              </a:spcAft>
            </a:pPr>
            <a:r>
              <a:rPr lang="en-GB" sz="2300" dirty="0">
                <a:solidFill>
                  <a:schemeClr val="tx1"/>
                </a:solidFill>
              </a:rPr>
              <a:t>Time consuming</a:t>
            </a:r>
          </a:p>
          <a:p>
            <a:pPr algn="just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Real objectives of RRA ?</a:t>
            </a:r>
          </a:p>
          <a:p>
            <a:pPr algn="just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Dissemination </a:t>
            </a:r>
            <a:r>
              <a:rPr lang="en-GB" b="1" dirty="0">
                <a:solidFill>
                  <a:schemeClr val="tx2"/>
                </a:solidFill>
              </a:rPr>
              <a:t>process </a:t>
            </a:r>
            <a:r>
              <a:rPr lang="en-GB" dirty="0">
                <a:solidFill>
                  <a:schemeClr val="tx2"/>
                </a:solidFill>
              </a:rPr>
              <a:t>: Need to be broadly distributed to be useful / partners, Member States. Sensitive information, confidentiality, political </a:t>
            </a:r>
            <a:r>
              <a:rPr lang="en-GB" dirty="0" smtClean="0">
                <a:solidFill>
                  <a:schemeClr val="tx2"/>
                </a:solidFill>
              </a:rPr>
              <a:t>issues.</a:t>
            </a:r>
          </a:p>
        </p:txBody>
      </p:sp>
    </p:spTree>
    <p:extLst>
      <p:ext uri="{BB962C8B-B14F-4D97-AF65-F5344CB8AC3E}">
        <p14:creationId xmlns:p14="http://schemas.microsoft.com/office/powerpoint/2010/main" val="10006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021288"/>
            <a:ext cx="9144937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62253" y="188640"/>
            <a:ext cx="3533683" cy="87205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tx1"/>
                </a:solidFill>
              </a:rPr>
              <a:t>Thanks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76872"/>
            <a:ext cx="4211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000000"/>
                </a:solidFill>
              </a:rPr>
              <a:t>Our team at HQ level / Detection Verification Assessment  - DVA</a:t>
            </a:r>
          </a:p>
          <a:p>
            <a:pPr algn="just"/>
            <a:endParaRPr lang="en-GB" b="1" dirty="0">
              <a:solidFill>
                <a:srgbClr val="000000"/>
              </a:solidFill>
            </a:endParaRPr>
          </a:p>
          <a:p>
            <a:pPr algn="just"/>
            <a:r>
              <a:rPr lang="en-GB" b="1" dirty="0">
                <a:solidFill>
                  <a:srgbClr val="000000"/>
                </a:solidFill>
              </a:rPr>
              <a:t>DVA / HQ </a:t>
            </a:r>
            <a:r>
              <a:rPr lang="en-GB" dirty="0" smtClean="0">
                <a:solidFill>
                  <a:srgbClr val="000000"/>
                </a:solidFill>
              </a:rPr>
              <a:t>/ </a:t>
            </a:r>
            <a:r>
              <a:rPr lang="en-GB" b="1" dirty="0" smtClean="0">
                <a:solidFill>
                  <a:srgbClr val="000000"/>
                </a:solidFill>
              </a:rPr>
              <a:t>Outbreak team : 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Lidia Alexandrova, </a:t>
            </a:r>
            <a:r>
              <a:rPr lang="en-GB" dirty="0" smtClean="0">
                <a:solidFill>
                  <a:srgbClr val="000000"/>
                </a:solidFill>
              </a:rPr>
              <a:t>Kazuaki Jindai, </a:t>
            </a:r>
            <a:r>
              <a:rPr lang="en-GB" dirty="0">
                <a:solidFill>
                  <a:srgbClr val="000000"/>
                </a:solidFill>
              </a:rPr>
              <a:t>Johannes Schnitzler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>
                <a:solidFill>
                  <a:srgbClr val="000000"/>
                </a:solidFill>
              </a:rPr>
              <a:t>Anastasia </a:t>
            </a:r>
            <a:r>
              <a:rPr lang="en-GB" dirty="0" err="1">
                <a:solidFill>
                  <a:srgbClr val="000000"/>
                </a:solidFill>
              </a:rPr>
              <a:t>Smirnova</a:t>
            </a:r>
            <a:r>
              <a:rPr lang="en-GB" dirty="0">
                <a:solidFill>
                  <a:srgbClr val="000000"/>
                </a:solidFill>
              </a:rPr>
              <a:t>, Annika </a:t>
            </a:r>
            <a:r>
              <a:rPr lang="en-GB" dirty="0" err="1">
                <a:solidFill>
                  <a:srgbClr val="000000"/>
                </a:solidFill>
              </a:rPr>
              <a:t>Wentland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Dunja</a:t>
            </a:r>
            <a:r>
              <a:rPr lang="en-GB" dirty="0">
                <a:solidFill>
                  <a:srgbClr val="000000"/>
                </a:solidFill>
              </a:rPr>
              <a:t> Selenic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>
                <a:solidFill>
                  <a:srgbClr val="000000"/>
                </a:solidFill>
              </a:rPr>
              <a:t>Emilie Peron</a:t>
            </a:r>
            <a:r>
              <a:rPr lang="en-GB" dirty="0" smtClean="0">
                <a:solidFill>
                  <a:srgbClr val="000000"/>
                </a:solidFill>
              </a:rPr>
              <a:t>, Julie Fontaine, Priscilla </a:t>
            </a:r>
            <a:r>
              <a:rPr lang="en-GB" dirty="0" err="1" smtClean="0">
                <a:solidFill>
                  <a:srgbClr val="000000"/>
                </a:solidFill>
              </a:rPr>
              <a:t>Ajiji</a:t>
            </a:r>
            <a:r>
              <a:rPr lang="en-GB" dirty="0" smtClean="0">
                <a:solidFill>
                  <a:srgbClr val="000000"/>
                </a:solidFill>
              </a:rPr>
              <a:t> (interne) </a:t>
            </a:r>
            <a:r>
              <a:rPr lang="en-GB" dirty="0">
                <a:solidFill>
                  <a:srgbClr val="000000"/>
                </a:solidFill>
              </a:rPr>
              <a:t>Philip </a:t>
            </a:r>
            <a:r>
              <a:rPr lang="en-GB" dirty="0" err="1">
                <a:solidFill>
                  <a:srgbClr val="000000"/>
                </a:solidFill>
              </a:rPr>
              <a:t>Abdelmalik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smtClean="0">
                <a:solidFill>
                  <a:srgbClr val="000000"/>
                </a:solidFill>
              </a:rPr>
              <a:t>Sophie </a:t>
            </a:r>
            <a:r>
              <a:rPr lang="en-GB" dirty="0">
                <a:solidFill>
                  <a:srgbClr val="000000"/>
                </a:solidFill>
              </a:rPr>
              <a:t>Ioos, </a:t>
            </a:r>
            <a:r>
              <a:rPr lang="en-GB" dirty="0" smtClean="0">
                <a:solidFill>
                  <a:srgbClr val="000000"/>
                </a:solidFill>
              </a:rPr>
              <a:t>Philippe </a:t>
            </a:r>
            <a:r>
              <a:rPr lang="en-GB" dirty="0">
                <a:solidFill>
                  <a:srgbClr val="000000"/>
                </a:solidFill>
              </a:rPr>
              <a:t>Barboza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2008"/>
            <a:ext cx="48245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1052736"/>
            <a:ext cx="435597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7" y="1556792"/>
            <a:ext cx="6751149" cy="435292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0000"/>
                </a:solidFill>
              </a:rPr>
              <a:t> </a:t>
            </a:r>
            <a:endParaRPr lang="en-GB" sz="800" b="1" dirty="0">
              <a:solidFill>
                <a:srgbClr val="000000"/>
              </a:solidFill>
            </a:endParaRPr>
          </a:p>
          <a:p>
            <a:pPr marL="342235" lvl="1" indent="-342235">
              <a:lnSpc>
                <a:spcPct val="80000"/>
              </a:lnSpc>
              <a:spcBef>
                <a:spcPts val="877"/>
              </a:spcBef>
              <a:buSzPct val="85000"/>
              <a:buFont typeface="Wingdings" pitchFamily="2" charset="2"/>
              <a:buChar char="l"/>
            </a:pPr>
            <a:r>
              <a:rPr lang="en-GB" sz="2200" dirty="0">
                <a:solidFill>
                  <a:schemeClr val="tx2"/>
                </a:solidFill>
                <a:ea typeface="+mn-ea"/>
              </a:rPr>
              <a:t>Based on :</a:t>
            </a:r>
          </a:p>
          <a:p>
            <a:pPr marL="523091" lvl="1" indent="0">
              <a:lnSpc>
                <a:spcPct val="80000"/>
              </a:lnSpc>
              <a:buSzPct val="85000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WHO </a:t>
            </a:r>
            <a:r>
              <a:rPr lang="en-US" sz="1800" dirty="0">
                <a:solidFill>
                  <a:schemeClr val="tx2"/>
                </a:solidFill>
              </a:rPr>
              <a:t>Rapid risk assessment of acute public health events manual (2012) </a:t>
            </a:r>
            <a:r>
              <a:rPr lang="en-US" sz="1400" dirty="0">
                <a:solidFill>
                  <a:srgbClr val="002060"/>
                </a:solidFill>
                <a:hlinkClick r:id="rId3"/>
              </a:rPr>
              <a:t>http://www.who.int/csr/resources/publications/HSE_GAR_ARO_2012_1/en/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buSzPct val="85000"/>
            </a:pPr>
            <a:endParaRPr lang="en-US" sz="1600" dirty="0"/>
          </a:p>
          <a:p>
            <a:pPr marL="342235" lvl="1" indent="-342235">
              <a:lnSpc>
                <a:spcPct val="80000"/>
              </a:lnSpc>
              <a:spcBef>
                <a:spcPts val="877"/>
              </a:spcBef>
              <a:buSzPct val="85000"/>
              <a:buFont typeface="Wingdings" pitchFamily="2" charset="2"/>
              <a:buChar char="l"/>
            </a:pPr>
            <a:r>
              <a:rPr lang="en-GB" sz="2200" dirty="0">
                <a:solidFill>
                  <a:schemeClr val="tx2"/>
                </a:solidFill>
                <a:ea typeface="+mn-ea"/>
              </a:rPr>
              <a:t>Integrant part of WHO Early and Warning  Function defined in : </a:t>
            </a:r>
          </a:p>
          <a:p>
            <a:pPr marL="450748" lvl="2" indent="0">
              <a:lnSpc>
                <a:spcPct val="80000"/>
              </a:lnSpc>
              <a:spcBef>
                <a:spcPts val="877"/>
              </a:spcBef>
              <a:buSzPct val="85000"/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Early detection, assessment and response to acute public health events / Implementation of Early Warning and Response with a focus on Event-Based Surveillance (2014)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400" dirty="0">
                <a:hlinkClick r:id="rId4"/>
              </a:rPr>
              <a:t>http://www.who.int/ihr/publications/WHO_HSE_GCR_LYO_2014.4/en/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287354"/>
            <a:ext cx="1864038" cy="2376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754739"/>
            <a:ext cx="1864037" cy="2199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382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2894"/>
            <a:ext cx="8939270" cy="4678394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8500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Mandates</a:t>
            </a:r>
          </a:p>
          <a:p>
            <a:pPr algn="just">
              <a:buSzPct val="85000"/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chemeClr val="tx2"/>
                </a:solidFill>
              </a:rPr>
              <a:t>IHR (Art 5, 6, 7, 8, 9, 11) : </a:t>
            </a:r>
            <a:r>
              <a:rPr lang="en-US" sz="3400" dirty="0" smtClean="0">
                <a:solidFill>
                  <a:schemeClr val="tx2"/>
                </a:solidFill>
              </a:rPr>
              <a:t>results </a:t>
            </a:r>
            <a:r>
              <a:rPr lang="en-US" sz="3400" dirty="0">
                <a:solidFill>
                  <a:schemeClr val="tx2"/>
                </a:solidFill>
              </a:rPr>
              <a:t>of the assessment </a:t>
            </a:r>
            <a:r>
              <a:rPr lang="en-US" sz="3400" dirty="0" smtClean="0">
                <a:solidFill>
                  <a:schemeClr val="tx2"/>
                </a:solidFill>
              </a:rPr>
              <a:t>- guides </a:t>
            </a:r>
            <a:r>
              <a:rPr lang="en-US" sz="3400" dirty="0">
                <a:solidFill>
                  <a:schemeClr val="tx2"/>
                </a:solidFill>
              </a:rPr>
              <a:t>WHO‘s communication under IHR and type of communication support </a:t>
            </a:r>
            <a:r>
              <a:rPr lang="en-US" sz="3400" dirty="0" smtClean="0">
                <a:solidFill>
                  <a:schemeClr val="tx2"/>
                </a:solidFill>
              </a:rPr>
              <a:t>required</a:t>
            </a:r>
          </a:p>
          <a:p>
            <a:pPr marL="0" indent="0" algn="ctr">
              <a:buSzPct val="85000"/>
              <a:buNone/>
            </a:pPr>
            <a:r>
              <a:rPr lang="en-US" sz="2300" b="1" kern="1200" dirty="0">
                <a:solidFill>
                  <a:srgbClr val="FFFFFF">
                    <a:lumMod val="65000"/>
                  </a:srgbClr>
                </a:solidFill>
              </a:rPr>
              <a:t>“WHO should communicate information to other States Parties that might help them in </a:t>
            </a:r>
            <a:r>
              <a:rPr lang="en-US" sz="2300" b="1" kern="1200" dirty="0">
                <a:solidFill>
                  <a:schemeClr val="bg2">
                    <a:lumMod val="75000"/>
                  </a:schemeClr>
                </a:solidFill>
              </a:rPr>
              <a:t>preventing the occurrence of similar incidents </a:t>
            </a:r>
            <a:r>
              <a:rPr lang="en-US" sz="2300" b="1" kern="1200" dirty="0">
                <a:solidFill>
                  <a:srgbClr val="FFFFFF">
                    <a:lumMod val="65000"/>
                  </a:srgbClr>
                </a:solidFill>
              </a:rPr>
              <a:t>…” </a:t>
            </a:r>
            <a:r>
              <a:rPr lang="en-US" sz="2300" b="1" kern="1200" dirty="0" smtClean="0">
                <a:solidFill>
                  <a:srgbClr val="FFFFFF">
                    <a:lumMod val="65000"/>
                  </a:srgbClr>
                </a:solidFill>
              </a:rPr>
              <a:t>(Art 11, IHR, 2005)</a:t>
            </a:r>
            <a:endParaRPr lang="en-US" sz="2300" b="1" kern="1200" dirty="0">
              <a:solidFill>
                <a:srgbClr val="FFFFFF">
                  <a:lumMod val="65000"/>
                </a:srgbClr>
              </a:solidFill>
            </a:endParaRPr>
          </a:p>
          <a:p>
            <a:pPr algn="just">
              <a:buSzPct val="85000"/>
              <a:buFont typeface="Arial" panose="020B0604020202020204" pitchFamily="34" charset="0"/>
              <a:buChar char="•"/>
            </a:pPr>
            <a:endParaRPr lang="en-GB" sz="700" dirty="0" smtClean="0">
              <a:solidFill>
                <a:schemeClr val="tx2"/>
              </a:solidFill>
            </a:endParaRPr>
          </a:p>
          <a:p>
            <a:pPr algn="just">
              <a:buSzPct val="850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2"/>
              </a:solidFill>
            </a:endParaRPr>
          </a:p>
          <a:p>
            <a:pPr>
              <a:buSzPct val="85000"/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chemeClr val="tx2"/>
                </a:solidFill>
              </a:rPr>
              <a:t>2016 </a:t>
            </a:r>
            <a:r>
              <a:rPr lang="en-US" sz="3400" b="1" dirty="0">
                <a:solidFill>
                  <a:schemeClr val="tx2"/>
                </a:solidFill>
              </a:rPr>
              <a:t>World Health </a:t>
            </a:r>
            <a:r>
              <a:rPr lang="en-US" sz="3400" b="1" dirty="0" smtClean="0">
                <a:solidFill>
                  <a:schemeClr val="tx2"/>
                </a:solidFill>
              </a:rPr>
              <a:t>Assembly - WHA</a:t>
            </a:r>
          </a:p>
          <a:p>
            <a:pPr>
              <a:buSzPct val="85000"/>
            </a:pPr>
            <a:endParaRPr lang="en-US" sz="400" dirty="0">
              <a:solidFill>
                <a:schemeClr val="tx2"/>
              </a:solidFill>
            </a:endParaRP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Establishment of a WHO Health Emergencies Program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Transparency, reliability, consistency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Commitment to conduct and communicate risk 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Assessments for acute public health events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3251" y="5663373"/>
            <a:ext cx="8003166" cy="357915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>
                    <a:lumMod val="65000"/>
                  </a:srgbClr>
                </a:solidFill>
              </a:rPr>
              <a:t>Reform of WHO’s work in health emergency management A69/30 (WHA 69, 2016</a:t>
            </a:r>
            <a:r>
              <a:rPr lang="en-US" b="1" dirty="0">
                <a:solidFill>
                  <a:srgbClr val="FFFFFF">
                    <a:lumMod val="65000"/>
                  </a:srgb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04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84" y="125760"/>
            <a:ext cx="8411288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Risk </a:t>
            </a:r>
            <a:r>
              <a:rPr lang="en-US" sz="38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Assessment </a:t>
            </a:r>
            <a:r>
              <a:rPr lang="en-US" sz="3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for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96" y="1762472"/>
            <a:ext cx="8791101" cy="4114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Evaluation of the information with a particular focus on human public health impact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Always requires </a:t>
            </a:r>
            <a:r>
              <a:rPr lang="en-GB" sz="2800" b="1" u="sng" dirty="0" smtClean="0">
                <a:solidFill>
                  <a:schemeClr val="tx1"/>
                </a:solidFill>
              </a:rPr>
              <a:t>various expertise </a:t>
            </a:r>
            <a:r>
              <a:rPr lang="en-GB" sz="2800" b="1" u="sng" dirty="0">
                <a:solidFill>
                  <a:schemeClr val="tx1"/>
                </a:solidFill>
              </a:rPr>
              <a:t>and </a:t>
            </a:r>
            <a:r>
              <a:rPr lang="en-GB" sz="2800" b="1" u="sng" dirty="0" smtClean="0">
                <a:solidFill>
                  <a:schemeClr val="tx1"/>
                </a:solidFill>
              </a:rPr>
              <a:t>experiences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to understand the hazard, exposure and context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Can be a “quick” assessment or very comprehensive with detailed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770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107504" y="115890"/>
            <a:ext cx="8964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GB" sz="3800" b="1" dirty="0" smtClean="0">
                <a:solidFill>
                  <a:srgbClr val="FF0000"/>
                </a:solidFill>
              </a:rPr>
              <a:t>What / Why </a:t>
            </a:r>
            <a:r>
              <a:rPr lang="en-GB" sz="3800" b="1" dirty="0" smtClean="0">
                <a:solidFill>
                  <a:srgbClr val="000000"/>
                </a:solidFill>
              </a:rPr>
              <a:t>RRA </a:t>
            </a:r>
            <a:r>
              <a:rPr lang="en-GB" sz="3800" b="1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495325"/>
            <a:ext cx="9036496" cy="452596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Systematic and evidence based</a:t>
            </a:r>
          </a:p>
          <a:p>
            <a:pPr lvl="1" algn="just"/>
            <a:r>
              <a:rPr lang="en-GB" sz="2200" dirty="0" smtClean="0">
                <a:solidFill>
                  <a:schemeClr val="tx1"/>
                </a:solidFill>
              </a:rPr>
              <a:t>Hazard, exposure, context</a:t>
            </a:r>
          </a:p>
          <a:p>
            <a:pPr lvl="1" algn="just"/>
            <a:r>
              <a:rPr lang="en-GB" sz="2200" dirty="0" smtClean="0">
                <a:solidFill>
                  <a:schemeClr val="tx1"/>
                </a:solidFill>
              </a:rPr>
              <a:t>Risk characterisation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Done in a </a:t>
            </a:r>
            <a:r>
              <a:rPr lang="en-GB" sz="2400" dirty="0" smtClean="0">
                <a:solidFill>
                  <a:schemeClr val="tx1"/>
                </a:solidFill>
              </a:rPr>
              <a:t>multidisciplinary team : </a:t>
            </a:r>
            <a:r>
              <a:rPr lang="en-US" sz="2400" dirty="0" smtClean="0">
                <a:solidFill>
                  <a:schemeClr val="tx1"/>
                </a:solidFill>
              </a:rPr>
              <a:t>3 levels </a:t>
            </a:r>
            <a:r>
              <a:rPr lang="en-US" sz="2400" dirty="0">
                <a:solidFill>
                  <a:schemeClr val="tx1"/>
                </a:solidFill>
              </a:rPr>
              <a:t>of the organization (HQ, RO, CO) and WHO technical teams- Potential consultation of external expert (WHO discretion)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Rapid/ </a:t>
            </a:r>
            <a:r>
              <a:rPr lang="en-US" sz="2400" dirty="0" smtClean="0">
                <a:solidFill>
                  <a:schemeClr val="tx1"/>
                </a:solidFill>
              </a:rPr>
              <a:t>finalized </a:t>
            </a:r>
            <a:r>
              <a:rPr lang="en-US" sz="2400" dirty="0">
                <a:solidFill>
                  <a:schemeClr val="tx1"/>
                </a:solidFill>
              </a:rPr>
              <a:t>in one day / no more than two pieces of paper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 </a:t>
            </a:r>
            <a:r>
              <a:rPr lang="en-US" sz="2400" dirty="0">
                <a:solidFill>
                  <a:schemeClr val="tx1"/>
                </a:solidFill>
              </a:rPr>
              <a:t>existing WHO risk assessment framework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Repeated </a:t>
            </a:r>
            <a:r>
              <a:rPr lang="en-US" sz="2400" dirty="0">
                <a:solidFill>
                  <a:schemeClr val="tx1"/>
                </a:solidFill>
              </a:rPr>
              <a:t>assessments until an event is considered low </a:t>
            </a:r>
            <a:r>
              <a:rPr lang="en-US" sz="2400" dirty="0" smtClean="0">
                <a:solidFill>
                  <a:schemeClr val="tx1"/>
                </a:solidFill>
              </a:rPr>
              <a:t>risk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87" y="1340768"/>
            <a:ext cx="9094205" cy="4937570"/>
            <a:chOff x="13487" y="1340768"/>
            <a:chExt cx="9094205" cy="4937570"/>
          </a:xfrm>
        </p:grpSpPr>
        <p:grpSp>
          <p:nvGrpSpPr>
            <p:cNvPr id="6" name="Group 5"/>
            <p:cNvGrpSpPr/>
            <p:nvPr/>
          </p:nvGrpSpPr>
          <p:grpSpPr>
            <a:xfrm>
              <a:off x="13487" y="1340768"/>
              <a:ext cx="9094205" cy="4937570"/>
              <a:chOff x="-55185" y="2366503"/>
              <a:chExt cx="9144000" cy="187029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-55185" y="2366503"/>
                <a:ext cx="9144000" cy="17806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42988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9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596" y="3140924"/>
                <a:ext cx="8978197" cy="109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GB" sz="3000" b="1" dirty="0">
                    <a:solidFill>
                      <a:srgbClr val="FF0000"/>
                    </a:solidFill>
                  </a:rPr>
                  <a:t>-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&gt;</a:t>
                </a:r>
                <a:r>
                  <a:rPr lang="en-GB" sz="2800" b="1" dirty="0">
                    <a:solidFill>
                      <a:srgbClr val="776403"/>
                    </a:solidFill>
                  </a:rPr>
                  <a:t>   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Information for ACTION </a:t>
                </a:r>
                <a:r>
                  <a:rPr lang="en-GB" sz="2800" b="1" dirty="0">
                    <a:solidFill>
                      <a:srgbClr val="776403"/>
                    </a:solidFill>
                  </a:rPr>
                  <a:t>: </a:t>
                </a:r>
                <a:endParaRPr lang="en-GB" sz="2800" b="1" dirty="0" smtClean="0">
                  <a:solidFill>
                    <a:srgbClr val="776403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2800" b="1" dirty="0" smtClean="0"/>
                  <a:t>appropriate </a:t>
                </a:r>
                <a:r>
                  <a:rPr lang="en-US" sz="2800" b="1" dirty="0"/>
                  <a:t>public </a:t>
                </a:r>
                <a:r>
                  <a:rPr lang="en-US" sz="2800" b="1" dirty="0" smtClean="0"/>
                  <a:t>health interventions 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800" b="1" dirty="0" smtClean="0"/>
                  <a:t>and </a:t>
                </a:r>
                <a:r>
                  <a:rPr lang="en-US" sz="2800" b="1" dirty="0"/>
                  <a:t>recommendations</a:t>
                </a:r>
                <a:r>
                  <a:rPr lang="en-GB" sz="2800" b="1" dirty="0"/>
                  <a:t> regarding </a:t>
                </a:r>
                <a:endParaRPr lang="en-GB" sz="2800" b="1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en-GB" sz="2800" b="1" u="sng" dirty="0" smtClean="0"/>
                  <a:t>acute public health events that occurred</a:t>
                </a:r>
                <a:endParaRPr lang="en-GB" sz="2800" b="1" u="sng" dirty="0"/>
              </a:p>
              <a:p>
                <a:pPr algn="ctr">
                  <a:spcBef>
                    <a:spcPts val="1200"/>
                  </a:spcBef>
                </a:pPr>
                <a:endParaRPr lang="en-GB" sz="2800" b="1" dirty="0">
                  <a:solidFill>
                    <a:srgbClr val="A88D04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232" y="1516932"/>
              <a:ext cx="2563912" cy="191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5602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/ Why</a:t>
            </a:r>
            <a:r>
              <a:rPr lang="en-US" dirty="0" smtClean="0">
                <a:solidFill>
                  <a:schemeClr val="tx1"/>
                </a:solidFill>
              </a:rPr>
              <a:t> WHO’s RRA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73" y="1412776"/>
            <a:ext cx="8836313" cy="4752528"/>
          </a:xfrm>
        </p:spPr>
        <p:txBody>
          <a:bodyPr>
            <a:normAutofit/>
          </a:bodyPr>
          <a:lstStyle/>
          <a:p>
            <a:pPr>
              <a:spcBef>
                <a:spcPts val="1578"/>
              </a:spcBef>
              <a:buSzPct val="85000"/>
            </a:pPr>
            <a:r>
              <a:rPr lang="en-US" sz="2300" dirty="0" smtClean="0">
                <a:solidFill>
                  <a:schemeClr val="tx1"/>
                </a:solidFill>
              </a:rPr>
              <a:t>Document </a:t>
            </a:r>
            <a:r>
              <a:rPr lang="en-US" sz="2300" dirty="0">
                <a:solidFill>
                  <a:schemeClr val="tx1"/>
                </a:solidFill>
              </a:rPr>
              <a:t>/formalize </a:t>
            </a: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2300" dirty="0">
                <a:solidFill>
                  <a:schemeClr val="tx1"/>
                </a:solidFill>
              </a:rPr>
              <a:t>’ assessment of risk posed by acute </a:t>
            </a:r>
            <a:r>
              <a:rPr lang="en-US" sz="2300" dirty="0" smtClean="0">
                <a:solidFill>
                  <a:schemeClr val="tx1"/>
                </a:solidFill>
              </a:rPr>
              <a:t>events (assess and characterize the risk)</a:t>
            </a: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578"/>
              </a:spcBef>
              <a:buSzPct val="85000"/>
            </a:pPr>
            <a:r>
              <a:rPr lang="en-US" sz="2300" dirty="0">
                <a:solidFill>
                  <a:schemeClr val="tx1"/>
                </a:solidFill>
              </a:rPr>
              <a:t>Highlights urgent actions required (for decision makers, WHO operations/technical teams and partners) </a:t>
            </a:r>
          </a:p>
          <a:p>
            <a:pPr>
              <a:spcBef>
                <a:spcPts val="1578"/>
              </a:spcBef>
              <a:buSzPct val="85000"/>
            </a:pPr>
            <a:r>
              <a:rPr lang="en-US" sz="2300" dirty="0" smtClean="0">
                <a:solidFill>
                  <a:schemeClr val="tx1"/>
                </a:solidFill>
              </a:rPr>
              <a:t>Reflect </a:t>
            </a: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2300" dirty="0">
                <a:solidFill>
                  <a:schemeClr val="tx1"/>
                </a:solidFill>
              </a:rPr>
              <a:t>’s </a:t>
            </a:r>
            <a:r>
              <a:rPr lang="en-US" sz="2300" b="1" dirty="0">
                <a:solidFill>
                  <a:schemeClr val="tx1"/>
                </a:solidFill>
              </a:rPr>
              <a:t>independent assessment </a:t>
            </a:r>
            <a:r>
              <a:rPr lang="en-US" sz="2300" dirty="0">
                <a:solidFill>
                  <a:schemeClr val="tx1"/>
                </a:solidFill>
              </a:rPr>
              <a:t>including country’s capacities /vulnerabilities to control outbreak/event</a:t>
            </a:r>
          </a:p>
          <a:p>
            <a:pPr>
              <a:spcBef>
                <a:spcPts val="1578"/>
              </a:spcBef>
              <a:buSzPct val="85000"/>
            </a:pPr>
            <a:r>
              <a:rPr lang="en-US" sz="2300" dirty="0" smtClean="0">
                <a:solidFill>
                  <a:schemeClr val="tx1"/>
                </a:solidFill>
              </a:rPr>
              <a:t>Not </a:t>
            </a:r>
            <a:r>
              <a:rPr lang="en-US" sz="2300" dirty="0">
                <a:solidFill>
                  <a:schemeClr val="tx1"/>
                </a:solidFill>
              </a:rPr>
              <a:t>public document </a:t>
            </a:r>
          </a:p>
          <a:p>
            <a:pPr lvl="1">
              <a:buSzPct val="85000"/>
            </a:pPr>
            <a:r>
              <a:rPr lang="en-US" sz="1800" dirty="0">
                <a:solidFill>
                  <a:schemeClr val="tx1"/>
                </a:solidFill>
              </a:rPr>
              <a:t>Should/could be shared with Member State when finalized </a:t>
            </a:r>
          </a:p>
          <a:p>
            <a:pPr lvl="1">
              <a:buSzPct val="85000"/>
            </a:pPr>
            <a:r>
              <a:rPr lang="en-US" sz="1800" dirty="0" smtClean="0">
                <a:solidFill>
                  <a:schemeClr val="tx1"/>
                </a:solidFill>
              </a:rPr>
              <a:t>Shared </a:t>
            </a:r>
            <a:r>
              <a:rPr lang="en-US" sz="1800" dirty="0">
                <a:solidFill>
                  <a:schemeClr val="tx1"/>
                </a:solidFill>
              </a:rPr>
              <a:t>with GOARN Steering committee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SzPct val="85000"/>
            </a:pPr>
            <a:r>
              <a:rPr lang="en-US" sz="1800" dirty="0" smtClean="0">
                <a:solidFill>
                  <a:schemeClr val="tx1"/>
                </a:solidFill>
              </a:rPr>
              <a:t>Systematically </a:t>
            </a:r>
            <a:r>
              <a:rPr lang="en-US" sz="1800" dirty="0">
                <a:solidFill>
                  <a:schemeClr val="tx1"/>
                </a:solidFill>
              </a:rPr>
              <a:t>shared with UN General Secretariat when overall risk  </a:t>
            </a:r>
            <a:r>
              <a:rPr lang="en-US" sz="1800" dirty="0" smtClean="0">
                <a:solidFill>
                  <a:schemeClr val="tx1"/>
                </a:solidFill>
              </a:rPr>
              <a:t>“High </a:t>
            </a:r>
            <a:r>
              <a:rPr lang="en-US" sz="1800" dirty="0">
                <a:solidFill>
                  <a:schemeClr val="tx1"/>
                </a:solidFill>
              </a:rPr>
              <a:t>or Very </a:t>
            </a:r>
            <a:r>
              <a:rPr lang="en-US" sz="1800" dirty="0" smtClean="0">
                <a:solidFill>
                  <a:schemeClr val="tx1"/>
                </a:solidFill>
              </a:rPr>
              <a:t>high”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45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16632"/>
            <a:ext cx="9144000" cy="6741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133" tIns="40067" rIns="80133" bIns="40067" numCol="1" rtlCol="0" anchor="t" anchorCtr="0" compatLnSpc="1">
            <a:prstTxWarp prst="textNoShape">
              <a:avLst/>
            </a:prstTxWarp>
          </a:bodyPr>
          <a:lstStyle/>
          <a:p>
            <a:pPr defTabSz="914018" rtl="1" fontAlgn="base">
              <a:spcBef>
                <a:spcPct val="0"/>
              </a:spcBef>
              <a:spcAft>
                <a:spcPct val="0"/>
              </a:spcAft>
            </a:pPr>
            <a:endParaRPr lang="en-US" sz="3400" b="1" i="1" dirty="0">
              <a:solidFill>
                <a:srgbClr val="00006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3" y="0"/>
            <a:ext cx="8058972" cy="68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1106" y="4293098"/>
            <a:ext cx="177290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55576" y="446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Verified signal </a:t>
            </a:r>
            <a:r>
              <a:rPr lang="en-GB" dirty="0">
                <a:solidFill>
                  <a:srgbClr val="000000"/>
                </a:solidFill>
              </a:rPr>
              <a:t>= Event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449" y="1981200"/>
            <a:ext cx="8565996" cy="36262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Once signal is verified, it is </a:t>
            </a:r>
            <a:r>
              <a:rPr lang="en-GB" sz="2800" dirty="0" smtClean="0">
                <a:solidFill>
                  <a:schemeClr val="tx1"/>
                </a:solidFill>
              </a:rPr>
              <a:t>considered/regarded as an </a:t>
            </a:r>
            <a:r>
              <a:rPr lang="en-GB" sz="2800" b="1" dirty="0">
                <a:solidFill>
                  <a:srgbClr val="FF0000"/>
                </a:solidFill>
              </a:rPr>
              <a:t>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Not all events are serious and require follow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Criteria to do a </a:t>
            </a:r>
            <a:r>
              <a:rPr lang="en-GB" sz="2800" b="1" dirty="0">
                <a:solidFill>
                  <a:srgbClr val="FF0000"/>
                </a:solidFill>
              </a:rPr>
              <a:t>risk </a:t>
            </a:r>
            <a:r>
              <a:rPr lang="en-GB" sz="2800" b="1" dirty="0" smtClean="0">
                <a:solidFill>
                  <a:srgbClr val="FF0000"/>
                </a:solidFill>
              </a:rPr>
              <a:t>assessment </a:t>
            </a:r>
            <a:r>
              <a:rPr lang="en-GB" sz="2800" b="1" dirty="0" smtClean="0">
                <a:solidFill>
                  <a:schemeClr val="tx1"/>
                </a:solidFill>
              </a:rPr>
              <a:t>-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Not done for all events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>
                <a:solidFill>
                  <a:schemeClr val="tx1"/>
                </a:solidFill>
              </a:rPr>
              <a:t> to conduct a RRA 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5860"/>
            <a:ext cx="8964488" cy="4867476"/>
          </a:xfrm>
        </p:spPr>
        <p:txBody>
          <a:bodyPr>
            <a:normAutofit/>
          </a:bodyPr>
          <a:lstStyle/>
          <a:p>
            <a:pPr>
              <a:buSzPct val="85000"/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chemeClr val="tx1"/>
                </a:solidFill>
              </a:rPr>
              <a:t>For Acute Public health events :</a:t>
            </a:r>
          </a:p>
          <a:p>
            <a:pPr lvl="1">
              <a:buSzPct val="85000"/>
            </a:pPr>
            <a:r>
              <a:rPr lang="en-GB" sz="2200" dirty="0" smtClean="0">
                <a:solidFill>
                  <a:schemeClr val="tx1"/>
                </a:solidFill>
              </a:rPr>
              <a:t>Meeting </a:t>
            </a:r>
            <a:r>
              <a:rPr lang="en-GB" sz="2200" b="1" dirty="0" smtClean="0">
                <a:solidFill>
                  <a:schemeClr val="tx1"/>
                </a:solidFill>
              </a:rPr>
              <a:t>Annex 2 IHR criteria</a:t>
            </a:r>
          </a:p>
          <a:p>
            <a:pPr lvl="1">
              <a:buSzPct val="85000"/>
            </a:pPr>
            <a:r>
              <a:rPr lang="en-GB" sz="2200" dirty="0" smtClean="0">
                <a:solidFill>
                  <a:schemeClr val="tx1"/>
                </a:solidFill>
              </a:rPr>
              <a:t>Complex issues involving </a:t>
            </a:r>
            <a:r>
              <a:rPr lang="en-GB" sz="2200" dirty="0">
                <a:solidFill>
                  <a:schemeClr val="tx1"/>
                </a:solidFill>
              </a:rPr>
              <a:t>multiple </a:t>
            </a:r>
            <a:r>
              <a:rPr lang="en-GB" sz="2200" dirty="0" smtClean="0">
                <a:solidFill>
                  <a:schemeClr val="tx1"/>
                </a:solidFill>
              </a:rPr>
              <a:t>countries</a:t>
            </a:r>
          </a:p>
          <a:p>
            <a:pPr lvl="1">
              <a:buSzPct val="85000"/>
            </a:pPr>
            <a:r>
              <a:rPr lang="en-GB" sz="2200" dirty="0" smtClean="0">
                <a:solidFill>
                  <a:schemeClr val="tx1"/>
                </a:solidFill>
              </a:rPr>
              <a:t>Insufficient information to adequately assess situation with high level of uncertainty</a:t>
            </a:r>
          </a:p>
          <a:p>
            <a:pPr lvl="1">
              <a:buSzPct val="85000"/>
            </a:pPr>
            <a:r>
              <a:rPr lang="en-GB" sz="2200" dirty="0" smtClean="0">
                <a:solidFill>
                  <a:schemeClr val="tx1"/>
                </a:solidFill>
              </a:rPr>
              <a:t>WHO support/response anticipated/required</a:t>
            </a:r>
          </a:p>
          <a:p>
            <a:pPr lvl="1">
              <a:buSzPct val="85000"/>
            </a:pPr>
            <a:r>
              <a:rPr lang="en-GB" sz="2200" dirty="0" smtClean="0">
                <a:solidFill>
                  <a:schemeClr val="tx1"/>
                </a:solidFill>
              </a:rPr>
              <a:t>Reputational </a:t>
            </a:r>
            <a:r>
              <a:rPr lang="en-GB" sz="2200" dirty="0">
                <a:solidFill>
                  <a:schemeClr val="tx1"/>
                </a:solidFill>
              </a:rPr>
              <a:t>risk for WHO</a:t>
            </a:r>
          </a:p>
          <a:p>
            <a:pPr lvl="0">
              <a:buSzPct val="85000"/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Preliminary step before </a:t>
            </a:r>
            <a:r>
              <a:rPr lang="en-GB" sz="2700" dirty="0" smtClean="0">
                <a:solidFill>
                  <a:schemeClr val="tx1"/>
                </a:solidFill>
              </a:rPr>
              <a:t>further actions or response : grading, deployment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06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1133</Words>
  <Application>Microsoft Office PowerPoint</Application>
  <PresentationFormat>On-screen Show (4:3)</PresentationFormat>
  <Paragraphs>186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master</vt:lpstr>
      <vt:lpstr>PowerPoint Presentation</vt:lpstr>
      <vt:lpstr>PowerPoint Presentation</vt:lpstr>
      <vt:lpstr>Background</vt:lpstr>
      <vt:lpstr>Risk Assessment for public health</vt:lpstr>
      <vt:lpstr>PowerPoint Presentation</vt:lpstr>
      <vt:lpstr>What / Why WHO’s RRA ?</vt:lpstr>
      <vt:lpstr>PowerPoint Presentation</vt:lpstr>
      <vt:lpstr>PowerPoint Presentation</vt:lpstr>
      <vt:lpstr>When to conduct a RRA ? Criteria</vt:lpstr>
      <vt:lpstr>PowerPoint Presentation</vt:lpstr>
      <vt:lpstr>PowerPoint Presentation</vt:lpstr>
      <vt:lpstr>PowerPoint Presentation</vt:lpstr>
      <vt:lpstr>Rapid Risk Assessment 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References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ALLAIN IOOS, Sophie</dc:creator>
  <cp:lastModifiedBy>ALLAIN IOOS, Sophie</cp:lastModifiedBy>
  <cp:revision>12</cp:revision>
  <dcterms:created xsi:type="dcterms:W3CDTF">2018-05-07T08:47:16Z</dcterms:created>
  <dcterms:modified xsi:type="dcterms:W3CDTF">2018-05-08T21:31:14Z</dcterms:modified>
</cp:coreProperties>
</file>