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92" r:id="rId5"/>
    <p:sldMasterId id="2147483703" r:id="rId6"/>
    <p:sldMasterId id="2147483718" r:id="rId7"/>
  </p:sldMasterIdLst>
  <p:notesMasterIdLst>
    <p:notesMasterId r:id="rId24"/>
  </p:notesMasterIdLst>
  <p:handoutMasterIdLst>
    <p:handoutMasterId r:id="rId25"/>
  </p:handoutMasterIdLst>
  <p:sldIdLst>
    <p:sldId id="360" r:id="rId8"/>
    <p:sldId id="458" r:id="rId9"/>
    <p:sldId id="459" r:id="rId10"/>
    <p:sldId id="460" r:id="rId11"/>
    <p:sldId id="471" r:id="rId12"/>
    <p:sldId id="461" r:id="rId13"/>
    <p:sldId id="464" r:id="rId14"/>
    <p:sldId id="465" r:id="rId15"/>
    <p:sldId id="462" r:id="rId16"/>
    <p:sldId id="466" r:id="rId17"/>
    <p:sldId id="472" r:id="rId18"/>
    <p:sldId id="473" r:id="rId19"/>
    <p:sldId id="474" r:id="rId20"/>
    <p:sldId id="468" r:id="rId21"/>
    <p:sldId id="469" r:id="rId22"/>
    <p:sldId id="470" r:id="rId23"/>
  </p:sldIdLst>
  <p:sldSz cx="9144000" cy="6858000" type="screen4x3"/>
  <p:notesSz cx="6808788" cy="9940925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SimSun" panose="02010600030101010101" pitchFamily="2" charset="-122"/>
      <p:regular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Segoe Condensed" panose="020B0606040200020203" pitchFamily="34" charset="0"/>
      <p:regular r:id="rId35"/>
      <p:bold r:id="rId36"/>
    </p:embeddedFont>
    <p:embeddedFont>
      <p:font typeface="Leelawadee" panose="020B0502040204020203" pitchFamily="34" charset="-34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ato Heavy" panose="020B0604020202020204" charset="0"/>
      <p:bold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LMER, Jessica" initials="KOLMER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FB8"/>
    <a:srgbClr val="792321"/>
    <a:srgbClr val="227EBB"/>
    <a:srgbClr val="F89F56"/>
    <a:srgbClr val="5CB4CC"/>
    <a:srgbClr val="3A9DB8"/>
    <a:srgbClr val="4AABC6"/>
    <a:srgbClr val="70BDD2"/>
    <a:srgbClr val="25A2FF"/>
    <a:srgbClr val="00487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4" autoAdjust="0"/>
    <p:restoredTop sz="93606" autoAdjust="0"/>
  </p:normalViewPr>
  <p:slideViewPr>
    <p:cSldViewPr snapToObjects="1">
      <p:cViewPr>
        <p:scale>
          <a:sx n="75" d="100"/>
          <a:sy n="75" d="100"/>
        </p:scale>
        <p:origin x="-143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4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08/05/2018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08/05/2018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9" y="9442154"/>
            <a:ext cx="2950475" cy="49704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Sustainable development</a:t>
            </a:r>
            <a:r>
              <a:rPr lang="en-US" dirty="0"/>
              <a:t> is </a:t>
            </a:r>
            <a:r>
              <a:rPr lang="en-US" b="1" i="1" dirty="0"/>
              <a:t>development</a:t>
            </a:r>
            <a:r>
              <a:rPr lang="en-US" dirty="0"/>
              <a:t> that meets the needs of the present without compromising the ability of future generations to meet their own needs." (</a:t>
            </a:r>
            <a:r>
              <a:rPr lang="en-US" dirty="0" err="1"/>
              <a:t>Brundtland</a:t>
            </a:r>
            <a:r>
              <a:rPr lang="en-US" dirty="0"/>
              <a:t> report – our common future)</a:t>
            </a:r>
          </a:p>
          <a:p>
            <a:r>
              <a:rPr lang="en-GB" i="1" dirty="0"/>
              <a:t>Protect people; Protect investment; Facilitate development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20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Risk = Likelihood x consequences (probabilistic) or deterministic</a:t>
            </a:r>
          </a:p>
          <a:p>
            <a:pPr lvl="0"/>
            <a:endParaRPr lang="en-US" dirty="0"/>
          </a:p>
          <a:p>
            <a:pPr lvl="0"/>
            <a:r>
              <a:rPr lang="en-GB" dirty="0"/>
              <a:t>Risk is a relationship between hazards, exposure, vulnerability and capacities (phenomenological)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34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32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Stop the creation of risk (e.g. remove/reduce the hazard, remove/reduce the exposure)</a:t>
            </a:r>
            <a:endParaRPr lang="en-US" dirty="0"/>
          </a:p>
          <a:p>
            <a:r>
              <a:rPr lang="en-GB" i="1" dirty="0"/>
              <a:t>	- improve water supply systems to reduce the bio-load in water</a:t>
            </a:r>
            <a:endParaRPr lang="en-US" dirty="0"/>
          </a:p>
          <a:p>
            <a:r>
              <a:rPr lang="en-GB" i="1" dirty="0"/>
              <a:t>	- people don’t leave in flood plain</a:t>
            </a:r>
            <a:endParaRPr lang="en-US" dirty="0"/>
          </a:p>
          <a:p>
            <a:r>
              <a:rPr lang="en-GB" i="1" dirty="0"/>
              <a:t>Reduce the existing risk (modify the vulnerability)</a:t>
            </a:r>
            <a:endParaRPr lang="en-US" dirty="0"/>
          </a:p>
          <a:p>
            <a:r>
              <a:rPr lang="en-GB" i="1" dirty="0"/>
              <a:t>	-  provide access to clean water</a:t>
            </a:r>
            <a:endParaRPr lang="en-US" dirty="0"/>
          </a:p>
          <a:p>
            <a:r>
              <a:rPr lang="en-GB" i="1" dirty="0"/>
              <a:t>	- people living in flood plain live on stilted housing</a:t>
            </a:r>
            <a:endParaRPr lang="en-US" dirty="0"/>
          </a:p>
          <a:p>
            <a:r>
              <a:rPr lang="en-GB" i="1" dirty="0"/>
              <a:t>	-  routine vaccination</a:t>
            </a:r>
            <a:endParaRPr lang="en-US" dirty="0"/>
          </a:p>
          <a:p>
            <a:r>
              <a:rPr lang="en-GB" i="1" dirty="0"/>
              <a:t>Manage the residual risk (event based  prevention emergency preparedness, response and recovery) </a:t>
            </a:r>
            <a:endParaRPr lang="en-US" dirty="0"/>
          </a:p>
          <a:p>
            <a:r>
              <a:rPr lang="en-GB" i="1" dirty="0"/>
              <a:t>	- water supplies in emergencies</a:t>
            </a:r>
            <a:endParaRPr lang="en-US" dirty="0"/>
          </a:p>
          <a:p>
            <a:r>
              <a:rPr lang="en-GB" i="1" dirty="0"/>
              <a:t>	- evacuation shelters</a:t>
            </a:r>
            <a:endParaRPr lang="en-US" dirty="0"/>
          </a:p>
          <a:p>
            <a:r>
              <a:rPr lang="en-GB" i="1" dirty="0"/>
              <a:t>	- emergency vaccination/cholera treatment centres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69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Purposes</a:t>
            </a:r>
            <a:endParaRPr lang="en-US" dirty="0"/>
          </a:p>
          <a:p>
            <a:r>
              <a:rPr lang="en-GB" i="1" dirty="0"/>
              <a:t>Scope (jurisdiction/organization, sector, hazards/vulnerabilities, planning horizon)</a:t>
            </a:r>
            <a:endParaRPr lang="en-US" dirty="0"/>
          </a:p>
          <a:p>
            <a:r>
              <a:rPr lang="en-GB" i="1" dirty="0"/>
              <a:t>Levels of investment/resources available ($$, data, competency, time)</a:t>
            </a:r>
            <a:endParaRPr lang="en-US" dirty="0"/>
          </a:p>
          <a:p>
            <a:r>
              <a:rPr lang="en-GB" i="1" dirty="0"/>
              <a:t>Models </a:t>
            </a:r>
            <a:endParaRPr lang="en-US" dirty="0"/>
          </a:p>
          <a:p>
            <a:r>
              <a:rPr lang="en-GB" i="1" dirty="0"/>
              <a:t>Tools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B27C-7546-46C2-81E5-E013FC43292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20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0DEA3BF-2101-4BEA-96E9-2C0870B75176}" type="datetime3">
              <a:rPr lang="en-GB" altLang="en-US"/>
              <a:pPr/>
              <a:t>8 May, 2018</a:t>
            </a:fld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18D35-29D0-4D32-ACFA-C683763EB46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7713"/>
            <a:ext cx="5268912" cy="372586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DRR Plans</a:t>
            </a:r>
          </a:p>
          <a:p>
            <a:pPr algn="ctr"/>
            <a:r>
              <a:rPr lang="en-GB" sz="1400" dirty="0" smtClean="0"/>
              <a:t>Climate Action Plans</a:t>
            </a:r>
          </a:p>
          <a:p>
            <a:pPr algn="ctr"/>
            <a:r>
              <a:rPr lang="en-GB" sz="1400" dirty="0" smtClean="0"/>
              <a:t>Emergency management plans </a:t>
            </a:r>
          </a:p>
          <a:p>
            <a:pPr algn="ctr"/>
            <a:r>
              <a:rPr lang="en-GB" sz="1400" dirty="0" err="1" smtClean="0"/>
              <a:t>Humanit</a:t>
            </a:r>
            <a:r>
              <a:rPr lang="en-GB" sz="1400" dirty="0" smtClean="0"/>
              <a:t> response </a:t>
            </a:r>
            <a:r>
              <a:rPr lang="en-GB" sz="1400" dirty="0" err="1" smtClean="0"/>
              <a:t>plan</a:t>
            </a:r>
            <a:r>
              <a:rPr lang="en-GB" sz="1600" dirty="0" err="1" smtClean="0"/>
              <a:t>sI</a:t>
            </a:r>
            <a:endParaRPr lang="en-US" sz="1600" dirty="0" smtClean="0"/>
          </a:p>
          <a:p>
            <a:pPr algn="l" rtl="0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0DEA3BF-2101-4BEA-96E9-2C0870B75176}" type="datetime3">
              <a:rPr lang="en-GB" altLang="en-US"/>
              <a:pPr/>
              <a:t>8 May, 2018</a:t>
            </a:fld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18D35-29D0-4D32-ACFA-C683763EB464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9938" y="747713"/>
            <a:ext cx="5268912" cy="3725862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 algn="ctr"/>
            <a:endParaRPr lang="en-GB" sz="1400" dirty="0" smtClean="0"/>
          </a:p>
          <a:p>
            <a:pPr algn="ctr"/>
            <a:r>
              <a:rPr lang="en-GB" sz="1400" dirty="0" smtClean="0"/>
              <a:t>DRR Plans</a:t>
            </a:r>
          </a:p>
          <a:p>
            <a:pPr algn="ctr"/>
            <a:r>
              <a:rPr lang="en-GB" sz="1400" dirty="0" smtClean="0"/>
              <a:t>Climate Action Plans</a:t>
            </a:r>
          </a:p>
          <a:p>
            <a:pPr algn="ctr"/>
            <a:r>
              <a:rPr lang="en-GB" sz="1400" dirty="0" smtClean="0"/>
              <a:t>Emergency management plans </a:t>
            </a:r>
          </a:p>
          <a:p>
            <a:pPr algn="ctr"/>
            <a:r>
              <a:rPr lang="en-GB" sz="1400" dirty="0" err="1" smtClean="0"/>
              <a:t>Humanit</a:t>
            </a:r>
            <a:r>
              <a:rPr lang="en-GB" sz="1400" dirty="0" smtClean="0"/>
              <a:t> response </a:t>
            </a:r>
            <a:r>
              <a:rPr lang="en-GB" sz="1400" dirty="0" err="1" smtClean="0"/>
              <a:t>plan</a:t>
            </a:r>
            <a:r>
              <a:rPr lang="en-GB" sz="1600" dirty="0" err="1" smtClean="0"/>
              <a:t>sI</a:t>
            </a:r>
            <a:endParaRPr lang="en-US" sz="1600" dirty="0" smtClean="0"/>
          </a:p>
          <a:p>
            <a:pPr algn="l" rt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9392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44824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2189"/>
            <a:ext cx="64008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489848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99392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44827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2189"/>
            <a:ext cx="6400800" cy="79208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5489848"/>
            <a:ext cx="914400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7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934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9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2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00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5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32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0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9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51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248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>
            <a:lvl1pPr algn="ctr" defTabSz="1039865" rtl="0" fontAlgn="base">
              <a:spcBef>
                <a:spcPct val="0"/>
              </a:spcBef>
              <a:spcAft>
                <a:spcPct val="0"/>
              </a:spcAft>
              <a:defRPr lang="fr-FR" sz="3600" b="1">
                <a:solidFill>
                  <a:srgbClr val="00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10668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19843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054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541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50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660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729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408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6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745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796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42539" y="1542080"/>
            <a:ext cx="8291501" cy="430946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501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9403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43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>
            <a:lvl1pPr algn="ctr" defTabSz="1039865" rtl="0" fontAlgn="base">
              <a:spcBef>
                <a:spcPct val="0"/>
              </a:spcBef>
              <a:spcAft>
                <a:spcPct val="0"/>
              </a:spcAft>
              <a:defRPr lang="fr-FR" sz="3600" b="1">
                <a:solidFill>
                  <a:srgbClr val="00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10668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3373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063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541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50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70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01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530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740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51120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r>
              <a:rPr lang="en-US" noProof="0" dirty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051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857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7242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42539" y="1542080"/>
            <a:ext cx="8291501" cy="4309467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46457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47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08 May 2018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27384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99672" y="6150623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 smtClean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  <a:endParaRPr lang="en-GB" sz="1000" cap="all" baseline="0" dirty="0">
                <a:solidFill>
                  <a:srgbClr val="1E7FB8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 smtClean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  <a:endParaRPr lang="en-GB" sz="1100" cap="none" spc="-80" dirty="0">
                  <a:solidFill>
                    <a:srgbClr val="1E7FB8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 smtClean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  <a:endParaRPr lang="en-GB" sz="2000" b="1" cap="all" spc="-80" dirty="0">
                  <a:solidFill>
                    <a:srgbClr val="1E7FB8"/>
                  </a:solidFill>
                  <a:latin typeface="Leelawadee" panose="020B0502040204020203" pitchFamily="34" charset="-34"/>
                  <a:ea typeface="Lato Heavy" panose="020F0502020204030203" pitchFamily="34" charset="0"/>
                  <a:cs typeface="Leelawadee" panose="020B0502040204020203" pitchFamily="34" charset="-34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08271"/>
            <a:ext cx="2065713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08 May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27384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6799677" y="6150623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dirty="0" smtClean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  <a:endParaRPr lang="en-GB" sz="1000" cap="all" dirty="0">
                <a:solidFill>
                  <a:srgbClr val="1E7FB8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spc="-80" dirty="0" smtClean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  <a:endParaRPr lang="en-GB" sz="1100" spc="-80" dirty="0">
                  <a:solidFill>
                    <a:srgbClr val="1E7FB8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 smtClean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  <a:endParaRPr lang="en-GB" sz="2000" b="1" cap="all" spc="-80" dirty="0">
                  <a:solidFill>
                    <a:srgbClr val="1E7FB8"/>
                  </a:solidFill>
                  <a:latin typeface="Leelawadee" panose="020B0502040204020203" pitchFamily="34" charset="-34"/>
                  <a:ea typeface="Lato Heavy" panose="020F0502020204030203" pitchFamily="34" charset="0"/>
                  <a:cs typeface="Leelawadee" panose="020B0502040204020203" pitchFamily="34" charset="-34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6108281"/>
            <a:ext cx="2065713" cy="6330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1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542080"/>
            <a:ext cx="8291501" cy="43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358" y="6398688"/>
            <a:ext cx="9144000" cy="45931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defTabSz="914239"/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81904" y="6525394"/>
            <a:ext cx="355660" cy="3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4E6CBC8D-9CD9-42F1-AE6E-07107E87F327}" type="slidenum"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r>
              <a:rPr lang="en-GB" altLang="fr-FR" sz="1500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altLang="fr-FR" sz="2100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0" name="Picture 17" descr="WHO-EN-white-H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6424228"/>
            <a:ext cx="1247617" cy="4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7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</p:sldLayoutIdLst>
  <p:txStyles>
    <p:titleStyle>
      <a:lvl1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+mj-lt"/>
          <a:ea typeface="+mj-ea"/>
          <a:cs typeface="+mj-cs"/>
        </a:defRPr>
      </a:lvl1pPr>
      <a:lvl2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2pPr>
      <a:lvl3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3pPr>
      <a:lvl4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4pPr>
      <a:lvl5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5pPr>
      <a:lvl6pPr marL="400666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6pPr>
      <a:lvl7pPr marL="80133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7pPr>
      <a:lvl8pPr marL="1201995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8pPr>
      <a:lvl9pPr marL="160266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9pPr>
    </p:titleStyle>
    <p:bodyStyle>
      <a:lvl1pPr marL="342235" indent="-342235" algn="l" defTabSz="914018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504" indent="-282414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252" indent="-269893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63873" indent="-226766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802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5pPr>
      <a:lvl6pPr marL="238868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6pPr>
      <a:lvl7pPr marL="278935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7pPr>
      <a:lvl8pPr marL="319001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8pPr>
      <a:lvl9pPr marL="359068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542080"/>
            <a:ext cx="8291501" cy="43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358" y="6398688"/>
            <a:ext cx="9144000" cy="45931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pPr defTabSz="914239"/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81904" y="6525394"/>
            <a:ext cx="355660" cy="3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fld id="{4E6CBC8D-9CD9-42F1-AE6E-07107E87F327}" type="slidenum"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r>
              <a:rPr lang="en-GB" altLang="fr-FR" sz="1500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altLang="fr-FR" sz="2100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0" name="Picture 17" descr="WHO-EN-white-H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6424228"/>
            <a:ext cx="1247617" cy="4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60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2" r:id="rId13"/>
  </p:sldLayoutIdLst>
  <p:txStyles>
    <p:titleStyle>
      <a:lvl1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+mj-lt"/>
          <a:ea typeface="+mj-ea"/>
          <a:cs typeface="+mj-cs"/>
        </a:defRPr>
      </a:lvl1pPr>
      <a:lvl2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2pPr>
      <a:lvl3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3pPr>
      <a:lvl4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4pPr>
      <a:lvl5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5pPr>
      <a:lvl6pPr marL="400666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6pPr>
      <a:lvl7pPr marL="80133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7pPr>
      <a:lvl8pPr marL="1201995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8pPr>
      <a:lvl9pPr marL="160266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9pPr>
    </p:titleStyle>
    <p:bodyStyle>
      <a:lvl1pPr marL="342235" indent="-342235" algn="l" defTabSz="914018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504" indent="-282414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252" indent="-269893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63873" indent="-226766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802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5pPr>
      <a:lvl6pPr marL="238868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6pPr>
      <a:lvl7pPr marL="278935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7pPr>
      <a:lvl8pPr marL="319001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8pPr>
      <a:lvl9pPr marL="359068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877273"/>
            <a:ext cx="9180512" cy="98072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21288"/>
            <a:ext cx="2102210" cy="6445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5661248"/>
            <a:ext cx="2736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bg1"/>
                </a:solidFill>
              </a:rPr>
              <a:t>Photo: WHO/Lorenzo Pezzoli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7504" y="476672"/>
            <a:ext cx="8999984" cy="5315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Condensed" panose="020B0606040200020203" pitchFamily="34" charset="0"/>
                <a:ea typeface="+mj-ea"/>
                <a:cs typeface="+mj-cs"/>
              </a:defRPr>
            </a:lvl1pPr>
          </a:lstStyle>
          <a:p>
            <a:pPr algn="ctr"/>
            <a:endParaRPr lang="en-GB" sz="2400" dirty="0" smtClean="0">
              <a:solidFill>
                <a:srgbClr val="1E7FB8"/>
              </a:solidFill>
            </a:endParaRPr>
          </a:p>
          <a:p>
            <a:pPr algn="ctr"/>
            <a:r>
              <a:rPr lang="en-GB" sz="2400" dirty="0" smtClean="0">
                <a:solidFill>
                  <a:srgbClr val="1E7FB8"/>
                </a:solidFill>
              </a:rPr>
              <a:t>Workshop and Training </a:t>
            </a:r>
            <a:r>
              <a:rPr lang="en-GB" sz="2400" dirty="0">
                <a:solidFill>
                  <a:srgbClr val="1E7FB8"/>
                </a:solidFill>
              </a:rPr>
              <a:t>on Strategic Risk Analysis and Profiling for Health Emergencies</a:t>
            </a:r>
            <a:endParaRPr lang="en-US" sz="2400" dirty="0">
              <a:solidFill>
                <a:srgbClr val="1E7FB8"/>
              </a:solidFill>
            </a:endParaRPr>
          </a:p>
          <a:p>
            <a:pPr lvl="0" algn="ctr"/>
            <a:r>
              <a:rPr lang="en-GB" sz="2000" dirty="0">
                <a:solidFill>
                  <a:srgbClr val="1E7FB8"/>
                </a:solidFill>
              </a:rPr>
              <a:t>9 </a:t>
            </a:r>
            <a:r>
              <a:rPr lang="x-none" sz="2000">
                <a:solidFill>
                  <a:srgbClr val="1E7FB8"/>
                </a:solidFill>
              </a:rPr>
              <a:t>- 11 May 2018, </a:t>
            </a:r>
            <a:r>
              <a:rPr lang="en-US" sz="2000" dirty="0" smtClean="0">
                <a:solidFill>
                  <a:srgbClr val="1E7FB8"/>
                </a:solidFill>
              </a:rPr>
              <a:t>Geneva</a:t>
            </a:r>
          </a:p>
          <a:p>
            <a:pPr algn="ctr"/>
            <a:endParaRPr lang="en-GB" sz="2400" dirty="0" smtClean="0">
              <a:solidFill>
                <a:srgbClr val="1E7FB8"/>
              </a:solidFill>
            </a:endParaRPr>
          </a:p>
          <a:p>
            <a:pPr algn="ctr"/>
            <a:r>
              <a:rPr lang="en-GB" sz="3200" dirty="0" smtClean="0">
                <a:solidFill>
                  <a:srgbClr val="1E7FB8"/>
                </a:solidFill>
              </a:rPr>
              <a:t>Linking risk assessments to </a:t>
            </a:r>
          </a:p>
          <a:p>
            <a:pPr algn="ctr"/>
            <a:r>
              <a:rPr lang="en-GB" sz="3200" dirty="0" smtClean="0">
                <a:solidFill>
                  <a:srgbClr val="1E7FB8"/>
                </a:solidFill>
              </a:rPr>
              <a:t>health </a:t>
            </a:r>
            <a:r>
              <a:rPr lang="en-GB" sz="3200" dirty="0">
                <a:solidFill>
                  <a:srgbClr val="1E7FB8"/>
                </a:solidFill>
              </a:rPr>
              <a:t>e</a:t>
            </a:r>
            <a:r>
              <a:rPr lang="en-GB" sz="3200" dirty="0" smtClean="0">
                <a:solidFill>
                  <a:srgbClr val="1E7FB8"/>
                </a:solidFill>
              </a:rPr>
              <a:t>mergency </a:t>
            </a:r>
            <a:r>
              <a:rPr lang="en-GB" sz="3200" dirty="0">
                <a:solidFill>
                  <a:srgbClr val="1E7FB8"/>
                </a:solidFill>
              </a:rPr>
              <a:t>r</a:t>
            </a:r>
            <a:r>
              <a:rPr lang="en-GB" sz="3200" dirty="0" smtClean="0">
                <a:solidFill>
                  <a:srgbClr val="1E7FB8"/>
                </a:solidFill>
              </a:rPr>
              <a:t>isk management and to </a:t>
            </a:r>
            <a:r>
              <a:rPr lang="en-GB" sz="3200" dirty="0">
                <a:solidFill>
                  <a:srgbClr val="1E7FB8"/>
                </a:solidFill>
              </a:rPr>
              <a:t>the </a:t>
            </a:r>
            <a:r>
              <a:rPr lang="en-GB" sz="3200" dirty="0" smtClean="0">
                <a:solidFill>
                  <a:srgbClr val="1E7FB8"/>
                </a:solidFill>
              </a:rPr>
              <a:t>IHR</a:t>
            </a:r>
          </a:p>
          <a:p>
            <a:pPr algn="ctr"/>
            <a:endParaRPr lang="en-GB" sz="2800" dirty="0">
              <a:solidFill>
                <a:srgbClr val="1E7FB8"/>
              </a:solidFill>
            </a:endParaRPr>
          </a:p>
          <a:p>
            <a:pPr algn="ctr"/>
            <a:r>
              <a:rPr lang="en-GB" sz="1600" i="1" dirty="0" smtClean="0">
                <a:solidFill>
                  <a:srgbClr val="1E7FB8"/>
                </a:solidFill>
              </a:rPr>
              <a:t>Jonathan Abrahams</a:t>
            </a:r>
          </a:p>
          <a:p>
            <a:pPr algn="ctr"/>
            <a:r>
              <a:rPr lang="en-GB" sz="1600" i="1" dirty="0" smtClean="0">
                <a:solidFill>
                  <a:srgbClr val="1E7FB8"/>
                </a:solidFill>
              </a:rPr>
              <a:t>CPI/CME/HPR</a:t>
            </a:r>
          </a:p>
          <a:p>
            <a:pPr algn="ctr"/>
            <a:r>
              <a:rPr lang="en-GB" sz="1600" i="1" dirty="0" smtClean="0">
                <a:solidFill>
                  <a:srgbClr val="1E7FB8"/>
                </a:solidFill>
              </a:rPr>
              <a:t>WHO Health Emergencies Programme</a:t>
            </a:r>
            <a:endParaRPr lang="en-US" sz="1600" i="1" dirty="0">
              <a:solidFill>
                <a:srgbClr val="1E7FB8"/>
              </a:solidFill>
            </a:endParaRPr>
          </a:p>
          <a:p>
            <a:pPr lvl="0" algn="ctr"/>
            <a:endParaRPr lang="en-US" sz="2400" dirty="0">
              <a:solidFill>
                <a:srgbClr val="1E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95" y="409748"/>
            <a:ext cx="2431499" cy="157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199982"/>
            <a:ext cx="2179061" cy="20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6551D5-96E0-4DE2-A9E3-B8FED74A760D}"/>
              </a:ext>
            </a:extLst>
          </p:cNvPr>
          <p:cNvPicPr>
            <a:picLocks noChangeAspect="1" noChangeArrowheads="1"/>
            <a:extLst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1326" y="4295844"/>
            <a:ext cx="2448272" cy="1905717"/>
          </a:xfrm>
          <a:prstGeom prst="roundRect">
            <a:avLst>
              <a:gd name="adj" fmla="val 637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289853"/>
              </p:ext>
            </p:extLst>
          </p:nvPr>
        </p:nvGraphicFramePr>
        <p:xfrm>
          <a:off x="305868" y="949330"/>
          <a:ext cx="5667375" cy="186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6448"/>
                <a:gridCol w="1484332"/>
                <a:gridCol w="1241628"/>
                <a:gridCol w="1094537"/>
                <a:gridCol w="9004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Purpose/uses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Scope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Output</a:t>
                      </a:r>
                      <a:endParaRPr lang="en-US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Investment</a:t>
                      </a:r>
                      <a:endParaRPr lang="en-US" sz="12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1162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Probabilistic loss models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 total expected losses (used by insurance industry)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Models probable maximum loss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Maps risks based on risk models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 / single hazard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vulnerability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conjoint risks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cascading risks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effectLst/>
                        </a:rPr>
                        <a:t>Loss exceedance curves</a:t>
                      </a:r>
                      <a:endParaRPr lang="en-US" sz="1200" dirty="0">
                        <a:effectLst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maps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High</a:t>
                      </a:r>
                      <a:endParaRPr lang="en-US" sz="12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54184"/>
              </p:ext>
            </p:extLst>
          </p:nvPr>
        </p:nvGraphicFramePr>
        <p:xfrm>
          <a:off x="299816" y="2996952"/>
          <a:ext cx="5667375" cy="2932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36"/>
                <a:gridCol w="1463844"/>
                <a:gridCol w="1259840"/>
                <a:gridCol w="1092740"/>
                <a:gridCol w="884015"/>
              </a:tblGrid>
              <a:tr h="0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Strategic emergency risk assessment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e.g. STAR, EMRO HERA, VRAM, VCA, Joint qualitative risk assessments for zoonotic diseases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Multi-hazard programming 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planning tool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Analyses </a:t>
                      </a: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risks by scenarios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Assigns level of risk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Prioritizes risk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risk management programming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preparedness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analysis (hazard, vulnerability, capacity analyses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organization, local, sub-national, country levels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matrix</a:t>
                      </a:r>
                      <a:endParaRPr lang="en-US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 profile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Low-medium-high</a:t>
                      </a:r>
                      <a:endParaRPr lang="en-US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" b="7926"/>
          <a:stretch/>
        </p:blipFill>
        <p:spPr bwMode="auto">
          <a:xfrm>
            <a:off x="1913509" y="306934"/>
            <a:ext cx="5878016" cy="32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36" y="1124124"/>
            <a:ext cx="1800225" cy="71437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7437"/>
              </p:ext>
            </p:extLst>
          </p:nvPr>
        </p:nvGraphicFramePr>
        <p:xfrm>
          <a:off x="1913509" y="3679493"/>
          <a:ext cx="6375396" cy="2960737"/>
        </p:xfrm>
        <a:graphic>
          <a:graphicData uri="http://schemas.openxmlformats.org/drawingml/2006/table">
            <a:tbl>
              <a:tblPr/>
              <a:tblGrid>
                <a:gridCol w="606880"/>
                <a:gridCol w="521537"/>
                <a:gridCol w="521537"/>
                <a:gridCol w="521537"/>
                <a:gridCol w="521537"/>
                <a:gridCol w="475324"/>
                <a:gridCol w="567750"/>
                <a:gridCol w="521537"/>
                <a:gridCol w="521537"/>
                <a:gridCol w="521537"/>
                <a:gridCol w="619523"/>
                <a:gridCol w="455160"/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AFG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10.0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5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C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26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5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42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0D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Very 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0D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ALB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DZA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9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F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AGO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9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F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5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8.0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6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623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84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ATG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2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ARM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B5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5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D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AUS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AUT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Very 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AZE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590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3F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F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6.3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5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D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5A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BHS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B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1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BHR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Very 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BGD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3C0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0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E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4.8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9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7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95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D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High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130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BRB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Very 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323232"/>
                          </a:solidFill>
                          <a:effectLst/>
                          <a:latin typeface="Arial"/>
                        </a:rPr>
                        <a:t>BLR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C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4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A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4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9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Very Low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8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0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347197"/>
              </p:ext>
            </p:extLst>
          </p:nvPr>
        </p:nvGraphicFramePr>
        <p:xfrm>
          <a:off x="278757" y="285131"/>
          <a:ext cx="8363271" cy="6393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753"/>
                <a:gridCol w="2258319"/>
                <a:gridCol w="1616489"/>
                <a:gridCol w="1867527"/>
                <a:gridCol w="1292183"/>
              </a:tblGrid>
              <a:tr h="436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Type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Purpose/uses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Scope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Output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Investment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460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Event risk assessment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(e.g.  WHO Rapid Event RA Tool, WHO Event RA, TIPRA)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Analyses risks (likelihood and potential consequences) of existing events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Characterises risk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effectLst/>
                        </a:rPr>
                        <a:t>Event focused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effectLst/>
                        </a:rPr>
                        <a:t>Analysis of hazard, exposure, context</a:t>
                      </a:r>
                      <a:endParaRPr lang="en-US" sz="18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effectLst/>
                        </a:rPr>
                        <a:t>Level of risk 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effectLst/>
                        </a:rPr>
                        <a:t>Emergency response planning </a:t>
                      </a:r>
                      <a:endParaRPr lang="en-US" sz="18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>
                          <a:effectLst/>
                        </a:rPr>
                        <a:t>Actions required</a:t>
                      </a:r>
                      <a:endParaRPr lang="en-US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Low </a:t>
                      </a: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</a:rPr>
                        <a:t> medium</a:t>
                      </a:r>
                      <a:endParaRPr lang="en-GB" sz="18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389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Public health situational analysis</a:t>
                      </a:r>
                      <a:endParaRPr lang="en-US" sz="180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Situation analysis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Describes potential consequences of event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Describes existing capacities and gaps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Identifies priorities/ </a:t>
                      </a:r>
                      <a:r>
                        <a:rPr lang="en-GB" sz="1800" dirty="0" smtClean="0">
                          <a:effectLst/>
                        </a:rPr>
                        <a:t>recommendations</a:t>
                      </a:r>
                      <a:endParaRPr lang="en-US" sz="1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Event focused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>
                          <a:effectLst/>
                        </a:rPr>
                        <a:t>Situational analysis report</a:t>
                      </a:r>
                      <a:endParaRPr lang="en-US" sz="18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800" dirty="0" smtClean="0">
                          <a:effectLst/>
                        </a:rPr>
                        <a:t>Priorities/</a:t>
                      </a:r>
                      <a:r>
                        <a:rPr lang="en-GB" sz="1800" baseline="0" dirty="0" smtClean="0">
                          <a:effectLst/>
                        </a:rPr>
                        <a:t> </a:t>
                      </a:r>
                      <a:r>
                        <a:rPr lang="en-GB" sz="1800" dirty="0" smtClean="0">
                          <a:effectLst/>
                        </a:rPr>
                        <a:t>recommended </a:t>
                      </a:r>
                      <a:r>
                        <a:rPr lang="en-GB" sz="1800" dirty="0">
                          <a:effectLst/>
                        </a:rPr>
                        <a:t>actions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Low</a:t>
                      </a:r>
                      <a:endParaRPr lang="en-US" sz="1800" dirty="0"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			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sz="4800" dirty="0"/>
              <a:t>Over </a:t>
            </a:r>
            <a:r>
              <a:rPr lang="en-GB" sz="4800" dirty="0"/>
              <a:t>to you</a:t>
            </a:r>
            <a:r>
              <a:rPr lang="en-GB" sz="4400" dirty="0"/>
              <a:t>, 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400" dirty="0"/>
              <a:t>		</a:t>
            </a:r>
            <a:r>
              <a:rPr lang="en-GB" sz="4400" dirty="0" smtClean="0"/>
              <a:t>honourable </a:t>
            </a:r>
            <a:r>
              <a:rPr lang="en-GB" sz="4400" dirty="0"/>
              <a:t>moderator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400" dirty="0" smtClean="0"/>
              <a:t>			Discussion</a:t>
            </a: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400" dirty="0" smtClean="0"/>
              <a:t> 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239284"/>
              </p:ext>
            </p:extLst>
          </p:nvPr>
        </p:nvGraphicFramePr>
        <p:xfrm>
          <a:off x="116703" y="2"/>
          <a:ext cx="8931464" cy="6732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2192"/>
                <a:gridCol w="1878918"/>
                <a:gridCol w="1890587"/>
                <a:gridCol w="3469767"/>
              </a:tblGrid>
              <a:tr h="1057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Sendai Framework for </a:t>
                      </a: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DRR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Health </a:t>
                      </a:r>
                      <a:r>
                        <a:rPr lang="fr-CH" sz="20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</a:t>
                      </a:r>
                      <a:r>
                        <a:rPr lang="fr-CH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fr-CH" sz="20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UHC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2500" b="1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EDRM F</a:t>
                      </a:r>
                      <a:r>
                        <a:rPr lang="en-US" sz="25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ramework  </a:t>
                      </a:r>
                      <a:endParaRPr lang="en-US" sz="2500" b="1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11530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Strengthening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Leadership and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governance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Policies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legislation</a:t>
                      </a: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CH" sz="2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E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7715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workforce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financing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fr-CH" sz="22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1025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preparedness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effective </a:t>
                      </a:r>
                      <a:r>
                        <a:rPr lang="fr-CH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Coordination/</a:t>
                      </a:r>
                      <a:r>
                        <a:rPr lang="fr-CH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  <a:r>
                        <a:rPr lang="fr-CH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IHR Focal </a:t>
                      </a:r>
                      <a:r>
                        <a:rPr lang="fr-CH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Preparedness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 </a:t>
                      </a: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coordination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77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Understanding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disaster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information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communication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mgt</a:t>
                      </a: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77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products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vaccines </a:t>
                      </a:r>
                      <a:r>
                        <a:rPr lang="fr-CH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fr-CH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15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infra-structure</a:t>
                      </a: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  <a:tr h="116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Investing</a:t>
                      </a: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DRR for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resilience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 </a:t>
                      </a:r>
                      <a:r>
                        <a:rPr lang="fr-CH" sz="15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5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524" marR="8524" marT="8524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&amp; </a:t>
                      </a: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</a:t>
                      </a:r>
                      <a:r>
                        <a:rPr lang="fr-CH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H" sz="2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EDRM </a:t>
                      </a:r>
                      <a:r>
                        <a:rPr lang="fr-CH" sz="2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capacities</a:t>
                      </a:r>
                      <a:endParaRPr lang="en-US" sz="2200" dirty="0">
                        <a:effectLst/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8524" marR="8524" marT="852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5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4960" y="149144"/>
            <a:ext cx="9016341" cy="854185"/>
          </a:xfrm>
          <a:prstGeom prst="rect">
            <a:avLst/>
          </a:prstGeom>
        </p:spPr>
        <p:txBody>
          <a:bodyPr wrap="square" lIns="83925" tIns="41962" rIns="83925" bIns="41962">
            <a:spAutoFit/>
          </a:bodyPr>
          <a:lstStyle/>
          <a:p>
            <a:pPr algn="ctr"/>
            <a:r>
              <a:rPr lang="en-GB" sz="2500" dirty="0">
                <a:solidFill>
                  <a:srgbClr val="002060"/>
                </a:solidFill>
                <a:latin typeface="Calibri"/>
              </a:rPr>
              <a:t>Plans - Health Emergency Risk Management </a:t>
            </a:r>
            <a:r>
              <a:rPr lang="en-GB" sz="25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2500" dirty="0">
                <a:solidFill>
                  <a:srgbClr val="002060"/>
                </a:solidFill>
                <a:latin typeface="Calibri"/>
              </a:rPr>
              <a:t>and Health Systems Outline </a:t>
            </a:r>
            <a:endParaRPr lang="en-GB" sz="25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61" y="2239044"/>
            <a:ext cx="3900485" cy="420880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7025" y="2591861"/>
            <a:ext cx="3047941" cy="383389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3621" y="3377838"/>
            <a:ext cx="1686471" cy="269410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r"/>
            <a:r>
              <a:rPr lang="en-GB" sz="1200" dirty="0">
                <a:solidFill>
                  <a:prstClr val="black"/>
                </a:solidFill>
                <a:latin typeface="Calibri"/>
              </a:rPr>
              <a:t>Sectoral plans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2251" y="2646733"/>
            <a:ext cx="2911136" cy="618079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Multisectoral  emergency risk management  framework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77074" y="4026755"/>
            <a:ext cx="2685805" cy="1582877"/>
          </a:xfrm>
          <a:prstGeom prst="roundRect">
            <a:avLst/>
          </a:prstGeom>
          <a:solidFill>
            <a:srgbClr val="66CCFF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1237" y="4110623"/>
            <a:ext cx="2571642" cy="352886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HEALTH 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SECURITY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2780" y="2305290"/>
            <a:ext cx="3684845" cy="352886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National health development strategies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0352" y="4202499"/>
            <a:ext cx="2513412" cy="534334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 rtl="0"/>
            <a:endParaRPr lang="en-GB" sz="1400" dirty="0">
              <a:solidFill>
                <a:srgbClr val="002060"/>
              </a:solidFill>
              <a:latin typeface="Calibri"/>
            </a:endParaRPr>
          </a:p>
          <a:p>
            <a:pPr algn="ctr" rtl="0"/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2053" y="2572207"/>
            <a:ext cx="1947416" cy="338928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 </a:t>
            </a:r>
            <a:endParaRPr lang="en-GB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5604" y="4289957"/>
            <a:ext cx="1725675" cy="1148465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r>
              <a:rPr lang="en-GB" sz="1700" dirty="0">
                <a:solidFill>
                  <a:prstClr val="black"/>
                </a:solidFill>
                <a:latin typeface="Calibri"/>
              </a:rPr>
              <a:t>UN agency, INGO and partners plans -  global, regional, country</a:t>
            </a:r>
          </a:p>
        </p:txBody>
      </p:sp>
      <p:sp>
        <p:nvSpPr>
          <p:cNvPr id="2" name="Down Arrow 1"/>
          <p:cNvSpPr/>
          <p:nvPr/>
        </p:nvSpPr>
        <p:spPr>
          <a:xfrm>
            <a:off x="3863135" y="1600498"/>
            <a:ext cx="287782" cy="693347"/>
          </a:xfrm>
          <a:prstGeom prst="downArrow">
            <a:avLst>
              <a:gd name="adj1" fmla="val 5811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5250" y="1128769"/>
            <a:ext cx="5858487" cy="362896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dirty="0"/>
              <a:t>National  Development Plans - SDGs/National Security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" y="1605345"/>
            <a:ext cx="2278219" cy="334981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600" dirty="0"/>
              <a:t>WHA, RC, CCS, GPW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363179" y="1961013"/>
            <a:ext cx="1622266" cy="22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87160" y="3166501"/>
            <a:ext cx="4444823" cy="607964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Health Emergency Risk Management  Framework </a:t>
            </a:r>
            <a:endParaRPr lang="en-GB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960" y="3428622"/>
            <a:ext cx="3229404" cy="324970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r>
              <a:rPr lang="en-GB" sz="1500" dirty="0">
                <a:latin typeface="Calibri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4960" y="3182408"/>
            <a:ext cx="5621197" cy="3222516"/>
          </a:xfrm>
          <a:prstGeom prst="roundRect">
            <a:avLst/>
          </a:prstGeom>
          <a:solidFill>
            <a:srgbClr val="0070C0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02700" y="1304347"/>
            <a:ext cx="1931483" cy="2205290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400" dirty="0"/>
              <a:t>UNDAF </a:t>
            </a:r>
          </a:p>
          <a:p>
            <a:pPr algn="ctr"/>
            <a:r>
              <a:rPr lang="en-GB" sz="1600" dirty="0"/>
              <a:t>UNCT Plans</a:t>
            </a:r>
          </a:p>
          <a:p>
            <a:pPr algn="ctr"/>
            <a:endParaRPr lang="en-GB" sz="1600" dirty="0"/>
          </a:p>
          <a:p>
            <a:pPr algn="ctr"/>
            <a:r>
              <a:rPr lang="en-GB" sz="1400" dirty="0"/>
              <a:t>(Sendai, Paris Agreement, Regional </a:t>
            </a:r>
            <a:r>
              <a:rPr lang="en-GB" sz="1400" dirty="0"/>
              <a:t>agreements</a:t>
            </a:r>
          </a:p>
          <a:p>
            <a:pPr algn="ctr"/>
            <a:r>
              <a:rPr lang="en-GB" sz="1400" dirty="0"/>
              <a:t>UN </a:t>
            </a:r>
            <a:r>
              <a:rPr lang="en-GB" sz="1400" dirty="0"/>
              <a:t>SG </a:t>
            </a:r>
            <a:r>
              <a:rPr lang="en-GB" sz="1400" dirty="0"/>
              <a:t>– New Way</a:t>
            </a:r>
          </a:p>
          <a:p>
            <a:pPr algn="ctr"/>
            <a:r>
              <a:rPr lang="en-GB" sz="1400" dirty="0"/>
              <a:t>IASC/Grand </a:t>
            </a:r>
            <a:r>
              <a:rPr lang="en-GB" sz="1400" dirty="0"/>
              <a:t>Bargain</a:t>
            </a:r>
            <a:r>
              <a:rPr lang="en-GB" sz="1600" dirty="0"/>
              <a:t>)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382562" y="3604005"/>
            <a:ext cx="1785663" cy="1228736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/>
            <a:endParaRPr lang="en-GB" sz="1700" kern="0">
              <a:noFill/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42036" y="1711322"/>
            <a:ext cx="3193547" cy="229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8145376" y="3519386"/>
            <a:ext cx="1" cy="9051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1338332" y="1940326"/>
            <a:ext cx="1" cy="3535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7394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4960" y="149144"/>
            <a:ext cx="9016341" cy="469464"/>
          </a:xfrm>
          <a:prstGeom prst="rect">
            <a:avLst/>
          </a:prstGeom>
        </p:spPr>
        <p:txBody>
          <a:bodyPr wrap="square" lIns="83925" tIns="41962" rIns="83925" bIns="41962">
            <a:spAutoFit/>
          </a:bodyPr>
          <a:lstStyle/>
          <a:p>
            <a:pPr algn="ctr"/>
            <a:r>
              <a:rPr lang="en-GB" sz="2500" dirty="0">
                <a:solidFill>
                  <a:srgbClr val="002060"/>
                </a:solidFill>
                <a:latin typeface="Calibri"/>
              </a:rPr>
              <a:t>Plans - Health Emergency Risk Management </a:t>
            </a:r>
            <a:r>
              <a:rPr lang="en-GB" sz="25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sz="2500" dirty="0">
                <a:solidFill>
                  <a:srgbClr val="002060"/>
                </a:solidFill>
                <a:latin typeface="Calibri"/>
              </a:rPr>
              <a:t>and Health Systems </a:t>
            </a:r>
            <a:endParaRPr lang="en-GB" sz="25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61" y="2058551"/>
            <a:ext cx="3900485" cy="4436333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446" y="2530139"/>
            <a:ext cx="3047941" cy="396474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6916" y="5505440"/>
            <a:ext cx="1785663" cy="89419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/>
            <a:endParaRPr lang="en-GB" sz="1700" kern="0">
              <a:noFill/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6108" y="4079314"/>
            <a:ext cx="1686471" cy="1427616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Sectoral plans 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Agriculture 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Security, Transport, 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 Infrastructure, Communication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,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Environment , </a:t>
            </a:r>
            <a:r>
              <a:rPr lang="en-GB" sz="1400" dirty="0" err="1">
                <a:solidFill>
                  <a:prstClr val="black"/>
                </a:solidFill>
                <a:latin typeface="Calibri"/>
              </a:rPr>
              <a:t>etc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8196" y="2476662"/>
            <a:ext cx="2911136" cy="1469738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Multisectoral  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mergency </a:t>
            </a:r>
          </a:p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risk management  plans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National DRR plans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Emergency </a:t>
            </a:r>
            <a:r>
              <a:rPr lang="en-GB" sz="1400" dirty="0" err="1">
                <a:solidFill>
                  <a:prstClr val="black"/>
                </a:solidFill>
                <a:latin typeface="Calibri"/>
              </a:rPr>
              <a:t>mgt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 plans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Response/contingency plans/BCPs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Recovery/ Climate plans/MHEWS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9140" y="4026056"/>
            <a:ext cx="2685805" cy="1755019"/>
          </a:xfrm>
          <a:prstGeom prst="roundRect">
            <a:avLst/>
          </a:prstGeom>
          <a:solidFill>
            <a:srgbClr val="66CCFF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>
              <a:solidFill>
                <a:srgbClr val="92D050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1237" y="4026056"/>
            <a:ext cx="2571642" cy="352886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HEALTH </a:t>
            </a:r>
            <a:r>
              <a:rPr lang="en-GB" sz="1700" dirty="0">
                <a:solidFill>
                  <a:prstClr val="black"/>
                </a:solidFill>
                <a:latin typeface="Calibri"/>
              </a:rPr>
              <a:t>SECURITY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89" y="2088503"/>
            <a:ext cx="3684845" cy="883272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National health development strategies</a:t>
            </a:r>
          </a:p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Policy, finance, HR, pharm, services,  infrastructure, HIS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0352" y="4525955"/>
            <a:ext cx="2513412" cy="980975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 rtl="0"/>
            <a:r>
              <a:rPr lang="en-GB" sz="1400" dirty="0">
                <a:solidFill>
                  <a:schemeClr val="tx2"/>
                </a:solidFill>
                <a:latin typeface="Calibri"/>
              </a:rPr>
              <a:t>Nat Plans for Health Security </a:t>
            </a:r>
          </a:p>
          <a:p>
            <a:pPr algn="ctr" rtl="0"/>
            <a:r>
              <a:rPr lang="en-GB" sz="1400" dirty="0" err="1">
                <a:solidFill>
                  <a:srgbClr val="002060"/>
                </a:solidFill>
                <a:latin typeface="Calibri"/>
              </a:rPr>
              <a:t>Biol</a:t>
            </a:r>
            <a:r>
              <a:rPr lang="en-GB" sz="14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en-GB" sz="1400" dirty="0" err="1">
                <a:solidFill>
                  <a:srgbClr val="002060"/>
                </a:solidFill>
                <a:latin typeface="Calibri"/>
              </a:rPr>
              <a:t>chem</a:t>
            </a:r>
            <a:r>
              <a:rPr lang="en-GB" sz="1400" dirty="0">
                <a:solidFill>
                  <a:srgbClr val="002060"/>
                </a:solidFill>
                <a:latin typeface="Calibri"/>
              </a:rPr>
              <a:t>, rad hazard plans</a:t>
            </a:r>
          </a:p>
          <a:p>
            <a:pPr algn="ctr" rtl="0"/>
            <a:r>
              <a:rPr lang="en-GB" sz="1400" dirty="0">
                <a:solidFill>
                  <a:srgbClr val="002060"/>
                </a:solidFill>
                <a:latin typeface="Calibri"/>
              </a:rPr>
              <a:t>Surveillance plans; EWARS</a:t>
            </a:r>
          </a:p>
          <a:p>
            <a:pPr algn="ctr" rtl="0"/>
            <a:r>
              <a:rPr lang="en-GB" sz="1400" dirty="0">
                <a:solidFill>
                  <a:srgbClr val="002060"/>
                </a:solidFill>
                <a:latin typeface="Calibri"/>
              </a:rPr>
              <a:t>AMR plans; lab plans; </a:t>
            </a:r>
            <a:r>
              <a:rPr lang="en-GB" sz="1400" dirty="0" err="1">
                <a:solidFill>
                  <a:srgbClr val="002060"/>
                </a:solidFill>
                <a:latin typeface="Calibri"/>
              </a:rPr>
              <a:t>etc</a:t>
            </a:r>
            <a:endParaRPr lang="en-GB" sz="1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2053" y="2028530"/>
            <a:ext cx="1947416" cy="3793451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IASC/Grand Bargain UN Plan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for DRR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OPCW/BWC Plans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 ICAO plans 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IAEA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radiation 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plan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Migration compact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Regional DRR plans 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UNCT Prep/Response/ Contingency plans 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Human Response 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Plans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Climate change</a:t>
            </a:r>
          </a:p>
          <a:p>
            <a:pPr algn="ctr"/>
            <a:r>
              <a:rPr lang="en-GB" sz="1600" dirty="0">
                <a:solidFill>
                  <a:prstClr val="black"/>
                </a:solidFill>
                <a:latin typeface="Calibri"/>
              </a:rPr>
              <a:t>Recovery plans </a:t>
            </a:r>
          </a:p>
          <a:p>
            <a:pPr algn="ctr"/>
            <a:endParaRPr lang="en-GB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5604" y="5339439"/>
            <a:ext cx="1725675" cy="1148465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r>
              <a:rPr lang="en-GB" sz="1700" dirty="0">
                <a:solidFill>
                  <a:prstClr val="black"/>
                </a:solidFill>
                <a:latin typeface="Calibri"/>
              </a:rPr>
              <a:t>UN agency, INGO and partners plans -  global, regional, country</a:t>
            </a:r>
          </a:p>
        </p:txBody>
      </p:sp>
      <p:sp>
        <p:nvSpPr>
          <p:cNvPr id="2" name="Down Arrow 1"/>
          <p:cNvSpPr/>
          <p:nvPr/>
        </p:nvSpPr>
        <p:spPr>
          <a:xfrm>
            <a:off x="3863135" y="1600498"/>
            <a:ext cx="287782" cy="693347"/>
          </a:xfrm>
          <a:prstGeom prst="downArrow">
            <a:avLst>
              <a:gd name="adj1" fmla="val 5811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5250" y="1128769"/>
            <a:ext cx="5858487" cy="362896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dirty="0"/>
              <a:t>National  Development Plans - SDGs/National Security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4961" y="1615293"/>
            <a:ext cx="2278219" cy="334981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600" dirty="0"/>
              <a:t>WHA, CCS, GPW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2363179" y="1961013"/>
            <a:ext cx="1622266" cy="221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63821" y="3166501"/>
            <a:ext cx="4444823" cy="352886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ctr"/>
            <a:r>
              <a:rPr lang="en-GB" sz="1700" dirty="0">
                <a:solidFill>
                  <a:prstClr val="black"/>
                </a:solidFill>
                <a:latin typeface="Calibri"/>
              </a:rPr>
              <a:t>Health Emergency Risk Management  </a:t>
            </a:r>
            <a:endParaRPr lang="en-GB" sz="17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960" y="3428622"/>
            <a:ext cx="3229404" cy="2697751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r>
              <a:rPr lang="en-GB" sz="1500" dirty="0">
                <a:latin typeface="Calibri"/>
              </a:rPr>
              <a:t>National HEDRM policies, strategies </a:t>
            </a:r>
          </a:p>
          <a:p>
            <a:r>
              <a:rPr lang="en-GB" sz="1500" dirty="0">
                <a:latin typeface="Calibri"/>
              </a:rPr>
              <a:t>Health capacity development </a:t>
            </a:r>
          </a:p>
          <a:p>
            <a:r>
              <a:rPr lang="en-GB" sz="1500" dirty="0" err="1">
                <a:latin typeface="Calibri"/>
              </a:rPr>
              <a:t>Emerg</a:t>
            </a:r>
            <a:r>
              <a:rPr lang="en-GB" sz="1500" dirty="0">
                <a:latin typeface="Calibri"/>
              </a:rPr>
              <a:t> preparedness/readiness plans</a:t>
            </a:r>
          </a:p>
          <a:p>
            <a:r>
              <a:rPr lang="en-GB" sz="1500" dirty="0">
                <a:latin typeface="Calibri"/>
              </a:rPr>
              <a:t>Prevention plans</a:t>
            </a:r>
          </a:p>
          <a:p>
            <a:r>
              <a:rPr lang="en-GB" sz="1500" dirty="0" err="1">
                <a:latin typeface="Calibri"/>
              </a:rPr>
              <a:t>Em</a:t>
            </a:r>
            <a:r>
              <a:rPr lang="en-GB" sz="1500" dirty="0">
                <a:latin typeface="Calibri"/>
              </a:rPr>
              <a:t> response/ hazard </a:t>
            </a:r>
            <a:r>
              <a:rPr lang="en-GB" sz="1500" dirty="0" err="1">
                <a:latin typeface="Calibri"/>
              </a:rPr>
              <a:t>subplans</a:t>
            </a:r>
            <a:r>
              <a:rPr lang="en-GB" sz="1500" dirty="0">
                <a:latin typeface="Calibri"/>
              </a:rPr>
              <a:t>/ contingency plans/ BCPs</a:t>
            </a:r>
            <a:endParaRPr lang="en-GB" sz="1500" dirty="0">
              <a:latin typeface="Calibri"/>
            </a:endParaRPr>
          </a:p>
          <a:p>
            <a:r>
              <a:rPr lang="en-GB" sz="1500" dirty="0">
                <a:latin typeface="Calibri"/>
              </a:rPr>
              <a:t>Mass casualty management </a:t>
            </a:r>
          </a:p>
          <a:p>
            <a:r>
              <a:rPr lang="en-GB" sz="1500" dirty="0">
                <a:latin typeface="Calibri"/>
              </a:rPr>
              <a:t>Service specific  plans (Nut, MH</a:t>
            </a:r>
          </a:p>
          <a:p>
            <a:r>
              <a:rPr lang="en-GB" sz="1500" dirty="0">
                <a:latin typeface="Calibri"/>
              </a:rPr>
              <a:t>Finance/HR/Logs/HIM plans</a:t>
            </a:r>
            <a:r>
              <a:rPr lang="en-GB" sz="1500" dirty="0">
                <a:latin typeface="Calibri"/>
              </a:rPr>
              <a:t> </a:t>
            </a:r>
            <a:r>
              <a:rPr lang="en-GB" sz="1500" dirty="0">
                <a:latin typeface="Calibri"/>
              </a:rPr>
              <a:t>Service plans (Mental, SRH, WASH)  </a:t>
            </a:r>
            <a:endParaRPr lang="en-GB" sz="1500" dirty="0">
              <a:latin typeface="Calibri"/>
            </a:endParaRPr>
          </a:p>
          <a:p>
            <a:r>
              <a:rPr lang="en-GB" sz="1500" dirty="0">
                <a:latin typeface="Calibri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191" y="3246023"/>
            <a:ext cx="5346917" cy="3222516"/>
          </a:xfrm>
          <a:prstGeom prst="roundRect">
            <a:avLst/>
          </a:prstGeom>
          <a:solidFill>
            <a:srgbClr val="0070C0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>
              <a:defRPr/>
            </a:pPr>
            <a:endParaRPr lang="en-GB" sz="1700" kern="0" dirty="0">
              <a:solidFill>
                <a:schemeClr val="tx2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5583" y="1153021"/>
            <a:ext cx="1865718" cy="558301"/>
          </a:xfrm>
          <a:prstGeom prst="rect">
            <a:avLst/>
          </a:prstGeom>
          <a:noFill/>
          <a:ln>
            <a:solidFill>
              <a:srgbClr val="6E6E6E"/>
            </a:solidFill>
          </a:ln>
          <a:effectLst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en-GB" sz="1400" dirty="0"/>
              <a:t>UNDAF </a:t>
            </a:r>
          </a:p>
          <a:p>
            <a:pPr algn="ctr"/>
            <a:r>
              <a:rPr lang="en-GB" sz="1600" dirty="0"/>
              <a:t>UNCT Plans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5360616" y="4079313"/>
            <a:ext cx="1785663" cy="1426127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 defTabSz="839249"/>
            <a:endParaRPr lang="en-GB" sz="1700" kern="0">
              <a:noFill/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4042036" y="1711322"/>
            <a:ext cx="3193547" cy="2290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8247129" y="1686703"/>
            <a:ext cx="9742" cy="371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ounded Rectangle 36"/>
          <p:cNvSpPr/>
          <p:nvPr/>
        </p:nvSpPr>
        <p:spPr>
          <a:xfrm>
            <a:off x="3020352" y="5781075"/>
            <a:ext cx="2594697" cy="587664"/>
          </a:xfrm>
          <a:prstGeom prst="roundRect">
            <a:avLst/>
          </a:prstGeom>
          <a:solidFill>
            <a:srgbClr val="66CCFF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Subnational,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local </a:t>
            </a:r>
            <a:r>
              <a:rPr lang="en-GB" sz="1400">
                <a:solidFill>
                  <a:prstClr val="black"/>
                </a:solidFill>
                <a:latin typeface="Calibri"/>
              </a:rPr>
              <a:t>plans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4960" y="5832541"/>
            <a:ext cx="3229404" cy="587664"/>
          </a:xfrm>
          <a:prstGeom prst="roundRect">
            <a:avLst/>
          </a:prstGeom>
          <a:solidFill>
            <a:srgbClr val="66CCFF">
              <a:alpha val="2902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3925" tIns="41962" rIns="83925" bIns="41962" rtlCol="0" anchor="ctr"/>
          <a:lstStyle/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Subnational, local </a:t>
            </a:r>
            <a:r>
              <a:rPr lang="en-GB" sz="1400" dirty="0">
                <a:solidFill>
                  <a:prstClr val="black"/>
                </a:solidFill>
                <a:latin typeface="Calibri"/>
              </a:rPr>
              <a:t>Health EDRM plans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Hospital plans</a:t>
            </a:r>
          </a:p>
          <a:p>
            <a:pPr algn="ctr"/>
            <a:r>
              <a:rPr lang="en-GB" sz="1400" dirty="0">
                <a:solidFill>
                  <a:prstClr val="black"/>
                </a:solidFill>
                <a:latin typeface="Calibri"/>
              </a:rPr>
              <a:t>Organization plans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12" y="5630970"/>
            <a:ext cx="1686471" cy="700297"/>
          </a:xfrm>
          <a:prstGeom prst="rect">
            <a:avLst/>
          </a:prstGeom>
          <a:noFill/>
        </p:spPr>
        <p:txBody>
          <a:bodyPr wrap="square" lIns="83925" tIns="41962" rIns="83925" bIns="41962" rtlCol="0">
            <a:spAutoFit/>
          </a:bodyPr>
          <a:lstStyle/>
          <a:p>
            <a:pPr algn="r"/>
            <a:r>
              <a:rPr lang="en-GB" sz="1200" dirty="0">
                <a:solidFill>
                  <a:prstClr val="black"/>
                </a:solidFill>
                <a:latin typeface="Calibri"/>
              </a:rPr>
              <a:t>Subnational, local plans</a:t>
            </a:r>
          </a:p>
          <a:p>
            <a:pPr algn="r"/>
            <a:r>
              <a:rPr lang="en-GB" sz="1400" dirty="0">
                <a:solidFill>
                  <a:prstClr val="black"/>
                </a:solidFill>
                <a:latin typeface="Calibri"/>
              </a:rPr>
              <a:t>Organization Public/private sector </a:t>
            </a:r>
            <a:endParaRPr lang="en-GB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29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0" dirty="0" smtClean="0"/>
              <a:t>Situate </a:t>
            </a:r>
            <a:r>
              <a:rPr lang="en-GB" b="0" dirty="0"/>
              <a:t>strategic (health) emergency risk assessment in the range of risk assessments</a:t>
            </a:r>
            <a:endParaRPr lang="en-US" b="0" dirty="0"/>
          </a:p>
          <a:p>
            <a:pPr lvl="0"/>
            <a:r>
              <a:rPr lang="en-GB" b="0" dirty="0"/>
              <a:t>Provide </a:t>
            </a:r>
            <a:r>
              <a:rPr lang="en-GB" b="0" dirty="0" smtClean="0"/>
              <a:t>an overview </a:t>
            </a:r>
            <a:r>
              <a:rPr lang="en-GB" b="0" dirty="0"/>
              <a:t>of different types of risk </a:t>
            </a:r>
            <a:r>
              <a:rPr lang="en-GB" b="0" dirty="0" smtClean="0"/>
              <a:t>assessment and definitions</a:t>
            </a:r>
            <a:endParaRPr lang="en-US" b="0" dirty="0"/>
          </a:p>
          <a:p>
            <a:pPr lvl="0"/>
            <a:r>
              <a:rPr lang="en-GB" b="0" dirty="0"/>
              <a:t>Relate risk assessments to health emergency risk management and to IHR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7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Why are we here?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000" dirty="0"/>
              <a:t>INTERNATIONAL HEALTH REGULATIONS</a:t>
            </a:r>
            <a:endParaRPr lang="en-US" sz="3000" dirty="0"/>
          </a:p>
          <a:p>
            <a:r>
              <a:rPr lang="en-US" sz="3000" i="1" dirty="0">
                <a:solidFill>
                  <a:schemeClr val="tx2"/>
                </a:solidFill>
              </a:rPr>
              <a:t>Prevent, protect against, control and provide a public health response </a:t>
            </a:r>
            <a:r>
              <a:rPr lang="en-US" sz="3000" i="1" dirty="0"/>
              <a:t>to the international spread of disease in ways that are commensurate with and restricted to </a:t>
            </a:r>
            <a:r>
              <a:rPr lang="en-US" sz="3000" i="1" dirty="0">
                <a:solidFill>
                  <a:schemeClr val="tx2"/>
                </a:solidFill>
              </a:rPr>
              <a:t>public health risks</a:t>
            </a:r>
            <a:r>
              <a:rPr lang="en-US" sz="3000" i="1" dirty="0"/>
              <a:t>, and which avoid unnecessary interference with international traffic and trade. (Art. 2, IHR (2005)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US" sz="3000" dirty="0"/>
              <a:t>SENDAI FRAMEWORK GOAL </a:t>
            </a:r>
          </a:p>
          <a:p>
            <a:r>
              <a:rPr lang="en-US" sz="3000" i="1" dirty="0">
                <a:solidFill>
                  <a:schemeClr val="tx2"/>
                </a:solidFill>
              </a:rPr>
              <a:t>Prevent new and reduce existing disaster risk </a:t>
            </a:r>
            <a:r>
              <a:rPr lang="en-US" sz="3000" i="1" dirty="0"/>
              <a:t>through the implementation of integrated and inclusive economic, structural, legal, social, </a:t>
            </a:r>
            <a:r>
              <a:rPr lang="en-US" sz="3000" i="1" dirty="0">
                <a:solidFill>
                  <a:schemeClr val="tx2"/>
                </a:solidFill>
              </a:rPr>
              <a:t>health,</a:t>
            </a:r>
            <a:r>
              <a:rPr lang="en-US" sz="3000" i="1" dirty="0"/>
              <a:t> cultural, educational, environmental, technological, political and institutional measures that </a:t>
            </a:r>
            <a:r>
              <a:rPr lang="en-US" sz="3000" i="1" dirty="0">
                <a:solidFill>
                  <a:schemeClr val="tx2"/>
                </a:solidFill>
              </a:rPr>
              <a:t>prevent and reduce hazard exposure and vulnerability </a:t>
            </a:r>
            <a:r>
              <a:rPr lang="en-US" sz="3000" i="1" dirty="0"/>
              <a:t>to disaster, </a:t>
            </a:r>
            <a:r>
              <a:rPr lang="en-US" sz="3000" i="1" dirty="0">
                <a:solidFill>
                  <a:schemeClr val="tx2"/>
                </a:solidFill>
              </a:rPr>
              <a:t>increase preparedness for response </a:t>
            </a:r>
            <a:r>
              <a:rPr lang="en-US" sz="3000" i="1" dirty="0"/>
              <a:t>and </a:t>
            </a:r>
            <a:r>
              <a:rPr lang="en-US" sz="3000" i="1" dirty="0">
                <a:solidFill>
                  <a:schemeClr val="tx2"/>
                </a:solidFill>
              </a:rPr>
              <a:t>recovery,</a:t>
            </a:r>
            <a:r>
              <a:rPr lang="en-US" sz="3000" i="1" dirty="0"/>
              <a:t> and thus strengthen resilience</a:t>
            </a:r>
            <a:r>
              <a:rPr lang="en-US" sz="3000" i="1" dirty="0" smtClean="0"/>
              <a:t>.</a:t>
            </a:r>
          </a:p>
          <a:p>
            <a:endParaRPr lang="en-US" sz="1900" dirty="0"/>
          </a:p>
          <a:p>
            <a:pPr marL="0" indent="0">
              <a:buNone/>
            </a:pPr>
            <a:r>
              <a:rPr lang="en-GB" sz="3000" u="sng" dirty="0" smtClean="0"/>
              <a:t>WHE MISSION</a:t>
            </a:r>
            <a:r>
              <a:rPr lang="en-GB" sz="3000" dirty="0" smtClean="0"/>
              <a:t>   </a:t>
            </a:r>
            <a:r>
              <a:rPr lang="en-GB" sz="3000" i="1" dirty="0"/>
              <a:t>Our mission is to help countries, and to coordinate international action, to </a:t>
            </a:r>
            <a:r>
              <a:rPr lang="en-GB" sz="3000" i="1" dirty="0">
                <a:solidFill>
                  <a:schemeClr val="tx2"/>
                </a:solidFill>
              </a:rPr>
              <a:t>prevent, prepare for, detect, rapidly respond to, and recover </a:t>
            </a:r>
            <a:r>
              <a:rPr lang="en-GB" sz="3000" i="1" dirty="0"/>
              <a:t>from outbreaks and emergencies</a:t>
            </a:r>
            <a:r>
              <a:rPr lang="en-GB" sz="3000" i="1" dirty="0"/>
              <a:t>.</a:t>
            </a:r>
          </a:p>
          <a:p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 WHO OBJECTIVE: “attainment by all peoples of the highest possible level of </a:t>
            </a:r>
            <a:r>
              <a:rPr lang="en-US" sz="3000" dirty="0" smtClean="0">
                <a:solidFill>
                  <a:schemeClr val="tx2"/>
                </a:solidFill>
              </a:rPr>
              <a:t>health</a:t>
            </a:r>
            <a:r>
              <a:rPr lang="en-US" sz="3000" dirty="0" smtClean="0"/>
              <a:t>. Health is a state of complete physical, mental and social well-being and not merely the absence of disease or infirmity.”</a:t>
            </a:r>
            <a:endParaRPr lang="en-GB" sz="3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</a:t>
            </a:r>
            <a:r>
              <a:rPr lang="en-US" dirty="0" smtClean="0"/>
              <a:t>is </a:t>
            </a:r>
            <a:r>
              <a:rPr lang="en-US" dirty="0"/>
              <a:t>this </a:t>
            </a:r>
            <a:r>
              <a:rPr lang="en-US" dirty="0" smtClean="0"/>
              <a:t>thing called “risk”?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001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Public health risk :  </a:t>
            </a:r>
            <a:r>
              <a:rPr lang="en-GB" sz="1800" dirty="0" smtClean="0">
                <a:solidFill>
                  <a:schemeClr val="tx2"/>
                </a:solidFill>
              </a:rPr>
              <a:t>Likelihood of an event </a:t>
            </a:r>
            <a:r>
              <a:rPr lang="en-GB" sz="1800" dirty="0" smtClean="0"/>
              <a:t>that may affect adversely the health of human populations with an emphasis on one which may spread internationally or may present a serious and direct danger (IHR  2005).</a:t>
            </a:r>
            <a:endParaRPr lang="en-US" sz="1800" dirty="0" smtClean="0"/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1800" dirty="0" smtClean="0"/>
              <a:t>Risk: The combination of the </a:t>
            </a:r>
            <a:r>
              <a:rPr lang="en-GB" sz="1800" dirty="0">
                <a:solidFill>
                  <a:schemeClr val="tx2"/>
                </a:solidFill>
              </a:rPr>
              <a:t>probability of an event </a:t>
            </a:r>
            <a:r>
              <a:rPr lang="en-GB" sz="1800" dirty="0">
                <a:solidFill>
                  <a:schemeClr val="tx2"/>
                </a:solidFill>
              </a:rPr>
              <a:t>&amp;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its consequences</a:t>
            </a:r>
            <a:r>
              <a:rPr lang="en-GB" sz="1800" dirty="0" smtClean="0"/>
              <a:t>, which results </a:t>
            </a:r>
            <a:r>
              <a:rPr lang="en-GB" sz="1800" dirty="0"/>
              <a:t>from interactions between </a:t>
            </a:r>
            <a:r>
              <a:rPr lang="en-GB" sz="1800" dirty="0">
                <a:solidFill>
                  <a:schemeClr val="tx2"/>
                </a:solidFill>
              </a:rPr>
              <a:t>natural &amp;</a:t>
            </a:r>
            <a:r>
              <a:rPr lang="en-GB" sz="1800" dirty="0" smtClean="0">
                <a:solidFill>
                  <a:schemeClr val="tx2"/>
                </a:solidFill>
              </a:rPr>
              <a:t> </a:t>
            </a:r>
            <a:r>
              <a:rPr lang="en-GB" sz="1800" dirty="0">
                <a:solidFill>
                  <a:schemeClr val="tx2"/>
                </a:solidFill>
              </a:rPr>
              <a:t>human-induced hazards, vulnerability, exposure and </a:t>
            </a:r>
            <a:r>
              <a:rPr lang="en-GB" sz="1800" dirty="0" smtClean="0">
                <a:solidFill>
                  <a:schemeClr val="tx2"/>
                </a:solidFill>
              </a:rPr>
              <a:t>capacity </a:t>
            </a:r>
            <a:r>
              <a:rPr lang="en-GB" sz="1800" dirty="0" smtClean="0"/>
              <a:t>(WHO 2015).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GB" sz="1800" dirty="0" smtClean="0"/>
              <a:t>Disaster risk: Potential </a:t>
            </a:r>
            <a:r>
              <a:rPr lang="en-GB" sz="1800" dirty="0"/>
              <a:t>loss of life, injury, or destroyed or damaged assets which could occur to a system, society or a community in a specific period of time, determined probabilistically as a function of </a:t>
            </a:r>
            <a:r>
              <a:rPr lang="en-GB" sz="1800" dirty="0">
                <a:solidFill>
                  <a:schemeClr val="tx2"/>
                </a:solidFill>
              </a:rPr>
              <a:t>hazard, exposure, vulnerability and </a:t>
            </a:r>
            <a:r>
              <a:rPr lang="en-GB" sz="1800" dirty="0" smtClean="0">
                <a:solidFill>
                  <a:schemeClr val="tx2"/>
                </a:solidFill>
              </a:rPr>
              <a:t>capacity</a:t>
            </a:r>
            <a:r>
              <a:rPr lang="en-GB" sz="1800" dirty="0" smtClean="0"/>
              <a:t>. 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800" dirty="0" smtClean="0"/>
              <a:t>Risk </a:t>
            </a:r>
            <a:r>
              <a:rPr lang="en-GB" sz="1800" dirty="0"/>
              <a:t>reflects the concept of hazardous events and disasters as the outcome of </a:t>
            </a:r>
            <a:r>
              <a:rPr lang="en-GB" sz="1800" dirty="0">
                <a:solidFill>
                  <a:schemeClr val="tx2"/>
                </a:solidFill>
              </a:rPr>
              <a:t>continuously present conditions of risk</a:t>
            </a:r>
            <a:r>
              <a:rPr lang="en-GB" sz="1800" dirty="0"/>
              <a:t>. </a:t>
            </a:r>
            <a:r>
              <a:rPr lang="en-GB" sz="1800" dirty="0" smtClean="0"/>
              <a:t> Disaster </a:t>
            </a:r>
            <a:r>
              <a:rPr lang="en-GB" sz="1800" dirty="0"/>
              <a:t>risk comprises different types of potential losses which are often </a:t>
            </a:r>
            <a:r>
              <a:rPr lang="en-GB" sz="1800" dirty="0">
                <a:solidFill>
                  <a:schemeClr val="tx2"/>
                </a:solidFill>
              </a:rPr>
              <a:t>difficult to </a:t>
            </a:r>
            <a:r>
              <a:rPr lang="en-GB" sz="1800" dirty="0" smtClean="0">
                <a:solidFill>
                  <a:schemeClr val="tx2"/>
                </a:solidFill>
              </a:rPr>
              <a:t>quantify</a:t>
            </a:r>
            <a:r>
              <a:rPr lang="en-GB" sz="1800" dirty="0" smtClean="0"/>
              <a:t>.  With </a:t>
            </a:r>
            <a:r>
              <a:rPr lang="en-GB" sz="1800" dirty="0"/>
              <a:t>knowledge of the prevailing hazards and the patterns of population and socioeconomic development, disaster </a:t>
            </a:r>
            <a:r>
              <a:rPr lang="en-GB" sz="1800" dirty="0">
                <a:solidFill>
                  <a:schemeClr val="tx2"/>
                </a:solidFill>
              </a:rPr>
              <a:t>risks can be assessed and mapped</a:t>
            </a:r>
            <a:r>
              <a:rPr lang="en-GB" sz="1800" dirty="0"/>
              <a:t>, in broad terms at </a:t>
            </a:r>
            <a:r>
              <a:rPr lang="en-GB" sz="1800" dirty="0" smtClean="0"/>
              <a:t>least</a:t>
            </a:r>
            <a:r>
              <a:rPr lang="en-GB" sz="1800" dirty="0"/>
              <a:t> </a:t>
            </a:r>
            <a:r>
              <a:rPr lang="en-GB" sz="1800" dirty="0" smtClean="0"/>
              <a:t>(UNGA 2016)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800" dirty="0" smtClean="0"/>
              <a:t>Risk: “The effect of uncertainty on objectives” (ISO 31000)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B9C8F54-5618-45D3-B3C1-C437C5A58526}"/>
              </a:ext>
            </a:extLst>
          </p:cNvPr>
          <p:cNvGrpSpPr/>
          <p:nvPr/>
        </p:nvGrpSpPr>
        <p:grpSpPr>
          <a:xfrm>
            <a:off x="1187625" y="692696"/>
            <a:ext cx="6120680" cy="6264696"/>
            <a:chOff x="2116062" y="829208"/>
            <a:chExt cx="7459580" cy="56978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7AC2E71-0930-4F61-A4E1-BADD67E79CD2}"/>
                </a:ext>
              </a:extLst>
            </p:cNvPr>
            <p:cNvSpPr/>
            <p:nvPr/>
          </p:nvSpPr>
          <p:spPr>
            <a:xfrm>
              <a:off x="2116062" y="829208"/>
              <a:ext cx="7459580" cy="5420871"/>
            </a:xfrm>
            <a:prstGeom prst="ellipse">
              <a:avLst/>
            </a:prstGeom>
            <a:solidFill>
              <a:schemeClr val="bg1">
                <a:lumMod val="75000"/>
                <a:alpha val="38000"/>
              </a:schemeClr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EAA472A-31FE-4166-A189-79553CB15595}"/>
                </a:ext>
              </a:extLst>
            </p:cNvPr>
            <p:cNvSpPr txBox="1"/>
            <p:nvPr/>
          </p:nvSpPr>
          <p:spPr>
            <a:xfrm>
              <a:off x="5181350" y="5880747"/>
              <a:ext cx="1329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CONTEXT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FE1FBCB-B40C-49BD-9DF4-24F6ED1AFF20}"/>
              </a:ext>
            </a:extLst>
          </p:cNvPr>
          <p:cNvGrpSpPr/>
          <p:nvPr/>
        </p:nvGrpSpPr>
        <p:grpSpPr>
          <a:xfrm>
            <a:off x="1619672" y="1552697"/>
            <a:ext cx="4004686" cy="3676502"/>
            <a:chOff x="2159562" y="1552697"/>
            <a:chExt cx="5339581" cy="367650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BCA4B3FD-B878-4677-870B-CADC00F43C15}"/>
                </a:ext>
              </a:extLst>
            </p:cNvPr>
            <p:cNvSpPr/>
            <p:nvPr/>
          </p:nvSpPr>
          <p:spPr>
            <a:xfrm>
              <a:off x="2159562" y="1552697"/>
              <a:ext cx="5339581" cy="3676502"/>
            </a:xfrm>
            <a:prstGeom prst="ellipse">
              <a:avLst/>
            </a:prstGeom>
            <a:solidFill>
              <a:srgbClr val="FF0000">
                <a:alpha val="16000"/>
              </a:srgbClr>
            </a:solidFill>
            <a:ln>
              <a:solidFill>
                <a:srgbClr val="FF0000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9DB2A19-7D24-464B-93E8-AC79BE00B12F}"/>
                </a:ext>
              </a:extLst>
            </p:cNvPr>
            <p:cNvSpPr txBox="1"/>
            <p:nvPr/>
          </p:nvSpPr>
          <p:spPr>
            <a:xfrm>
              <a:off x="2351582" y="3057225"/>
              <a:ext cx="1637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SOURCE</a:t>
              </a:r>
            </a:p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OF RISK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746F6F5-DEDE-4E0C-B806-DB4AE279EFE7}"/>
              </a:ext>
            </a:extLst>
          </p:cNvPr>
          <p:cNvGrpSpPr/>
          <p:nvPr/>
        </p:nvGrpSpPr>
        <p:grpSpPr>
          <a:xfrm>
            <a:off x="2699793" y="1183365"/>
            <a:ext cx="3093494" cy="4144009"/>
            <a:chOff x="3908041" y="1183364"/>
            <a:chExt cx="3591102" cy="41440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8D532CD6-4E75-40B3-A04B-CE8E8D8D71D4}"/>
                </a:ext>
              </a:extLst>
            </p:cNvPr>
            <p:cNvSpPr/>
            <p:nvPr/>
          </p:nvSpPr>
          <p:spPr>
            <a:xfrm>
              <a:off x="4247141" y="1516426"/>
              <a:ext cx="3252002" cy="3810947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64BE4F0-580F-4ED8-BD9F-10373B7BC9B8}"/>
                </a:ext>
              </a:extLst>
            </p:cNvPr>
            <p:cNvSpPr txBox="1"/>
            <p:nvPr/>
          </p:nvSpPr>
          <p:spPr>
            <a:xfrm>
              <a:off x="3908041" y="1183364"/>
              <a:ext cx="188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CAPACITIES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505CE72-C3E5-4CEE-9828-F37388CEA471}"/>
              </a:ext>
            </a:extLst>
          </p:cNvPr>
          <p:cNvGrpSpPr/>
          <p:nvPr/>
        </p:nvGrpSpPr>
        <p:grpSpPr>
          <a:xfrm>
            <a:off x="3303344" y="1554813"/>
            <a:ext cx="3672408" cy="3676503"/>
            <a:chOff x="4673149" y="1868740"/>
            <a:chExt cx="4275671" cy="312455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D804E37-66DD-40C0-8F73-4AA29B53A0E1}"/>
                </a:ext>
              </a:extLst>
            </p:cNvPr>
            <p:cNvSpPr/>
            <p:nvPr/>
          </p:nvSpPr>
          <p:spPr>
            <a:xfrm>
              <a:off x="4673149" y="1868740"/>
              <a:ext cx="4275671" cy="3124558"/>
            </a:xfrm>
            <a:prstGeom prst="ellipse">
              <a:avLst/>
            </a:prstGeom>
            <a:solidFill>
              <a:schemeClr val="accent1">
                <a:alpha val="38000"/>
              </a:schemeClr>
            </a:solidFill>
            <a:ln>
              <a:solidFill>
                <a:schemeClr val="accent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E6483055-4721-485C-B684-24A4E2D45C17}"/>
                </a:ext>
              </a:extLst>
            </p:cNvPr>
            <p:cNvSpPr txBox="1"/>
            <p:nvPr/>
          </p:nvSpPr>
          <p:spPr>
            <a:xfrm>
              <a:off x="7572113" y="3070813"/>
              <a:ext cx="1329004" cy="52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b="1" dirty="0">
                  <a:solidFill>
                    <a:srgbClr val="0070C0"/>
                  </a:solidFill>
                </a:rPr>
                <a:t>ELEMENTS</a:t>
              </a:r>
            </a:p>
            <a:p>
              <a:pPr algn="r"/>
              <a:r>
                <a:rPr lang="en-US" sz="1700" b="1" dirty="0" smtClean="0">
                  <a:solidFill>
                    <a:srgbClr val="0070C0"/>
                  </a:solidFill>
                </a:rPr>
                <a:t>AT RISK</a:t>
              </a:r>
              <a:endParaRPr lang="en-US" sz="17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C126509-AF73-49DC-8A6E-BC0F2E02F089}"/>
              </a:ext>
            </a:extLst>
          </p:cNvPr>
          <p:cNvGrpSpPr/>
          <p:nvPr/>
        </p:nvGrpSpPr>
        <p:grpSpPr>
          <a:xfrm>
            <a:off x="3344630" y="2110604"/>
            <a:ext cx="1968812" cy="1927512"/>
            <a:chOff x="4459506" y="2110604"/>
            <a:chExt cx="2625083" cy="19275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A1AECE55-C34A-432D-B509-618FF81DF462}"/>
                </a:ext>
              </a:extLst>
            </p:cNvPr>
            <p:cNvSpPr/>
            <p:nvPr/>
          </p:nvSpPr>
          <p:spPr>
            <a:xfrm>
              <a:off x="4615417" y="2748015"/>
              <a:ext cx="2469172" cy="1290101"/>
            </a:xfrm>
            <a:prstGeom prst="rect">
              <a:avLst/>
            </a:prstGeom>
            <a:noFill/>
            <a:ln w="571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2789079-A1A0-4DF4-9BEB-DA002700E557}"/>
                </a:ext>
              </a:extLst>
            </p:cNvPr>
            <p:cNvSpPr txBox="1"/>
            <p:nvPr/>
          </p:nvSpPr>
          <p:spPr>
            <a:xfrm>
              <a:off x="4459506" y="2110604"/>
              <a:ext cx="1732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COPING</a:t>
              </a: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CAPACITIES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5FB070E-F308-4839-BC06-3E58FFE9EF72}"/>
                </a:ext>
              </a:extLst>
            </p:cNvPr>
            <p:cNvSpPr txBox="1"/>
            <p:nvPr/>
          </p:nvSpPr>
          <p:spPr>
            <a:xfrm>
              <a:off x="5124008" y="3088004"/>
              <a:ext cx="1550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33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Risk management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4818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i="1" dirty="0" smtClean="0"/>
              <a:t>Before </a:t>
            </a:r>
            <a:r>
              <a:rPr lang="en-US" sz="1800" i="1" dirty="0"/>
              <a:t>1970s - Emergency preparedness and response</a:t>
            </a:r>
            <a:r>
              <a:rPr lang="en-US" sz="1800" i="1" dirty="0" smtClean="0"/>
              <a:t>;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1970s – Emergency management: prevention, preparedness, response and recovery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/>
              <a:t>1980-90s – Vulnerability, social </a:t>
            </a:r>
            <a:r>
              <a:rPr lang="en-US" sz="1800" i="1" dirty="0" smtClean="0"/>
              <a:t>determinants, </a:t>
            </a:r>
            <a:r>
              <a:rPr lang="en-US" sz="1800" i="1" dirty="0"/>
              <a:t>disaster risk </a:t>
            </a:r>
            <a:r>
              <a:rPr lang="en-US" sz="1800" i="1" dirty="0" smtClean="0"/>
              <a:t>reduction, human security 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2000s </a:t>
            </a:r>
            <a:r>
              <a:rPr lang="en-US" sz="1800" i="1" dirty="0"/>
              <a:t>– Emergency/disaster risk </a:t>
            </a:r>
            <a:r>
              <a:rPr lang="en-US" sz="1800" i="1" dirty="0" smtClean="0"/>
              <a:t>management  (ISO 31000); IHR  (2005); health security</a:t>
            </a:r>
            <a:endParaRPr lang="en-US" sz="1800" dirty="0"/>
          </a:p>
          <a:p>
            <a:pPr marL="0" indent="0">
              <a:buNone/>
            </a:pPr>
            <a:r>
              <a:rPr lang="en-US" sz="1800" i="1" dirty="0" smtClean="0"/>
              <a:t>2010s – Resilience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GB" sz="1800" dirty="0" smtClean="0"/>
              <a:t>Health </a:t>
            </a:r>
            <a:r>
              <a:rPr lang="en-GB" sz="1800" dirty="0"/>
              <a:t>emergency risk management is multisectoral and refers </a:t>
            </a:r>
            <a:r>
              <a:rPr lang="en-GB" sz="1800" dirty="0" smtClean="0"/>
              <a:t>to </a:t>
            </a:r>
            <a:r>
              <a:rPr lang="en-GB" sz="1800" dirty="0"/>
              <a:t>the systematic analysis and management of health risks, posed by emergencies and disasters, through a combination </a:t>
            </a:r>
            <a:r>
              <a:rPr lang="en-GB" sz="1800" dirty="0" smtClean="0"/>
              <a:t>of: </a:t>
            </a:r>
          </a:p>
          <a:p>
            <a:pPr marL="400050" indent="-400050">
              <a:buAutoNum type="romanLcParenBoth"/>
            </a:pPr>
            <a:r>
              <a:rPr lang="en-GB" sz="1800" dirty="0" smtClean="0"/>
              <a:t>hazard </a:t>
            </a:r>
            <a:r>
              <a:rPr lang="en-GB" sz="1800" dirty="0"/>
              <a:t>and vulnerability reduction to prevent and </a:t>
            </a:r>
            <a:r>
              <a:rPr lang="en-GB" sz="1800" dirty="0" smtClean="0"/>
              <a:t>mitigate risks</a:t>
            </a:r>
          </a:p>
          <a:p>
            <a:pPr marL="400050" indent="-400050">
              <a:buAutoNum type="romanLcParenBoth"/>
            </a:pPr>
            <a:r>
              <a:rPr lang="en-GB" sz="1800" dirty="0" smtClean="0"/>
              <a:t>emergency preparedness</a:t>
            </a:r>
          </a:p>
          <a:p>
            <a:pPr marL="400050" indent="-400050">
              <a:buAutoNum type="romanLcParenBoth"/>
            </a:pPr>
            <a:r>
              <a:rPr lang="en-GB" sz="1800" dirty="0" smtClean="0"/>
              <a:t>response </a:t>
            </a:r>
          </a:p>
          <a:p>
            <a:pPr marL="400050" indent="-400050">
              <a:buAutoNum type="romanLcParenBoth"/>
            </a:pPr>
            <a:r>
              <a:rPr lang="en-GB" sz="1800" dirty="0" smtClean="0"/>
              <a:t>recovery measures (HEDRM Fact Sheets)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GB" sz="1800" dirty="0" smtClean="0"/>
              <a:t>a) Avoid risk 	b) Reduce existing risk	c)Transfer risk    	d) Manage residual risk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5" name="Content Placeholder 4" descr="\\wims\hq\GVA11\Home\cl-PEC\Dept-ERM\t-ERM\brennanr\My Documents\ERM and Preparedness\emergency_management_cycle.gif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127572"/>
            <a:ext cx="1600200" cy="158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4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IHR linkages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9"/>
          </a:xfrm>
        </p:spPr>
        <p:txBody>
          <a:bodyPr>
            <a:normAutofit/>
          </a:bodyPr>
          <a:lstStyle/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US" sz="3600" b="0" dirty="0"/>
              <a:t>Joint External Evaluation Tool</a:t>
            </a:r>
          </a:p>
          <a:p>
            <a:pPr marL="1257300" lvl="3" indent="0">
              <a:buNone/>
            </a:pPr>
            <a:r>
              <a:rPr lang="en-US" sz="2800" b="0" dirty="0" smtClean="0">
                <a:solidFill>
                  <a:schemeClr val="tx2"/>
                </a:solidFill>
              </a:rPr>
              <a:t>RR1: Strategic emergency risk assessments conducted and emergency resources identified and mapped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sz="3600" b="0" dirty="0" smtClean="0"/>
              <a:t>Annual </a:t>
            </a:r>
            <a:r>
              <a:rPr lang="en-GB" sz="3600" b="0" dirty="0"/>
              <a:t>reporting tool</a:t>
            </a:r>
          </a:p>
          <a:p>
            <a:pPr marL="971550" lvl="1" indent="-571500">
              <a:buFont typeface="Arial" panose="020B0604020202020204" pitchFamily="34" charset="0"/>
              <a:buChar char="•"/>
            </a:pPr>
            <a:r>
              <a:rPr lang="en-GB" sz="3600" b="0" dirty="0"/>
              <a:t>NAP for  Health Security: Development of capacities (for what risks?) 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2"/>
              </a:solidFill>
            </a:endParaRPr>
          </a:p>
          <a:p>
            <a:pPr marL="0" indent="0" algn="ctr">
              <a:buSzPct val="85000"/>
              <a:buNone/>
            </a:pPr>
            <a:endParaRPr lang="en-US" dirty="0">
              <a:solidFill>
                <a:srgbClr val="FFFFFF">
                  <a:lumMod val="6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952" y="22488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4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Risk assessment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929415"/>
          </a:xfrm>
        </p:spPr>
        <p:txBody>
          <a:bodyPr>
            <a:normAutofit fontScale="47500" lnSpcReduction="20000"/>
          </a:bodyPr>
          <a:lstStyle/>
          <a:p>
            <a:endParaRPr lang="en-GB" dirty="0" smtClean="0"/>
          </a:p>
          <a:p>
            <a:pPr marL="0" lvl="0" indent="0">
              <a:buNone/>
            </a:pPr>
            <a:r>
              <a:rPr lang="en-GB" sz="4200" dirty="0"/>
              <a:t>Risk = Likelihood x </a:t>
            </a:r>
            <a:r>
              <a:rPr lang="en-GB" sz="4200" dirty="0" smtClean="0"/>
              <a:t>impact </a:t>
            </a:r>
            <a:r>
              <a:rPr lang="en-GB" sz="4200" dirty="0"/>
              <a:t>(</a:t>
            </a:r>
            <a:r>
              <a:rPr lang="en-GB" sz="4200" dirty="0" smtClean="0"/>
              <a:t>probabilistic/deterministic)</a:t>
            </a:r>
            <a:endParaRPr lang="en-GB" sz="4200" dirty="0"/>
          </a:p>
          <a:p>
            <a:pPr marL="0" lvl="0" indent="0">
              <a:buNone/>
            </a:pPr>
            <a:endParaRPr lang="en-US" sz="4200" dirty="0"/>
          </a:p>
          <a:p>
            <a:pPr marL="0" lvl="0" indent="0">
              <a:buNone/>
            </a:pPr>
            <a:r>
              <a:rPr lang="en-GB" sz="4200" dirty="0"/>
              <a:t>Risk is a relationship between hazards, exposure, vulnerability and capacities (phenomenological)</a:t>
            </a:r>
          </a:p>
          <a:p>
            <a:pPr marL="0" indent="0">
              <a:buNone/>
            </a:pPr>
            <a:endParaRPr lang="en-GB" sz="4200" dirty="0" smtClean="0"/>
          </a:p>
          <a:p>
            <a:pPr marL="0" indent="0">
              <a:buNone/>
            </a:pPr>
            <a:r>
              <a:rPr lang="en-GB" sz="4200" dirty="0" smtClean="0"/>
              <a:t>Risk </a:t>
            </a:r>
            <a:r>
              <a:rPr lang="en-GB" sz="4200" dirty="0"/>
              <a:t>assessment: The process of determining risks to be prioritized for risk management, by the combination of </a:t>
            </a:r>
            <a:r>
              <a:rPr lang="en-GB" sz="4200" dirty="0">
                <a:solidFill>
                  <a:schemeClr val="tx2"/>
                </a:solidFill>
              </a:rPr>
              <a:t>risk identification, risk analysis, and evaluation </a:t>
            </a:r>
            <a:r>
              <a:rPr lang="en-GB" sz="4200" dirty="0"/>
              <a:t>of the level of risk against predetermined standards, targets, risks or other criteria. </a:t>
            </a:r>
            <a:r>
              <a:rPr lang="en-GB" sz="4200" dirty="0" smtClean="0"/>
              <a:t>(ISO 31000)</a:t>
            </a:r>
          </a:p>
          <a:p>
            <a:endParaRPr lang="en-GB" sz="4200" dirty="0" smtClean="0"/>
          </a:p>
          <a:p>
            <a:pPr marL="0" indent="0">
              <a:buNone/>
            </a:pPr>
            <a:r>
              <a:rPr lang="en-GB" sz="4200" dirty="0" smtClean="0"/>
              <a:t>Risk </a:t>
            </a:r>
            <a:r>
              <a:rPr lang="en-GB" sz="4200" dirty="0"/>
              <a:t>assessments include a review of the technical characteristics of </a:t>
            </a:r>
            <a:r>
              <a:rPr lang="en-GB" sz="4200" dirty="0">
                <a:solidFill>
                  <a:schemeClr val="tx2"/>
                </a:solidFill>
              </a:rPr>
              <a:t>hazards</a:t>
            </a:r>
            <a:r>
              <a:rPr lang="en-GB" sz="4200" dirty="0"/>
              <a:t>, analysis of </a:t>
            </a:r>
            <a:r>
              <a:rPr lang="en-GB" sz="4200" dirty="0">
                <a:solidFill>
                  <a:schemeClr val="tx2"/>
                </a:solidFill>
              </a:rPr>
              <a:t>exposures</a:t>
            </a:r>
            <a:r>
              <a:rPr lang="en-GB" sz="4200" dirty="0"/>
              <a:t> and </a:t>
            </a:r>
            <a:r>
              <a:rPr lang="en-GB" sz="4200" dirty="0">
                <a:solidFill>
                  <a:schemeClr val="tx2"/>
                </a:solidFill>
              </a:rPr>
              <a:t>vulnerability</a:t>
            </a:r>
            <a:r>
              <a:rPr lang="en-GB" sz="4200" dirty="0"/>
              <a:t> and evaluation of the effectiveness or prevailing </a:t>
            </a:r>
            <a:r>
              <a:rPr lang="en-GB" sz="4200" dirty="0">
                <a:solidFill>
                  <a:schemeClr val="tx2"/>
                </a:solidFill>
              </a:rPr>
              <a:t>coping capacities </a:t>
            </a:r>
            <a:r>
              <a:rPr lang="en-GB" sz="4200" dirty="0"/>
              <a:t>in respect of likely risk scenarios (WHO, 2015).</a:t>
            </a:r>
            <a:endParaRPr lang="en-US" sz="4200" dirty="0"/>
          </a:p>
          <a:p>
            <a:pPr marL="0" indent="0">
              <a:buNone/>
            </a:pPr>
            <a:endParaRPr lang="en-GB" sz="4200" dirty="0" smtClean="0"/>
          </a:p>
          <a:p>
            <a:pPr marL="0" indent="0">
              <a:buNone/>
            </a:pPr>
            <a:r>
              <a:rPr lang="en-GB" sz="4200" dirty="0" smtClean="0"/>
              <a:t>Risk </a:t>
            </a:r>
            <a:r>
              <a:rPr lang="en-GB" sz="4200" dirty="0"/>
              <a:t>management is informed by different forms of assessment</a:t>
            </a:r>
            <a:r>
              <a:rPr lang="en-GB" sz="4200" dirty="0" smtClean="0"/>
              <a:t>.</a:t>
            </a:r>
          </a:p>
          <a:p>
            <a:pPr marL="0" indent="0">
              <a:buNone/>
            </a:pPr>
            <a:endParaRPr lang="en-US" sz="4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3167B-FAB2-4064-BC20-4CA053C862DA}" type="datetime4">
              <a:rPr lang="en-GB" smtClean="0">
                <a:solidFill>
                  <a:prstClr val="white"/>
                </a:solidFill>
              </a:rPr>
              <a:pPr/>
              <a:t>08 May 2018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O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WHO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FDA54CA4B22F4B81D1C3652DA18F33" ma:contentTypeVersion="1" ma:contentTypeDescription="Create a new document." ma:contentTypeScope="" ma:versionID="096f9344f9b787bbd70567ef5b3f239d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C6C11BFF-E777-4F1F-BE77-1517DE99F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F0E798-6F80-4C50-A13B-41FE115A584A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sharepoint/v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13864</TotalTime>
  <Words>1574</Words>
  <Application>Microsoft Office PowerPoint</Application>
  <PresentationFormat>On-screen Show (4:3)</PresentationFormat>
  <Paragraphs>475</Paragraphs>
  <Slides>16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SimSun</vt:lpstr>
      <vt:lpstr>Corbel</vt:lpstr>
      <vt:lpstr>Segoe Condensed</vt:lpstr>
      <vt:lpstr>Wingdings</vt:lpstr>
      <vt:lpstr>Leelawadee</vt:lpstr>
      <vt:lpstr>Calibri</vt:lpstr>
      <vt:lpstr>Lato Heavy</vt:lpstr>
      <vt:lpstr>Symbol</vt:lpstr>
      <vt:lpstr>Office Theme</vt:lpstr>
      <vt:lpstr>4_Office Theme</vt:lpstr>
      <vt:lpstr>WHO</vt:lpstr>
      <vt:lpstr>1_WHO</vt:lpstr>
      <vt:lpstr>PowerPoint Presentation</vt:lpstr>
      <vt:lpstr>Objectives</vt:lpstr>
      <vt:lpstr>Why are we here? </vt:lpstr>
      <vt:lpstr>What is this thing called “risk”? </vt:lpstr>
      <vt:lpstr>PowerPoint Presentation</vt:lpstr>
      <vt:lpstr>Risk management </vt:lpstr>
      <vt:lpstr>IHR linkages</vt:lpstr>
      <vt:lpstr>PowerPoint Presentation</vt:lpstr>
      <vt:lpstr>Risk assessment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PARKKALI, Leila Maarit</dc:creator>
  <cp:lastModifiedBy>ABRAHAMS, Jonathan</cp:lastModifiedBy>
  <cp:revision>884</cp:revision>
  <cp:lastPrinted>2018-05-08T19:25:58Z</cp:lastPrinted>
  <dcterms:created xsi:type="dcterms:W3CDTF">2016-08-25T12:43:36Z</dcterms:created>
  <dcterms:modified xsi:type="dcterms:W3CDTF">2018-05-09T06:30:19Z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0x01010057FDA54CA4B22F4B81D1C3652DA18F33</vt:lpwstr>
  </property>
</Properties>
</file>