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57" r:id="rId10"/>
    <p:sldId id="261" r:id="rId11"/>
    <p:sldId id="265" r:id="rId12"/>
    <p:sldId id="264" r:id="rId13"/>
    <p:sldId id="263" r:id="rId14"/>
    <p:sldId id="258" r:id="rId15"/>
    <p:sldId id="266" r:id="rId16"/>
    <p:sldId id="270" r:id="rId17"/>
    <p:sldId id="267" r:id="rId18"/>
    <p:sldId id="269" r:id="rId19"/>
    <p:sldId id="268" r:id="rId20"/>
    <p:sldId id="28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2DF46-5C3A-4EA5-87DC-C0CAAA5F0B02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50610-BDCF-4751-B5FA-F79E13C42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0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arles_%C3%89douard_Armand-Dumaresq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1864_Geneva_Convention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45054-FDAA-4D92-9034-49F0E6711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9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  <a:hlinkClick r:id="rId3" tooltip="en:Charles Édouard Armand-Dumaresq"/>
              </a:rPr>
              <a:t>Charles </a:t>
            </a:r>
            <a:r>
              <a:rPr lang="en-US" dirty="0" err="1" smtClean="0">
                <a:effectLst/>
                <a:hlinkClick r:id="rId3" tooltip="en:Charles Édouard Armand-Dumaresq"/>
              </a:rPr>
              <a:t>Édouard</a:t>
            </a:r>
            <a:r>
              <a:rPr lang="en-US" dirty="0" smtClean="0">
                <a:effectLst/>
                <a:hlinkClick r:id="rId3" tooltip="en:Charles Édouard Armand-Dumaresq"/>
              </a:rPr>
              <a:t> Armand-Dumaresq</a:t>
            </a:r>
            <a:r>
              <a:rPr lang="en-US" dirty="0" smtClean="0">
                <a:effectLst/>
              </a:rPr>
              <a:t> – Geneva Convention (First)</a:t>
            </a:r>
          </a:p>
          <a:p>
            <a:r>
              <a:rPr lang="fr-CH" dirty="0" smtClean="0">
                <a:effectLst/>
              </a:rPr>
              <a:t>1864;</a:t>
            </a:r>
            <a:r>
              <a:rPr lang="fr-CH" baseline="0" dirty="0" smtClean="0">
                <a:effectLst/>
              </a:rPr>
              <a:t> signature of </a:t>
            </a:r>
            <a:r>
              <a:rPr lang="en-US" dirty="0" smtClean="0">
                <a:hlinkClick r:id="rId4" tooltip="1864 Geneva Convention"/>
              </a:rPr>
              <a:t>Convention for the Amelioration of the Condition of the Wounded and Sick in Armed Forces in the Field</a:t>
            </a:r>
            <a:r>
              <a:rPr lang="en-US" dirty="0" smtClean="0"/>
              <a:t>“</a:t>
            </a:r>
          </a:p>
          <a:p>
            <a:r>
              <a:rPr lang="fr-CH" dirty="0" err="1" smtClean="0"/>
              <a:t>Before</a:t>
            </a:r>
            <a:r>
              <a:rPr lang="fr-CH" dirty="0" smtClean="0"/>
              <a:t> the </a:t>
            </a:r>
            <a:r>
              <a:rPr lang="fr-CH" dirty="0" err="1" smtClean="0"/>
              <a:t>century</a:t>
            </a:r>
            <a:r>
              <a:rPr lang="fr-CH" dirty="0" smtClean="0"/>
              <a:t> ends: international </a:t>
            </a:r>
            <a:r>
              <a:rPr lang="fr-CH" dirty="0" err="1" smtClean="0"/>
              <a:t>conference</a:t>
            </a:r>
            <a:r>
              <a:rPr lang="fr-CH" dirty="0" smtClean="0"/>
              <a:t> on </a:t>
            </a:r>
            <a:r>
              <a:rPr lang="fr-CH" dirty="0" err="1" smtClean="0"/>
              <a:t>Peace</a:t>
            </a:r>
            <a:r>
              <a:rPr lang="fr-CH" dirty="0" smtClean="0"/>
              <a:t>, </a:t>
            </a:r>
            <a:r>
              <a:rPr lang="fr-CH" dirty="0" err="1" smtClean="0"/>
              <a:t>university</a:t>
            </a:r>
            <a:r>
              <a:rPr lang="fr-CH" dirty="0" smtClean="0"/>
              <a:t>, international </a:t>
            </a:r>
            <a:r>
              <a:rPr lang="fr-CH" dirty="0" err="1" smtClean="0"/>
              <a:t>peace</a:t>
            </a:r>
            <a:r>
              <a:rPr lang="fr-CH" dirty="0" smtClean="0"/>
              <a:t> bureau, jet</a:t>
            </a:r>
            <a:r>
              <a:rPr lang="fr-CH" baseline="0" dirty="0" smtClean="0"/>
              <a:t> d’eau, convention of </a:t>
            </a:r>
            <a:r>
              <a:rPr lang="fr-CH" baseline="0" dirty="0" err="1" smtClean="0"/>
              <a:t>Albama</a:t>
            </a:r>
            <a:r>
              <a:rPr lang="fr-CH" baseline="0" dirty="0" smtClean="0"/>
              <a:t> (1872, </a:t>
            </a:r>
            <a:r>
              <a:rPr lang="fr-CH" baseline="0" dirty="0" err="1" smtClean="0"/>
              <a:t>principles</a:t>
            </a:r>
            <a:r>
              <a:rPr lang="fr-CH" baseline="0" dirty="0" smtClean="0"/>
              <a:t> of international arbitration, </a:t>
            </a:r>
            <a:r>
              <a:rPr lang="fr-CH" baseline="0" dirty="0" err="1" smtClean="0"/>
              <a:t>launched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interest</a:t>
            </a:r>
            <a:r>
              <a:rPr lang="fr-CH" baseline="0" dirty="0" smtClean="0"/>
              <a:t> in public international </a:t>
            </a:r>
            <a:r>
              <a:rPr lang="fr-CH" baseline="0" dirty="0" err="1" smtClean="0"/>
              <a:t>law</a:t>
            </a:r>
            <a:r>
              <a:rPr lang="fr-CH" baseline="0" dirty="0" smtClean="0"/>
              <a:t>)</a:t>
            </a:r>
          </a:p>
          <a:p>
            <a:r>
              <a:rPr lang="fr-CH" baseline="0" dirty="0" smtClean="0"/>
              <a:t>Real </a:t>
            </a:r>
            <a:r>
              <a:rPr lang="fr-CH" baseline="0" dirty="0" err="1" smtClean="0"/>
              <a:t>rise</a:t>
            </a:r>
            <a:r>
              <a:rPr lang="fr-CH" baseline="0" dirty="0" smtClean="0"/>
              <a:t> of Geneva as a city for </a:t>
            </a:r>
            <a:r>
              <a:rPr lang="fr-CH" baseline="0" dirty="0" err="1" smtClean="0"/>
              <a:t>peace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humanitarian</a:t>
            </a:r>
            <a:r>
              <a:rPr lang="fr-CH" baseline="0" dirty="0" smtClean="0"/>
              <a:t> relief in the first </a:t>
            </a:r>
            <a:r>
              <a:rPr lang="fr-CH" baseline="0" dirty="0" err="1" smtClean="0"/>
              <a:t>half</a:t>
            </a:r>
            <a:r>
              <a:rPr lang="fr-CH" baseline="0" dirty="0" smtClean="0"/>
              <a:t> of the 20th </a:t>
            </a:r>
            <a:r>
              <a:rPr lang="fr-CH" baseline="0" dirty="0" err="1" smtClean="0"/>
              <a:t>century</a:t>
            </a:r>
            <a:r>
              <a:rPr lang="fr-CH" baseline="0" dirty="0" smtClean="0"/>
              <a:t>: WWI (League of Nations – </a:t>
            </a:r>
            <a:r>
              <a:rPr lang="fr-CH" baseline="0" dirty="0" err="1" smtClean="0"/>
              <a:t>neutrality</a:t>
            </a:r>
            <a:r>
              <a:rPr lang="fr-CH" baseline="0" dirty="0" smtClean="0"/>
              <a:t> – </a:t>
            </a:r>
            <a:r>
              <a:rPr lang="fr-CH" baseline="0" dirty="0" err="1" smtClean="0"/>
              <a:t>plaias</a:t>
            </a:r>
            <a:r>
              <a:rPr lang="fr-CH" baseline="0" dirty="0" smtClean="0"/>
              <a:t> 1938), </a:t>
            </a:r>
            <a:r>
              <a:rPr lang="fr-CH" baseline="0" dirty="0" err="1" smtClean="0"/>
              <a:t>could</a:t>
            </a:r>
            <a:r>
              <a:rPr lang="fr-CH" baseline="0" dirty="0" smtClean="0"/>
              <a:t> not </a:t>
            </a:r>
            <a:r>
              <a:rPr lang="fr-CH" baseline="0" dirty="0" err="1" smtClean="0"/>
              <a:t>prevent</a:t>
            </a:r>
            <a:r>
              <a:rPr lang="fr-CH" baseline="0" dirty="0" smtClean="0"/>
              <a:t> WWII (United Nations). UNHCR 81950) and </a:t>
            </a:r>
            <a:r>
              <a:rPr lang="fr-CH" baseline="0" dirty="0" err="1" smtClean="0"/>
              <a:t>research</a:t>
            </a:r>
            <a:r>
              <a:rPr lang="fr-CH" baseline="0" dirty="0" smtClean="0"/>
              <a:t> (1954 – </a:t>
            </a:r>
            <a:r>
              <a:rPr lang="fr-CH" baseline="0" dirty="0" err="1" smtClean="0"/>
              <a:t>invents</a:t>
            </a:r>
            <a:r>
              <a:rPr lang="fr-CH" baseline="0" dirty="0" smtClean="0"/>
              <a:t> the WWW)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45054-FDAA-4D92-9034-49F0E6711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7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45054-FDAA-4D92-9034-49F0E6711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8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Examples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Executive</a:t>
            </a:r>
            <a:r>
              <a:rPr lang="fr-CH" baseline="0" dirty="0" smtClean="0"/>
              <a:t> Briefings:</a:t>
            </a:r>
          </a:p>
          <a:p>
            <a:pPr marL="171450" indent="-171450">
              <a:buFontTx/>
              <a:buChar char="-"/>
            </a:pPr>
            <a:r>
              <a:rPr lang="fr-CH" baseline="0" dirty="0" smtClean="0"/>
              <a:t>De </a:t>
            </a:r>
            <a:r>
              <a:rPr lang="fr-CH" baseline="0" dirty="0" err="1" smtClean="0"/>
              <a:t>Mistura</a:t>
            </a:r>
            <a:endParaRPr lang="fr-CH" baseline="0" dirty="0" smtClean="0"/>
          </a:p>
          <a:p>
            <a:pPr marL="171450" indent="-171450">
              <a:buFontTx/>
              <a:buChar char="-"/>
            </a:pPr>
            <a:r>
              <a:rPr lang="fr-CH" baseline="0" dirty="0" smtClean="0"/>
              <a:t>ICC </a:t>
            </a:r>
            <a:r>
              <a:rPr lang="fr-CH" baseline="0" dirty="0" err="1" smtClean="0"/>
              <a:t>Prosecutor</a:t>
            </a:r>
            <a:endParaRPr lang="fr-CH" baseline="0" dirty="0" smtClean="0"/>
          </a:p>
          <a:p>
            <a:pPr marL="171450" indent="-171450">
              <a:buFontTx/>
              <a:buChar char="-"/>
            </a:pPr>
            <a:r>
              <a:rPr lang="fr-CH" baseline="0" dirty="0" err="1" smtClean="0"/>
              <a:t>SDGs</a:t>
            </a:r>
            <a:r>
              <a:rPr lang="fr-CH" baseline="0" dirty="0" smtClean="0"/>
              <a:t> – </a:t>
            </a:r>
            <a:r>
              <a:rPr lang="fr-CH" baseline="0" dirty="0" err="1" smtClean="0"/>
              <a:t>different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reps</a:t>
            </a:r>
            <a:endParaRPr lang="fr-CH" baseline="0" dirty="0" smtClean="0"/>
          </a:p>
          <a:p>
            <a:pPr marL="171450" indent="-171450">
              <a:buFontTx/>
              <a:buChar char="-"/>
            </a:pPr>
            <a:r>
              <a:rPr lang="fr-CH" baseline="0" dirty="0" err="1" smtClean="0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A7C2-2D7A-42F7-92AE-196D6710FEA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4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035-CE49-43FA-99C7-5273C5CC454D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FEAC-2D91-49A9-A829-9A82738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1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035-CE49-43FA-99C7-5273C5CC454D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FEAC-2D91-49A9-A829-9A82738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6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035-CE49-43FA-99C7-5273C5CC454D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FEAC-2D91-49A9-A829-9A82738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035-CE49-43FA-99C7-5273C5CC454D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FEAC-2D91-49A9-A829-9A82738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5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035-CE49-43FA-99C7-5273C5CC454D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FEAC-2D91-49A9-A829-9A82738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7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035-CE49-43FA-99C7-5273C5CC454D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FEAC-2D91-49A9-A829-9A82738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1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035-CE49-43FA-99C7-5273C5CC454D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FEAC-2D91-49A9-A829-9A82738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035-CE49-43FA-99C7-5273C5CC454D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FEAC-2D91-49A9-A829-9A82738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3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035-CE49-43FA-99C7-5273C5CC454D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FEAC-2D91-49A9-A829-9A82738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9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035-CE49-43FA-99C7-5273C5CC454D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FEAC-2D91-49A9-A829-9A82738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0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035-CE49-43FA-99C7-5273C5CC454D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FEAC-2D91-49A9-A829-9A82738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F3035-CE49-43FA-99C7-5273C5CC454D}" type="datetimeFigureOut">
              <a:rPr lang="en-US" smtClean="0"/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4FEAC-2D91-49A9-A829-9A82738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18206"/>
            <a:ext cx="9144000" cy="2387600"/>
          </a:xfrm>
        </p:spPr>
        <p:txBody>
          <a:bodyPr/>
          <a:lstStyle/>
          <a:p>
            <a:r>
              <a:rPr lang="fr-CH" b="1" dirty="0" err="1" smtClean="0"/>
              <a:t>Welcome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United Nations Office at Geneva</a:t>
            </a:r>
          </a:p>
          <a:p>
            <a:r>
              <a:rPr lang="fr-CH" dirty="0" smtClean="0"/>
              <a:t>Office of the </a:t>
            </a:r>
            <a:r>
              <a:rPr lang="fr-CH" dirty="0" err="1" smtClean="0"/>
              <a:t>Director</a:t>
            </a:r>
            <a:r>
              <a:rPr lang="fr-CH" dirty="0" smtClean="0"/>
              <a:t>-General</a:t>
            </a:r>
          </a:p>
          <a:p>
            <a:r>
              <a:rPr lang="fr-CH" dirty="0" err="1" smtClean="0"/>
              <a:t>Political</a:t>
            </a:r>
            <a:r>
              <a:rPr lang="fr-CH" dirty="0" smtClean="0"/>
              <a:t> </a:t>
            </a:r>
            <a:r>
              <a:rPr lang="fr-CH" dirty="0" err="1" smtClean="0"/>
              <a:t>Affairs</a:t>
            </a:r>
            <a:r>
              <a:rPr lang="fr-CH" dirty="0" smtClean="0"/>
              <a:t> and </a:t>
            </a:r>
            <a:r>
              <a:rPr lang="fr-CH" dirty="0" err="1" smtClean="0"/>
              <a:t>Partnerships</a:t>
            </a:r>
            <a:r>
              <a:rPr lang="fr-CH" dirty="0" smtClean="0"/>
              <a:t>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856" y="498128"/>
            <a:ext cx="8229600" cy="936104"/>
          </a:xfrm>
        </p:spPr>
        <p:txBody>
          <a:bodyPr>
            <a:noAutofit/>
          </a:bodyPr>
          <a:lstStyle/>
          <a:p>
            <a:r>
              <a:rPr lang="en-US" b="1" dirty="0"/>
              <a:t>Director-General Michael </a:t>
            </a:r>
            <a:r>
              <a:rPr lang="en-US" b="1" dirty="0" err="1"/>
              <a:t>Møller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988840"/>
            <a:ext cx="5112568" cy="453650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altLang="en-US" dirty="0"/>
              <a:t>In office since Nov. 2013</a:t>
            </a:r>
          </a:p>
          <a:p>
            <a:pPr>
              <a:defRPr/>
            </a:pPr>
            <a:r>
              <a:rPr lang="en-GB" altLang="en-US" dirty="0" smtClean="0"/>
              <a:t>Represents </a:t>
            </a:r>
            <a:r>
              <a:rPr lang="en-GB" altLang="en-US" dirty="0"/>
              <a:t>the Secretary-General in relations with Member States in Geneva</a:t>
            </a:r>
          </a:p>
          <a:p>
            <a:pPr>
              <a:defRPr/>
            </a:pPr>
            <a:endParaRPr lang="en-GB" altLang="en-US" sz="800" dirty="0"/>
          </a:p>
          <a:p>
            <a:pPr>
              <a:defRPr/>
            </a:pPr>
            <a:r>
              <a:rPr lang="en-GB" altLang="en-US" dirty="0"/>
              <a:t>Secretary-General of the Conference </a:t>
            </a:r>
            <a:r>
              <a:rPr lang="en-GB" altLang="en-US" dirty="0" smtClean="0"/>
              <a:t>on Disarmament</a:t>
            </a:r>
            <a:endParaRPr lang="en-GB" altLang="en-US" sz="900" dirty="0"/>
          </a:p>
          <a:p>
            <a:pPr>
              <a:defRPr/>
            </a:pPr>
            <a:r>
              <a:rPr lang="en-GB" altLang="en-US" dirty="0"/>
              <a:t>Oversees the work of UNOG</a:t>
            </a:r>
          </a:p>
          <a:p>
            <a:pPr>
              <a:defRPr/>
            </a:pPr>
            <a:endParaRPr lang="en-GB" altLang="en-US" sz="900" dirty="0"/>
          </a:p>
          <a:p>
            <a:pPr>
              <a:defRPr/>
            </a:pPr>
            <a:r>
              <a:rPr lang="en-GB" altLang="en-US" dirty="0"/>
              <a:t>Designated Security Official for Switzerland</a:t>
            </a:r>
          </a:p>
          <a:p>
            <a:pPr>
              <a:defRPr/>
            </a:pPr>
            <a:endParaRPr lang="en-GB" altLang="en-US" sz="1000" dirty="0"/>
          </a:p>
          <a:p>
            <a:endParaRPr lang="en-GB" dirty="0"/>
          </a:p>
        </p:txBody>
      </p:sp>
      <p:pic>
        <p:nvPicPr>
          <p:cNvPr id="4" name="Picture 3" descr="C:\Users\KHennessey\Desktop\Downloads\UN Special CROPPED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104" y="2468726"/>
            <a:ext cx="3168352" cy="3480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1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017" y="434628"/>
            <a:ext cx="8229600" cy="720080"/>
          </a:xfrm>
        </p:spPr>
        <p:txBody>
          <a:bodyPr>
            <a:normAutofit/>
          </a:bodyPr>
          <a:lstStyle/>
          <a:p>
            <a:pPr algn="ctr"/>
            <a:endParaRPr lang="en-GB" dirty="0"/>
          </a:p>
        </p:txBody>
      </p:sp>
      <p:pic>
        <p:nvPicPr>
          <p:cNvPr id="4" name="Content Placeholder 3" descr="H:\Odg_dir\KEH\Organigrammes\ODG_Organigramme August 2014 V.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58" y="0"/>
            <a:ext cx="10415317" cy="691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856" y="447328"/>
            <a:ext cx="8229600" cy="936104"/>
          </a:xfrm>
        </p:spPr>
        <p:txBody>
          <a:bodyPr/>
          <a:lstStyle/>
          <a:p>
            <a:r>
              <a:rPr lang="en-US" b="1" dirty="0"/>
              <a:t>Office of the Director-General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856" y="1383432"/>
            <a:ext cx="5877744" cy="5157068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  <a:defRPr/>
            </a:pPr>
            <a:r>
              <a:rPr lang="en-AU" altLang="en-US" dirty="0"/>
              <a:t>Executive Office</a:t>
            </a:r>
          </a:p>
          <a:p>
            <a:pPr>
              <a:spcBef>
                <a:spcPct val="30000"/>
              </a:spcBef>
              <a:defRPr/>
            </a:pPr>
            <a:r>
              <a:rPr lang="en-AU" altLang="en-US" dirty="0"/>
              <a:t>Protocol and liaison</a:t>
            </a:r>
          </a:p>
          <a:p>
            <a:pPr>
              <a:spcBef>
                <a:spcPct val="30000"/>
              </a:spcBef>
              <a:defRPr/>
            </a:pPr>
            <a:r>
              <a:rPr lang="en-AU" altLang="en-US" dirty="0"/>
              <a:t>Legal </a:t>
            </a:r>
            <a:r>
              <a:rPr lang="en-AU" altLang="en-US" dirty="0" smtClean="0"/>
              <a:t>liaison</a:t>
            </a:r>
            <a:endParaRPr lang="en-AU" altLang="en-US" dirty="0"/>
          </a:p>
          <a:p>
            <a:pPr>
              <a:spcBef>
                <a:spcPct val="30000"/>
              </a:spcBef>
              <a:defRPr/>
            </a:pPr>
            <a:r>
              <a:rPr lang="en-AU" altLang="en-US" dirty="0"/>
              <a:t>Political Affairs and </a:t>
            </a:r>
            <a:r>
              <a:rPr lang="en-AU" altLang="en-US" dirty="0" smtClean="0"/>
              <a:t>Partnerships</a:t>
            </a:r>
          </a:p>
          <a:p>
            <a:pPr>
              <a:spcBef>
                <a:spcPct val="30000"/>
              </a:spcBef>
              <a:defRPr/>
            </a:pPr>
            <a:r>
              <a:rPr lang="en-AU" altLang="en-US" dirty="0" smtClean="0"/>
              <a:t>Non-governmental liaison</a:t>
            </a:r>
            <a:endParaRPr lang="en-AU" altLang="en-US" dirty="0"/>
          </a:p>
          <a:p>
            <a:pPr>
              <a:spcBef>
                <a:spcPct val="30000"/>
              </a:spcBef>
              <a:defRPr/>
            </a:pPr>
            <a:r>
              <a:rPr lang="en-AU" altLang="en-US" dirty="0"/>
              <a:t>Perception Change </a:t>
            </a:r>
            <a:r>
              <a:rPr lang="en-AU" altLang="en-US" dirty="0" smtClean="0"/>
              <a:t>Project (PCP)</a:t>
            </a:r>
          </a:p>
          <a:p>
            <a:pPr>
              <a:spcBef>
                <a:spcPct val="30000"/>
              </a:spcBef>
              <a:defRPr/>
            </a:pPr>
            <a:r>
              <a:rPr lang="en-AU" altLang="en-US" dirty="0" smtClean="0"/>
              <a:t>Mediation Support Project</a:t>
            </a:r>
          </a:p>
          <a:p>
            <a:pPr>
              <a:spcBef>
                <a:spcPct val="30000"/>
              </a:spcBef>
              <a:defRPr/>
            </a:pPr>
            <a:r>
              <a:rPr lang="en-AU" altLang="en-US" dirty="0" smtClean="0"/>
              <a:t>SDG Lab</a:t>
            </a:r>
            <a:endParaRPr lang="en-AU" altLang="en-US" dirty="0"/>
          </a:p>
          <a:p>
            <a:endParaRPr lang="en-GB" dirty="0"/>
          </a:p>
        </p:txBody>
      </p:sp>
      <p:pic>
        <p:nvPicPr>
          <p:cNvPr id="4" name="Picture 5" descr="bil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02" y="1581448"/>
            <a:ext cx="4109378" cy="378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18456" y="2834640"/>
            <a:ext cx="5771064" cy="6248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1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2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604044"/>
            <a:ext cx="10058400" cy="792088"/>
          </a:xfrm>
        </p:spPr>
        <p:txBody>
          <a:bodyPr>
            <a:noAutofit/>
          </a:bodyPr>
          <a:lstStyle/>
          <a:p>
            <a:r>
              <a:rPr lang="en-AU" b="1" dirty="0"/>
              <a:t>Political Affairs and Partnerships Section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47528" y="2204864"/>
            <a:ext cx="8496944" cy="4248472"/>
          </a:xfrm>
        </p:spPr>
        <p:txBody>
          <a:bodyPr>
            <a:normAutofit/>
          </a:bodyPr>
          <a:lstStyle/>
          <a:p>
            <a:r>
              <a:rPr lang="en-US" dirty="0" smtClean="0"/>
              <a:t>Supports the Director-General’s diplomatic efforts through political analysis and advice</a:t>
            </a:r>
            <a:endParaRPr lang="en-US" b="1" dirty="0" smtClean="0"/>
          </a:p>
          <a:p>
            <a:r>
              <a:rPr lang="en-US" dirty="0" smtClean="0"/>
              <a:t>Assists with coordination of high level events, </a:t>
            </a:r>
            <a:r>
              <a:rPr lang="en-US" dirty="0"/>
              <a:t>talks and </a:t>
            </a:r>
            <a:r>
              <a:rPr lang="en-US" dirty="0" smtClean="0"/>
              <a:t>conferences at UNOG, such as the </a:t>
            </a:r>
            <a:r>
              <a:rPr lang="en-US" b="1" dirty="0" smtClean="0"/>
              <a:t>Intra-Syrian Talks in Geneva</a:t>
            </a:r>
            <a:endParaRPr lang="en-US" dirty="0" smtClean="0"/>
          </a:p>
          <a:p>
            <a:r>
              <a:rPr lang="en-US" dirty="0" smtClean="0"/>
              <a:t>Organizes </a:t>
            </a:r>
            <a:r>
              <a:rPr lang="en-US" b="1" dirty="0" smtClean="0"/>
              <a:t>Executive Briefings </a:t>
            </a:r>
            <a:r>
              <a:rPr lang="en-US" dirty="0" smtClean="0"/>
              <a:t>on relevant topics in multilateral affairs</a:t>
            </a:r>
          </a:p>
          <a:p>
            <a:r>
              <a:rPr lang="en-US" dirty="0" smtClean="0"/>
              <a:t>Outreach: public </a:t>
            </a:r>
            <a:r>
              <a:rPr lang="en-US" dirty="0"/>
              <a:t>events on political topics such </a:t>
            </a:r>
            <a:r>
              <a:rPr lang="en-US" dirty="0" smtClean="0"/>
              <a:t>as the </a:t>
            </a:r>
            <a:r>
              <a:rPr lang="en-US" b="1" dirty="0"/>
              <a:t>Geneva Peace </a:t>
            </a:r>
            <a:r>
              <a:rPr lang="en-US" b="1" dirty="0" smtClean="0"/>
              <a:t>Talks </a:t>
            </a:r>
            <a:r>
              <a:rPr lang="en-US" dirty="0" smtClean="0"/>
              <a:t>and </a:t>
            </a:r>
            <a:r>
              <a:rPr lang="en-US" b="1" dirty="0" smtClean="0"/>
              <a:t>Geneva </a:t>
            </a:r>
            <a:r>
              <a:rPr lang="en-US" b="1" dirty="0"/>
              <a:t>Peace </a:t>
            </a:r>
            <a:r>
              <a:rPr lang="en-US" b="1" dirty="0" smtClean="0"/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26242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267"/>
            <a:ext cx="12192000" cy="4876801"/>
          </a:xfrm>
        </p:spPr>
      </p:pic>
    </p:spTree>
    <p:extLst>
      <p:ext uri="{BB962C8B-B14F-4D97-AF65-F5344CB8AC3E}">
        <p14:creationId xmlns:p14="http://schemas.microsoft.com/office/powerpoint/2010/main" val="28016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3" y="323623"/>
            <a:ext cx="10515600" cy="1325563"/>
          </a:xfrm>
        </p:spPr>
        <p:txBody>
          <a:bodyPr/>
          <a:lstStyle/>
          <a:p>
            <a:r>
              <a:rPr lang="fr-CH" dirty="0" smtClean="0"/>
              <a:t>Geneva </a:t>
            </a:r>
            <a:r>
              <a:rPr lang="fr-CH" dirty="0" err="1" smtClean="0"/>
              <a:t>Peace</a:t>
            </a:r>
            <a:r>
              <a:rPr lang="fr-CH" dirty="0" smtClean="0"/>
              <a:t> </a:t>
            </a:r>
            <a:r>
              <a:rPr lang="fr-CH" dirty="0" err="1" smtClean="0"/>
              <a:t>Talks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9186"/>
            <a:ext cx="12129246" cy="5208814"/>
          </a:xfrm>
        </p:spPr>
      </p:pic>
    </p:spTree>
    <p:extLst>
      <p:ext uri="{BB962C8B-B14F-4D97-AF65-F5344CB8AC3E}">
        <p14:creationId xmlns:p14="http://schemas.microsoft.com/office/powerpoint/2010/main" val="271883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632018"/>
              </p:ext>
            </p:extLst>
          </p:nvPr>
        </p:nvGraphicFramePr>
        <p:xfrm>
          <a:off x="2729428" y="-342901"/>
          <a:ext cx="7036872" cy="9948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11344072" imgH="16039973" progId="AcroExch.Document.DC">
                  <p:embed/>
                </p:oleObj>
              </mc:Choice>
              <mc:Fallback>
                <p:oleObj name="Acrobat Document" r:id="rId3" imgW="11344072" imgH="1603997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9428" y="-342901"/>
                        <a:ext cx="7036872" cy="9948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Geneva Lecture </a:t>
            </a:r>
            <a:r>
              <a:rPr lang="fr-CH" dirty="0" err="1" smtClean="0"/>
              <a:t>Series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04" y="1575060"/>
            <a:ext cx="7949251" cy="52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International </a:t>
            </a:r>
            <a:r>
              <a:rPr lang="fr-CH" dirty="0" err="1" smtClean="0"/>
              <a:t>Days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693" y="1622831"/>
            <a:ext cx="7336482" cy="523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Cultural </a:t>
            </a:r>
            <a:r>
              <a:rPr lang="fr-CH" dirty="0" err="1" smtClean="0"/>
              <a:t>events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078776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43" y="1690688"/>
            <a:ext cx="3078777" cy="4351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60" y="1731167"/>
            <a:ext cx="3024348" cy="42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38964" y="-1302984"/>
            <a:ext cx="9144000" cy="2387600"/>
          </a:xfrm>
        </p:spPr>
        <p:txBody>
          <a:bodyPr/>
          <a:lstStyle/>
          <a:p>
            <a:r>
              <a:rPr lang="fr-CH" b="1" dirty="0" smtClean="0">
                <a:solidFill>
                  <a:srgbClr val="FFC000"/>
                </a:solidFill>
              </a:rPr>
              <a:t>International Geneva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1336" y="1193800"/>
            <a:ext cx="9144000" cy="1655762"/>
          </a:xfrm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rgbClr val="FFC000"/>
                </a:solidFill>
              </a:rPr>
              <a:t>«City of </a:t>
            </a:r>
            <a:r>
              <a:rPr lang="fr-CH" sz="3600" dirty="0" err="1" smtClean="0">
                <a:solidFill>
                  <a:srgbClr val="FFC000"/>
                </a:solidFill>
              </a:rPr>
              <a:t>Peace</a:t>
            </a:r>
            <a:r>
              <a:rPr lang="fr-CH" sz="3600" dirty="0" smtClean="0">
                <a:solidFill>
                  <a:srgbClr val="FFC000"/>
                </a:solidFill>
              </a:rPr>
              <a:t>, </a:t>
            </a:r>
            <a:r>
              <a:rPr lang="fr-CH" sz="3600" dirty="0" err="1" smtClean="0">
                <a:solidFill>
                  <a:srgbClr val="FFC000"/>
                </a:solidFill>
              </a:rPr>
              <a:t>Rights</a:t>
            </a:r>
            <a:r>
              <a:rPr lang="fr-CH" sz="3600" dirty="0" smtClean="0">
                <a:solidFill>
                  <a:srgbClr val="FFC000"/>
                </a:solidFill>
              </a:rPr>
              <a:t>, and </a:t>
            </a:r>
            <a:r>
              <a:rPr lang="fr-CH" sz="3600" dirty="0" err="1" smtClean="0">
                <a:solidFill>
                  <a:srgbClr val="FFC000"/>
                </a:solidFill>
              </a:rPr>
              <a:t>Wellbeing</a:t>
            </a:r>
            <a:r>
              <a:rPr lang="fr-CH" sz="3600" dirty="0" smtClean="0">
                <a:solidFill>
                  <a:srgbClr val="FFC000"/>
                </a:solidFill>
              </a:rPr>
              <a:t>»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12220"/>
            <a:ext cx="9144000" cy="2387600"/>
          </a:xfrm>
        </p:spPr>
        <p:txBody>
          <a:bodyPr/>
          <a:lstStyle/>
          <a:p>
            <a:r>
              <a:rPr lang="fr-CH" b="1" dirty="0" err="1" smtClean="0"/>
              <a:t>Thank</a:t>
            </a:r>
            <a:r>
              <a:rPr lang="fr-CH" b="1" dirty="0" smtClean="0"/>
              <a:t> </a:t>
            </a:r>
            <a:r>
              <a:rPr lang="fr-CH" b="1" dirty="0" err="1" smtClean="0"/>
              <a:t>you</a:t>
            </a:r>
            <a:r>
              <a:rPr lang="fr-CH" b="1" dirty="0" smtClean="0"/>
              <a:t> for </a:t>
            </a:r>
            <a:r>
              <a:rPr lang="fr-CH" b="1" dirty="0" err="1" smtClean="0"/>
              <a:t>your</a:t>
            </a:r>
            <a:r>
              <a:rPr lang="fr-CH" b="1" dirty="0" smtClean="0"/>
              <a:t> attention </a:t>
            </a:r>
            <a:r>
              <a:rPr lang="fr-CH" dirty="0" smtClean="0"/>
              <a:t>– question?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5400" b="1" dirty="0" smtClean="0"/>
              <a:t>Quizz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4800" u="sng" dirty="0" err="1" smtClean="0"/>
              <a:t>Download</a:t>
            </a:r>
            <a:r>
              <a:rPr lang="fr-CH" sz="4800" dirty="0" smtClean="0"/>
              <a:t> the free </a:t>
            </a:r>
            <a:r>
              <a:rPr lang="fr-CH" sz="4800" dirty="0" err="1" smtClean="0"/>
              <a:t>app</a:t>
            </a:r>
            <a:r>
              <a:rPr lang="fr-CH" sz="4800" dirty="0" smtClean="0"/>
              <a:t> «</a:t>
            </a:r>
            <a:r>
              <a:rPr lang="fr-CH" sz="4800" dirty="0" err="1" smtClean="0"/>
              <a:t>Socrative</a:t>
            </a:r>
            <a:r>
              <a:rPr lang="fr-CH" sz="4800" dirty="0" smtClean="0"/>
              <a:t> – </a:t>
            </a:r>
            <a:r>
              <a:rPr lang="fr-CH" sz="4800" dirty="0" err="1" smtClean="0"/>
              <a:t>student</a:t>
            </a:r>
            <a:r>
              <a:rPr lang="fr-CH" sz="4800" dirty="0" smtClean="0"/>
              <a:t>» over </a:t>
            </a:r>
            <a:r>
              <a:rPr lang="fr-CH" sz="4800" dirty="0" err="1" smtClean="0"/>
              <a:t>your</a:t>
            </a:r>
            <a:r>
              <a:rPr lang="fr-CH" sz="4800" dirty="0" smtClean="0"/>
              <a:t> App Store</a:t>
            </a:r>
          </a:p>
          <a:p>
            <a:r>
              <a:rPr lang="fr-CH" sz="4800" u="sng" dirty="0" smtClean="0"/>
              <a:t>Type the room </a:t>
            </a:r>
            <a:r>
              <a:rPr lang="fr-CH" sz="4800" u="sng" dirty="0" err="1" smtClean="0"/>
              <a:t>name</a:t>
            </a:r>
            <a:r>
              <a:rPr lang="fr-CH" sz="4800" dirty="0" smtClean="0"/>
              <a:t>: WEILENMANN809</a:t>
            </a:r>
          </a:p>
          <a:p>
            <a:r>
              <a:rPr lang="fr-CH" sz="4800" dirty="0" smtClean="0"/>
              <a:t>Start and </a:t>
            </a:r>
            <a:r>
              <a:rPr lang="fr-CH" sz="4800" dirty="0" err="1" smtClean="0"/>
              <a:t>win</a:t>
            </a:r>
            <a:r>
              <a:rPr lang="fr-CH" sz="4800" dirty="0" smtClean="0"/>
              <a:t> </a:t>
            </a:r>
            <a:r>
              <a:rPr lang="fr-CH" sz="4800" dirty="0" err="1" smtClean="0"/>
              <a:t>prices</a:t>
            </a:r>
            <a:r>
              <a:rPr lang="fr-CH" sz="4800" dirty="0" smtClean="0"/>
              <a:t>!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4499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80" y="79281"/>
            <a:ext cx="8297839" cy="6778719"/>
          </a:xfrm>
        </p:spPr>
      </p:pic>
    </p:spTree>
    <p:extLst>
      <p:ext uri="{BB962C8B-B14F-4D97-AF65-F5344CB8AC3E}">
        <p14:creationId xmlns:p14="http://schemas.microsoft.com/office/powerpoint/2010/main" val="29147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1" y="47831"/>
            <a:ext cx="11010636" cy="6747192"/>
          </a:xfrm>
        </p:spPr>
      </p:pic>
    </p:spTree>
    <p:extLst>
      <p:ext uri="{BB962C8B-B14F-4D97-AF65-F5344CB8AC3E}">
        <p14:creationId xmlns:p14="http://schemas.microsoft.com/office/powerpoint/2010/main" val="17736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2047" cy="7023928"/>
          </a:xfrm>
        </p:spPr>
      </p:pic>
      <p:sp>
        <p:nvSpPr>
          <p:cNvPr id="6" name="TextBox 5"/>
          <p:cNvSpPr txBox="1"/>
          <p:nvPr/>
        </p:nvSpPr>
        <p:spPr>
          <a:xfrm>
            <a:off x="10072047" y="5250393"/>
            <a:ext cx="2119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Geneva and the call of internationalism, a history, </a:t>
            </a:r>
            <a:r>
              <a:rPr lang="en-US" dirty="0" err="1"/>
              <a:t>Joëlle</a:t>
            </a:r>
            <a:r>
              <a:rPr lang="en-US" dirty="0"/>
              <a:t> Kuntz, Editions </a:t>
            </a:r>
            <a:r>
              <a:rPr lang="en-US" dirty="0" err="1"/>
              <a:t>Zoé</a:t>
            </a:r>
            <a:r>
              <a:rPr lang="en-US" dirty="0"/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41551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4530" y="49876"/>
            <a:ext cx="9622939" cy="68081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7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0" y="3190009"/>
            <a:ext cx="5957455" cy="4468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363" y="-1"/>
            <a:ext cx="5749636" cy="3823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"/>
            <a:ext cx="6858000" cy="454074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4" y="4082085"/>
            <a:ext cx="6280726" cy="3532909"/>
          </a:xfrm>
        </p:spPr>
      </p:pic>
    </p:spTree>
    <p:extLst>
      <p:ext uri="{BB962C8B-B14F-4D97-AF65-F5344CB8AC3E}">
        <p14:creationId xmlns:p14="http://schemas.microsoft.com/office/powerpoint/2010/main" val="38550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56" y="9186"/>
            <a:ext cx="4826487" cy="76456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22" y="5717745"/>
            <a:ext cx="1880747" cy="10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314325"/>
            <a:ext cx="11074400" cy="1325563"/>
          </a:xfrm>
        </p:spPr>
        <p:txBody>
          <a:bodyPr/>
          <a:lstStyle/>
          <a:p>
            <a:r>
              <a:rPr lang="fr-CH" b="1" dirty="0" smtClean="0"/>
              <a:t>The Palais des Nations, a hub for </a:t>
            </a:r>
            <a:r>
              <a:rPr lang="fr-CH" b="1" dirty="0" err="1" smtClean="0"/>
              <a:t>multilateralism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97" y="1639888"/>
            <a:ext cx="7283406" cy="4087812"/>
          </a:xfrm>
        </p:spPr>
      </p:pic>
    </p:spTree>
    <p:extLst>
      <p:ext uri="{BB962C8B-B14F-4D97-AF65-F5344CB8AC3E}">
        <p14:creationId xmlns:p14="http://schemas.microsoft.com/office/powerpoint/2010/main" val="35747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361</Words>
  <Application>Microsoft Office PowerPoint</Application>
  <PresentationFormat>Custom</PresentationFormat>
  <Paragraphs>53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Acrobat Document</vt:lpstr>
      <vt:lpstr>Welcome </vt:lpstr>
      <vt:lpstr>International Geneva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Palais des Nations, a hub for multilateralism</vt:lpstr>
      <vt:lpstr>Director-General Michael Møller</vt:lpstr>
      <vt:lpstr>PowerPoint Presentation</vt:lpstr>
      <vt:lpstr>Office of the Director-General</vt:lpstr>
      <vt:lpstr>Political Affairs and Partnerships Section</vt:lpstr>
      <vt:lpstr>PowerPoint Presentation</vt:lpstr>
      <vt:lpstr>Geneva Peace Talks</vt:lpstr>
      <vt:lpstr>PowerPoint Presentation</vt:lpstr>
      <vt:lpstr>Geneva Lecture Series</vt:lpstr>
      <vt:lpstr>International Days</vt:lpstr>
      <vt:lpstr>Cultural events</vt:lpstr>
      <vt:lpstr>Thank you for your attention – question?</vt:lpstr>
      <vt:lpstr>Quizz</vt:lpstr>
    </vt:vector>
  </TitlesOfParts>
  <Company>UNOG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FLAURAUD</dc:creator>
  <cp:lastModifiedBy>Viviane BRUNNE</cp:lastModifiedBy>
  <cp:revision>19</cp:revision>
  <dcterms:created xsi:type="dcterms:W3CDTF">2017-06-21T13:49:59Z</dcterms:created>
  <dcterms:modified xsi:type="dcterms:W3CDTF">2017-07-03T09:12:02Z</dcterms:modified>
</cp:coreProperties>
</file>