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61" r:id="rId5"/>
    <p:sldId id="268" r:id="rId6"/>
    <p:sldId id="269" r:id="rId7"/>
    <p:sldId id="259" r:id="rId8"/>
    <p:sldId id="267" r:id="rId9"/>
    <p:sldId id="260" r:id="rId10"/>
    <p:sldId id="266" r:id="rId11"/>
    <p:sldId id="262" r:id="rId12"/>
    <p:sldId id="263" r:id="rId13"/>
    <p:sldId id="264" r:id="rId14"/>
    <p:sldId id="265" r:id="rId15"/>
    <p:sldId id="270" r:id="rId16"/>
    <p:sldId id="272" r:id="rId17"/>
    <p:sldId id="273" r:id="rId18"/>
    <p:sldId id="274" r:id="rId19"/>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3CECE"/>
          </a:solidFill>
        </a:fill>
      </a:tcStyle>
    </a:wholeTbl>
    <a:band2H>
      <a:tcTxStyle/>
      <a:tcStyle>
        <a:tcBdr/>
        <a:fill>
          <a:solidFill>
            <a:srgbClr val="F1E8E8"/>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6" y="-168"/>
      </p:cViewPr>
      <p:guideLst>
        <p:guide orient="horz" pos="2380"/>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71573072"/>
      </p:ext>
    </p:extLst>
  </p:cSld>
  <p:clrMap bg1="lt1" tx1="dk1" bg2="lt2" tx2="dk2" accent1="accent1" accent2="accent2" accent3="accent3" accent4="accent4" accent5="accent5" accent6="accent6" hlink="hlink" folHlink="folHlink"/>
  <p:notesStyle>
    <a:lvl1pPr defTabSz="1042987" latinLnBrk="0">
      <a:spcBef>
        <a:spcPts val="500"/>
      </a:spcBef>
      <a:defRPr sz="1400">
        <a:latin typeface="+mn-lt"/>
        <a:ea typeface="+mn-ea"/>
        <a:cs typeface="+mn-cs"/>
        <a:sym typeface="Calibri"/>
      </a:defRPr>
    </a:lvl1pPr>
    <a:lvl2pPr indent="228600" defTabSz="1042987" latinLnBrk="0">
      <a:spcBef>
        <a:spcPts val="500"/>
      </a:spcBef>
      <a:defRPr sz="1400">
        <a:latin typeface="+mn-lt"/>
        <a:ea typeface="+mn-ea"/>
        <a:cs typeface="+mn-cs"/>
        <a:sym typeface="Calibri"/>
      </a:defRPr>
    </a:lvl2pPr>
    <a:lvl3pPr indent="457200" defTabSz="1042987" latinLnBrk="0">
      <a:spcBef>
        <a:spcPts val="500"/>
      </a:spcBef>
      <a:defRPr sz="1400">
        <a:latin typeface="+mn-lt"/>
        <a:ea typeface="+mn-ea"/>
        <a:cs typeface="+mn-cs"/>
        <a:sym typeface="Calibri"/>
      </a:defRPr>
    </a:lvl3pPr>
    <a:lvl4pPr indent="685800" defTabSz="1042987" latinLnBrk="0">
      <a:spcBef>
        <a:spcPts val="500"/>
      </a:spcBef>
      <a:defRPr sz="1400">
        <a:latin typeface="+mn-lt"/>
        <a:ea typeface="+mn-ea"/>
        <a:cs typeface="+mn-cs"/>
        <a:sym typeface="Calibri"/>
      </a:defRPr>
    </a:lvl4pPr>
    <a:lvl5pPr indent="914400" defTabSz="1042987" latinLnBrk="0">
      <a:spcBef>
        <a:spcPts val="500"/>
      </a:spcBef>
      <a:defRPr sz="1400">
        <a:latin typeface="+mn-lt"/>
        <a:ea typeface="+mn-ea"/>
        <a:cs typeface="+mn-cs"/>
        <a:sym typeface="Calibri"/>
      </a:defRPr>
    </a:lvl5pPr>
    <a:lvl6pPr indent="1143000" defTabSz="1042987" latinLnBrk="0">
      <a:spcBef>
        <a:spcPts val="500"/>
      </a:spcBef>
      <a:defRPr sz="1400">
        <a:latin typeface="+mn-lt"/>
        <a:ea typeface="+mn-ea"/>
        <a:cs typeface="+mn-cs"/>
        <a:sym typeface="Calibri"/>
      </a:defRPr>
    </a:lvl6pPr>
    <a:lvl7pPr indent="1371600" defTabSz="1042987" latinLnBrk="0">
      <a:spcBef>
        <a:spcPts val="500"/>
      </a:spcBef>
      <a:defRPr sz="1400">
        <a:latin typeface="+mn-lt"/>
        <a:ea typeface="+mn-ea"/>
        <a:cs typeface="+mn-cs"/>
        <a:sym typeface="Calibri"/>
      </a:defRPr>
    </a:lvl7pPr>
    <a:lvl8pPr indent="1600200" defTabSz="1042987" latinLnBrk="0">
      <a:spcBef>
        <a:spcPts val="500"/>
      </a:spcBef>
      <a:defRPr sz="1400">
        <a:latin typeface="+mn-lt"/>
        <a:ea typeface="+mn-ea"/>
        <a:cs typeface="+mn-cs"/>
        <a:sym typeface="Calibri"/>
      </a:defRPr>
    </a:lvl8pPr>
    <a:lvl9pPr indent="1828800" defTabSz="1042987" latinLnBrk="0">
      <a:spcBef>
        <a:spcPts val="500"/>
      </a:spcBef>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Shape 15"/>
          <p:cNvSpPr>
            <a:spLocks noGrp="1"/>
          </p:cNvSpPr>
          <p:nvPr>
            <p:ph type="title"/>
          </p:nvPr>
        </p:nvSpPr>
        <p:spPr>
          <a:xfrm>
            <a:off x="522164" y="308469"/>
            <a:ext cx="9090026" cy="1383930"/>
          </a:xfrm>
          <a:prstGeom prst="rect">
            <a:avLst/>
          </a:prstGeom>
        </p:spPr>
        <p:txBody>
          <a:bodyPr/>
          <a:lstStyle/>
          <a:p>
            <a:r>
              <a:t>Texte du titre</a:t>
            </a:r>
          </a:p>
        </p:txBody>
      </p:sp>
      <p:sp>
        <p:nvSpPr>
          <p:cNvPr id="16" name="Shape 16"/>
          <p:cNvSpPr>
            <a:spLocks noGrp="1"/>
          </p:cNvSpPr>
          <p:nvPr>
            <p:ph type="body" sz="quarter" idx="1"/>
          </p:nvPr>
        </p:nvSpPr>
        <p:spPr>
          <a:xfrm>
            <a:off x="530672" y="2052439"/>
            <a:ext cx="6544220" cy="1392983"/>
          </a:xfrm>
          <a:prstGeom prst="rect">
            <a:avLst/>
          </a:prstGeom>
        </p:spPr>
        <p:txBody>
          <a:bodyPr>
            <a:normAutofit/>
          </a:bodyPr>
          <a:lstStyle>
            <a:lvl1pPr marL="0" indent="0">
              <a:defRPr>
                <a:solidFill>
                  <a:srgbClr val="1D3074"/>
                </a:solidFill>
              </a:defRPr>
            </a:lvl1pPr>
            <a:lvl2pPr marL="0" indent="457200">
              <a:defRPr>
                <a:solidFill>
                  <a:srgbClr val="1D3074"/>
                </a:solidFill>
              </a:defRPr>
            </a:lvl2pPr>
            <a:lvl3pPr marL="0" indent="914400">
              <a:defRPr>
                <a:solidFill>
                  <a:srgbClr val="1D3074"/>
                </a:solidFill>
              </a:defRPr>
            </a:lvl3pPr>
            <a:lvl4pPr marL="0" indent="1371600">
              <a:defRPr>
                <a:solidFill>
                  <a:srgbClr val="1D3074"/>
                </a:solidFill>
              </a:defRPr>
            </a:lvl4pPr>
            <a:lvl5pPr marL="0" indent="1828800">
              <a:defRPr>
                <a:solidFill>
                  <a:srgbClr val="1D3074"/>
                </a:solidFill>
              </a:defRPr>
            </a:lvl5pPr>
          </a:lstStyle>
          <a:p>
            <a:r>
              <a:t>Texte niveau 1</a:t>
            </a:r>
          </a:p>
          <a:p>
            <a:pPr lvl="1"/>
            <a:r>
              <a:t>Texte niveau 2</a:t>
            </a:r>
          </a:p>
          <a:p>
            <a:pPr lvl="2"/>
            <a:r>
              <a:t>Texte niveau 3</a:t>
            </a:r>
          </a:p>
          <a:p>
            <a:pPr lvl="3"/>
            <a:r>
              <a:t>Texte niveau 4</a:t>
            </a:r>
          </a:p>
          <a:p>
            <a:pPr lvl="4"/>
            <a:r>
              <a:t>Texte niveau 5</a:t>
            </a:r>
          </a:p>
        </p:txBody>
      </p:sp>
      <p:sp>
        <p:nvSpPr>
          <p:cNvPr id="17" name="Shape 17"/>
          <p:cNvSpPr/>
          <p:nvPr/>
        </p:nvSpPr>
        <p:spPr>
          <a:xfrm>
            <a:off x="0" y="4141849"/>
            <a:ext cx="10693400" cy="3419414"/>
          </a:xfrm>
          <a:prstGeom prst="rect">
            <a:avLst/>
          </a:prstGeom>
          <a:solidFill>
            <a:srgbClr val="004084"/>
          </a:solidFill>
          <a:ln w="12700">
            <a:miter lim="400000"/>
          </a:ln>
        </p:spPr>
        <p:txBody>
          <a:bodyPr lIns="45719" rIns="45719" anchor="ctr"/>
          <a:lstStyle/>
          <a:p>
            <a:pPr algn="ctr">
              <a:defRPr>
                <a:solidFill>
                  <a:schemeClr val="accent3">
                    <a:lumOff val="44000"/>
                  </a:schemeClr>
                </a:solidFill>
              </a:defRPr>
            </a:pPr>
            <a:endParaRPr dirty="0"/>
          </a:p>
        </p:txBody>
      </p:sp>
      <p:pic>
        <p:nvPicPr>
          <p:cNvPr id="18" name="image1.jpg" descr="Barre.jpg"/>
          <p:cNvPicPr>
            <a:picLocks noChangeAspect="1"/>
          </p:cNvPicPr>
          <p:nvPr/>
        </p:nvPicPr>
        <p:blipFill>
          <a:blip r:embed="rId2">
            <a:extLst/>
          </a:blip>
          <a:stretch>
            <a:fillRect/>
          </a:stretch>
        </p:blipFill>
        <p:spPr>
          <a:xfrm>
            <a:off x="-1" y="4116449"/>
            <a:ext cx="10693401" cy="107951"/>
          </a:xfrm>
          <a:prstGeom prst="rect">
            <a:avLst/>
          </a:prstGeom>
          <a:ln w="12700">
            <a:miter lim="400000"/>
          </a:ln>
        </p:spPr>
      </p:pic>
      <p:pic>
        <p:nvPicPr>
          <p:cNvPr id="19"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pic>
        <p:nvPicPr>
          <p:cNvPr id="20"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pic>
        <p:nvPicPr>
          <p:cNvPr id="21" name="pasted-image.pdf"/>
          <p:cNvPicPr>
            <a:picLocks noChangeAspect="1"/>
          </p:cNvPicPr>
          <p:nvPr/>
        </p:nvPicPr>
        <p:blipFill>
          <a:blip r:embed="rId4">
            <a:extLst/>
          </a:blip>
          <a:stretch>
            <a:fillRect/>
          </a:stretch>
        </p:blipFill>
        <p:spPr>
          <a:xfrm>
            <a:off x="8319825" y="6699250"/>
            <a:ext cx="1844231" cy="608610"/>
          </a:xfrm>
          <a:prstGeom prst="rect">
            <a:avLst/>
          </a:prstGeom>
          <a:ln w="12700">
            <a:miter lim="400000"/>
          </a:ln>
        </p:spPr>
      </p:pic>
      <p:sp>
        <p:nvSpPr>
          <p:cNvPr id="22" name="Shape 2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127" name="Group 127"/>
          <p:cNvGrpSpPr/>
          <p:nvPr/>
        </p:nvGrpSpPr>
        <p:grpSpPr>
          <a:xfrm>
            <a:off x="0" y="6445250"/>
            <a:ext cx="10693400" cy="1116013"/>
            <a:chOff x="0" y="0"/>
            <a:chExt cx="10693400" cy="1116012"/>
          </a:xfrm>
        </p:grpSpPr>
        <p:sp>
          <p:nvSpPr>
            <p:cNvPr id="125" name="Shape 125"/>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dirty="0"/>
            </a:p>
          </p:txBody>
        </p:sp>
        <p:sp>
          <p:nvSpPr>
            <p:cNvPr id="126" name="Shape 126"/>
            <p:cNvSpPr/>
            <p:nvPr/>
          </p:nvSpPr>
          <p:spPr>
            <a:xfrm>
              <a:off x="0" y="364249"/>
              <a:ext cx="10693400" cy="3875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chemeClr val="accent3">
                      <a:lumOff val="44000"/>
                    </a:schemeClr>
                  </a:solidFill>
                </a:defRPr>
              </a:lvl1pPr>
            </a:lstStyle>
            <a:p>
              <a:r>
                <a:rPr dirty="0"/>
                <a:t> </a:t>
              </a:r>
            </a:p>
          </p:txBody>
        </p:sp>
      </p:grpSp>
      <p:pic>
        <p:nvPicPr>
          <p:cNvPr id="128"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129"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130" name="Shape 130"/>
          <p:cNvSpPr>
            <a:spLocks noGrp="1"/>
          </p:cNvSpPr>
          <p:nvPr>
            <p:ph type="title"/>
          </p:nvPr>
        </p:nvSpPr>
        <p:spPr>
          <a:prstGeom prst="rect">
            <a:avLst/>
          </a:prstGeom>
        </p:spPr>
        <p:txBody>
          <a:bodyPr/>
          <a:lstStyle/>
          <a:p>
            <a:r>
              <a:t>Texte du titre</a:t>
            </a:r>
          </a:p>
        </p:txBody>
      </p:sp>
      <p:sp>
        <p:nvSpPr>
          <p:cNvPr id="131" name="Shape 131"/>
          <p:cNvSpPr>
            <a:spLocks noGrp="1"/>
          </p:cNvSpPr>
          <p:nvPr>
            <p:ph type="body" idx="1"/>
          </p:nvPr>
        </p:nvSpPr>
        <p:spPr>
          <a:xfrm>
            <a:off x="534987" y="1763713"/>
            <a:ext cx="9623426" cy="4465638"/>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pic>
        <p:nvPicPr>
          <p:cNvPr id="132"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133" name="Shape 13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142" name="Group 142"/>
          <p:cNvGrpSpPr/>
          <p:nvPr/>
        </p:nvGrpSpPr>
        <p:grpSpPr>
          <a:xfrm>
            <a:off x="0" y="6445250"/>
            <a:ext cx="10693400" cy="1116013"/>
            <a:chOff x="0" y="0"/>
            <a:chExt cx="10693400" cy="1116012"/>
          </a:xfrm>
        </p:grpSpPr>
        <p:sp>
          <p:nvSpPr>
            <p:cNvPr id="140" name="Shape 140"/>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dirty="0"/>
            </a:p>
          </p:txBody>
        </p:sp>
        <p:sp>
          <p:nvSpPr>
            <p:cNvPr id="141" name="Shape 141"/>
            <p:cNvSpPr/>
            <p:nvPr/>
          </p:nvSpPr>
          <p:spPr>
            <a:xfrm>
              <a:off x="0" y="364249"/>
              <a:ext cx="10693400" cy="3875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chemeClr val="accent3">
                      <a:lumOff val="44000"/>
                    </a:schemeClr>
                  </a:solidFill>
                </a:defRPr>
              </a:lvl1pPr>
            </a:lstStyle>
            <a:p>
              <a:r>
                <a:rPr dirty="0"/>
                <a:t> </a:t>
              </a:r>
            </a:p>
          </p:txBody>
        </p:sp>
      </p:grpSp>
      <p:pic>
        <p:nvPicPr>
          <p:cNvPr id="143"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144"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145" name="Shape 145"/>
          <p:cNvSpPr>
            <a:spLocks noGrp="1"/>
          </p:cNvSpPr>
          <p:nvPr>
            <p:ph type="title"/>
          </p:nvPr>
        </p:nvSpPr>
        <p:spPr>
          <a:xfrm>
            <a:off x="7753350" y="303213"/>
            <a:ext cx="2405064" cy="5925690"/>
          </a:xfrm>
          <a:prstGeom prst="rect">
            <a:avLst/>
          </a:prstGeom>
        </p:spPr>
        <p:txBody>
          <a:bodyPr/>
          <a:lstStyle/>
          <a:p>
            <a:r>
              <a:t>Texte du titre</a:t>
            </a:r>
          </a:p>
        </p:txBody>
      </p:sp>
      <p:sp>
        <p:nvSpPr>
          <p:cNvPr id="146" name="Shape 146"/>
          <p:cNvSpPr>
            <a:spLocks noGrp="1"/>
          </p:cNvSpPr>
          <p:nvPr>
            <p:ph type="body" idx="1"/>
          </p:nvPr>
        </p:nvSpPr>
        <p:spPr>
          <a:xfrm>
            <a:off x="534987" y="303213"/>
            <a:ext cx="7065963" cy="5925690"/>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pic>
        <p:nvPicPr>
          <p:cNvPr id="147"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148" name="Shape 14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WCDRR Template">
    <p:spTree>
      <p:nvGrpSpPr>
        <p:cNvPr id="1" name=""/>
        <p:cNvGrpSpPr/>
        <p:nvPr/>
      </p:nvGrpSpPr>
      <p:grpSpPr>
        <a:xfrm>
          <a:off x="0" y="0"/>
          <a:ext cx="0" cy="0"/>
          <a:chOff x="0" y="0"/>
          <a:chExt cx="0" cy="0"/>
        </a:xfrm>
      </p:grpSpPr>
      <p:grpSp>
        <p:nvGrpSpPr>
          <p:cNvPr id="157" name="Group 157"/>
          <p:cNvGrpSpPr/>
          <p:nvPr/>
        </p:nvGrpSpPr>
        <p:grpSpPr>
          <a:xfrm>
            <a:off x="0" y="6445250"/>
            <a:ext cx="10693400" cy="1116013"/>
            <a:chOff x="0" y="0"/>
            <a:chExt cx="10693400" cy="1116012"/>
          </a:xfrm>
        </p:grpSpPr>
        <p:sp>
          <p:nvSpPr>
            <p:cNvPr id="155" name="Shape 155"/>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dirty="0"/>
            </a:p>
          </p:txBody>
        </p:sp>
        <p:sp>
          <p:nvSpPr>
            <p:cNvPr id="156" name="Shape 156"/>
            <p:cNvSpPr/>
            <p:nvPr/>
          </p:nvSpPr>
          <p:spPr>
            <a:xfrm>
              <a:off x="0" y="364249"/>
              <a:ext cx="10693400" cy="3875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chemeClr val="accent3">
                      <a:lumOff val="44000"/>
                    </a:schemeClr>
                  </a:solidFill>
                </a:defRPr>
              </a:lvl1pPr>
            </a:lstStyle>
            <a:p>
              <a:r>
                <a:rPr dirty="0"/>
                <a:t> </a:t>
              </a:r>
            </a:p>
          </p:txBody>
        </p:sp>
      </p:grpSp>
      <p:pic>
        <p:nvPicPr>
          <p:cNvPr id="158"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159"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pic>
        <p:nvPicPr>
          <p:cNvPr id="160"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161" name="Shape 16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1">
    <p:spTree>
      <p:nvGrpSpPr>
        <p:cNvPr id="1" name=""/>
        <p:cNvGrpSpPr/>
        <p:nvPr/>
      </p:nvGrpSpPr>
      <p:grpSpPr>
        <a:xfrm>
          <a:off x="0" y="0"/>
          <a:ext cx="0" cy="0"/>
          <a:chOff x="0" y="0"/>
          <a:chExt cx="0" cy="0"/>
        </a:xfrm>
      </p:grpSpPr>
      <p:pic>
        <p:nvPicPr>
          <p:cNvPr id="4" name="Image 5" descr="UNISDR_powerpoint-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274300" cy="714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47151" y="6728347"/>
            <a:ext cx="1260475" cy="41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610396" y="1187594"/>
            <a:ext cx="7548334" cy="791589"/>
          </a:xfrm>
        </p:spPr>
        <p:txBody>
          <a:bodyPr/>
          <a:lstStyle>
            <a:lvl1pPr>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2610396" y="2267034"/>
            <a:ext cx="7560840" cy="4173833"/>
          </a:xfrm>
        </p:spPr>
        <p:txBody>
          <a:bodyPr/>
          <a:lstStyle>
            <a:lvl1pPr>
              <a:defRPr/>
            </a:lvl1pPr>
            <a:lvl2pPr marL="0" indent="0">
              <a:defRPr/>
            </a:lvl2pPr>
            <a:lvl3pPr marL="0" indent="0">
              <a:defRPr/>
            </a:lvl3p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29806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Texte du titre</a:t>
            </a:r>
          </a:p>
        </p:txBody>
      </p:sp>
      <p:sp>
        <p:nvSpPr>
          <p:cNvPr id="30" name="Shape 30"/>
          <p:cNvSpPr>
            <a:spLocks noGrp="1"/>
          </p:cNvSpPr>
          <p:nvPr>
            <p:ph type="body" idx="1"/>
          </p:nvPr>
        </p:nvSpPr>
        <p:spPr>
          <a:xfrm>
            <a:off x="534987" y="1763713"/>
            <a:ext cx="9623426" cy="4465638"/>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40" name="Group 40"/>
          <p:cNvGrpSpPr/>
          <p:nvPr/>
        </p:nvGrpSpPr>
        <p:grpSpPr>
          <a:xfrm>
            <a:off x="0" y="6445250"/>
            <a:ext cx="10693400" cy="1116013"/>
            <a:chOff x="0" y="0"/>
            <a:chExt cx="10693400" cy="1116012"/>
          </a:xfrm>
        </p:grpSpPr>
        <p:sp>
          <p:nvSpPr>
            <p:cNvPr id="38" name="Shape 38"/>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dirty="0"/>
            </a:p>
          </p:txBody>
        </p:sp>
        <p:sp>
          <p:nvSpPr>
            <p:cNvPr id="39" name="Shape 39"/>
            <p:cNvSpPr/>
            <p:nvPr/>
          </p:nvSpPr>
          <p:spPr>
            <a:xfrm>
              <a:off x="0" y="364249"/>
              <a:ext cx="10693400" cy="3875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chemeClr val="accent3">
                      <a:lumOff val="44000"/>
                    </a:schemeClr>
                  </a:solidFill>
                </a:defRPr>
              </a:lvl1pPr>
            </a:lstStyle>
            <a:p>
              <a:r>
                <a:rPr dirty="0"/>
                <a:t> </a:t>
              </a:r>
            </a:p>
          </p:txBody>
        </p:sp>
      </p:grpSp>
      <p:pic>
        <p:nvPicPr>
          <p:cNvPr id="41"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42"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43" name="Shape 43"/>
          <p:cNvSpPr>
            <a:spLocks noGrp="1"/>
          </p:cNvSpPr>
          <p:nvPr>
            <p:ph type="title"/>
          </p:nvPr>
        </p:nvSpPr>
        <p:spPr>
          <a:xfrm>
            <a:off x="844550" y="4714726"/>
            <a:ext cx="9090025" cy="1501776"/>
          </a:xfrm>
          <a:prstGeom prst="rect">
            <a:avLst/>
          </a:prstGeom>
        </p:spPr>
        <p:txBody>
          <a:bodyPr anchor="t"/>
          <a:lstStyle>
            <a:lvl1pPr>
              <a:defRPr sz="4000" cap="all"/>
            </a:lvl1pPr>
          </a:lstStyle>
          <a:p>
            <a:r>
              <a:t>Texte du titre</a:t>
            </a:r>
          </a:p>
        </p:txBody>
      </p:sp>
      <p:sp>
        <p:nvSpPr>
          <p:cNvPr id="44" name="Shape 44"/>
          <p:cNvSpPr>
            <a:spLocks noGrp="1"/>
          </p:cNvSpPr>
          <p:nvPr>
            <p:ph type="body" sz="quarter" idx="1"/>
          </p:nvPr>
        </p:nvSpPr>
        <p:spPr>
          <a:xfrm>
            <a:off x="844550" y="3060550"/>
            <a:ext cx="9090025" cy="1654176"/>
          </a:xfrm>
          <a:prstGeom prst="rect">
            <a:avLst/>
          </a:prstGeom>
        </p:spPr>
        <p:txBody>
          <a:bodyPr anchor="b">
            <a:normAutofit/>
          </a:bodyPr>
          <a:lstStyle>
            <a:lvl1pPr marL="0" indent="0">
              <a:spcBef>
                <a:spcPts val="400"/>
              </a:spcBef>
              <a:defRPr sz="2000"/>
            </a:lvl1pPr>
            <a:lvl2pPr marL="0" indent="457200">
              <a:spcBef>
                <a:spcPts val="400"/>
              </a:spcBef>
              <a:defRPr sz="2000"/>
            </a:lvl2pPr>
            <a:lvl3pPr marL="0" indent="914400">
              <a:spcBef>
                <a:spcPts val="400"/>
              </a:spcBef>
              <a:defRPr sz="2000"/>
            </a:lvl3pPr>
            <a:lvl4pPr marL="0" indent="1371600">
              <a:spcBef>
                <a:spcPts val="400"/>
              </a:spcBef>
              <a:defRPr sz="2000"/>
            </a:lvl4pPr>
            <a:lvl5pPr marL="0" indent="1828800">
              <a:spcBef>
                <a:spcPts val="400"/>
              </a:spcBef>
              <a:defRPr sz="2000"/>
            </a:lvl5pPr>
          </a:lstStyle>
          <a:p>
            <a:r>
              <a:t>Texte niveau 1</a:t>
            </a:r>
          </a:p>
          <a:p>
            <a:pPr lvl="1"/>
            <a:r>
              <a:t>Texte niveau 2</a:t>
            </a:r>
          </a:p>
          <a:p>
            <a:pPr lvl="2"/>
            <a:r>
              <a:t>Texte niveau 3</a:t>
            </a:r>
          </a:p>
          <a:p>
            <a:pPr lvl="3"/>
            <a:r>
              <a:t>Texte niveau 4</a:t>
            </a:r>
          </a:p>
          <a:p>
            <a:pPr lvl="4"/>
            <a:r>
              <a:t>Texte niveau 5</a:t>
            </a:r>
          </a:p>
        </p:txBody>
      </p:sp>
      <p:pic>
        <p:nvPicPr>
          <p:cNvPr id="45"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46" name="Shape 4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Texte du titre</a:t>
            </a:r>
          </a:p>
        </p:txBody>
      </p:sp>
      <p:sp>
        <p:nvSpPr>
          <p:cNvPr id="54" name="Shape 54"/>
          <p:cNvSpPr>
            <a:spLocks noGrp="1"/>
          </p:cNvSpPr>
          <p:nvPr>
            <p:ph type="body" sz="half" idx="1"/>
          </p:nvPr>
        </p:nvSpPr>
        <p:spPr>
          <a:xfrm>
            <a:off x="534987" y="1763713"/>
            <a:ext cx="4735514" cy="4465190"/>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64" name="Group 64"/>
          <p:cNvGrpSpPr/>
          <p:nvPr/>
        </p:nvGrpSpPr>
        <p:grpSpPr>
          <a:xfrm>
            <a:off x="0" y="6445250"/>
            <a:ext cx="10693400" cy="1116013"/>
            <a:chOff x="0" y="0"/>
            <a:chExt cx="10693400" cy="1116012"/>
          </a:xfrm>
        </p:grpSpPr>
        <p:sp>
          <p:nvSpPr>
            <p:cNvPr id="62" name="Shape 62"/>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dirty="0"/>
            </a:p>
          </p:txBody>
        </p:sp>
        <p:sp>
          <p:nvSpPr>
            <p:cNvPr id="63" name="Shape 63"/>
            <p:cNvSpPr/>
            <p:nvPr/>
          </p:nvSpPr>
          <p:spPr>
            <a:xfrm>
              <a:off x="0" y="364249"/>
              <a:ext cx="10693400" cy="3875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chemeClr val="accent3">
                      <a:lumOff val="44000"/>
                    </a:schemeClr>
                  </a:solidFill>
                </a:defRPr>
              </a:lvl1pPr>
            </a:lstStyle>
            <a:p>
              <a:r>
                <a:rPr dirty="0"/>
                <a:t> </a:t>
              </a:r>
            </a:p>
          </p:txBody>
        </p:sp>
      </p:grpSp>
      <p:pic>
        <p:nvPicPr>
          <p:cNvPr id="65"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66"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67" name="Shape 67"/>
          <p:cNvSpPr>
            <a:spLocks noGrp="1"/>
          </p:cNvSpPr>
          <p:nvPr>
            <p:ph type="title"/>
          </p:nvPr>
        </p:nvSpPr>
        <p:spPr>
          <a:prstGeom prst="rect">
            <a:avLst/>
          </a:prstGeom>
        </p:spPr>
        <p:txBody>
          <a:bodyPr/>
          <a:lstStyle/>
          <a:p>
            <a:r>
              <a:t>Texte du titre</a:t>
            </a:r>
          </a:p>
        </p:txBody>
      </p:sp>
      <p:sp>
        <p:nvSpPr>
          <p:cNvPr id="68" name="Shape 68"/>
          <p:cNvSpPr>
            <a:spLocks noGrp="1"/>
          </p:cNvSpPr>
          <p:nvPr>
            <p:ph type="body" sz="quarter" idx="1"/>
          </p:nvPr>
        </p:nvSpPr>
        <p:spPr>
          <a:xfrm>
            <a:off x="534987" y="1692275"/>
            <a:ext cx="4724401" cy="704850"/>
          </a:xfrm>
          <a:prstGeom prst="rect">
            <a:avLst/>
          </a:prstGeom>
        </p:spPr>
        <p:txBody>
          <a:bodyPr anchor="b">
            <a:normAutofit/>
          </a:bodyPr>
          <a:lstStyle>
            <a:lvl1pPr marL="0" indent="0">
              <a:spcBef>
                <a:spcPts val="500"/>
              </a:spcBef>
              <a:defRPr sz="2400" b="1"/>
            </a:lvl1pPr>
            <a:lvl2pPr marL="0" indent="457200">
              <a:spcBef>
                <a:spcPts val="500"/>
              </a:spcBef>
              <a:defRPr sz="2400" b="1"/>
            </a:lvl2pPr>
            <a:lvl3pPr marL="0" indent="914400">
              <a:spcBef>
                <a:spcPts val="500"/>
              </a:spcBef>
              <a:defRPr sz="2400" b="1"/>
            </a:lvl3pPr>
            <a:lvl4pPr marL="0" indent="1371600">
              <a:spcBef>
                <a:spcPts val="500"/>
              </a:spcBef>
              <a:defRPr sz="2400" b="1"/>
            </a:lvl4pPr>
            <a:lvl5pPr marL="0" indent="1828800">
              <a:spcBef>
                <a:spcPts val="500"/>
              </a:spcBef>
              <a:defRPr sz="2400" b="1"/>
            </a:lvl5pPr>
          </a:lstStyle>
          <a:p>
            <a:r>
              <a:t>Texte niveau 1</a:t>
            </a:r>
          </a:p>
          <a:p>
            <a:pPr lvl="1"/>
            <a:r>
              <a:t>Texte niveau 2</a:t>
            </a:r>
          </a:p>
          <a:p>
            <a:pPr lvl="2"/>
            <a:r>
              <a:t>Texte niveau 3</a:t>
            </a:r>
          </a:p>
          <a:p>
            <a:pPr lvl="3"/>
            <a:r>
              <a:t>Texte niveau 4</a:t>
            </a:r>
          </a:p>
          <a:p>
            <a:pPr lvl="4"/>
            <a:r>
              <a:t>Texte niveau 5</a:t>
            </a:r>
          </a:p>
        </p:txBody>
      </p:sp>
      <p:sp>
        <p:nvSpPr>
          <p:cNvPr id="69" name="Shape 69"/>
          <p:cNvSpPr>
            <a:spLocks noGrp="1"/>
          </p:cNvSpPr>
          <p:nvPr>
            <p:ph type="body" sz="quarter" idx="13"/>
          </p:nvPr>
        </p:nvSpPr>
        <p:spPr>
          <a:xfrm>
            <a:off x="5432425" y="1692275"/>
            <a:ext cx="4725988" cy="704850"/>
          </a:xfrm>
          <a:prstGeom prst="rect">
            <a:avLst/>
          </a:prstGeom>
        </p:spPr>
        <p:txBody>
          <a:bodyPr anchor="b">
            <a:normAutofit/>
          </a:bodyPr>
          <a:lstStyle/>
          <a:p>
            <a:pPr marL="0" indent="0">
              <a:spcBef>
                <a:spcPts val="500"/>
              </a:spcBef>
              <a:defRPr sz="2400" b="1"/>
            </a:pPr>
            <a:endParaRPr/>
          </a:p>
        </p:txBody>
      </p:sp>
      <p:pic>
        <p:nvPicPr>
          <p:cNvPr id="70"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71" name="Shape 7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8" name="Shape 78"/>
          <p:cNvSpPr>
            <a:spLocks noGrp="1"/>
          </p:cNvSpPr>
          <p:nvPr>
            <p:ph type="title"/>
          </p:nvPr>
        </p:nvSpPr>
        <p:spPr>
          <a:prstGeom prst="rect">
            <a:avLst/>
          </a:prstGeom>
        </p:spPr>
        <p:txBody>
          <a:bodyPr/>
          <a:lstStyle/>
          <a:p>
            <a:r>
              <a:t>Texte du titre</a:t>
            </a:r>
          </a:p>
        </p:txBody>
      </p:sp>
      <p:sp>
        <p:nvSpPr>
          <p:cNvPr id="79" name="Shape 7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88" name="Group 88"/>
          <p:cNvGrpSpPr/>
          <p:nvPr/>
        </p:nvGrpSpPr>
        <p:grpSpPr>
          <a:xfrm>
            <a:off x="0" y="6445250"/>
            <a:ext cx="10693400" cy="1116013"/>
            <a:chOff x="0" y="0"/>
            <a:chExt cx="10693400" cy="1116012"/>
          </a:xfrm>
        </p:grpSpPr>
        <p:sp>
          <p:nvSpPr>
            <p:cNvPr id="86" name="Shape 86"/>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dirty="0"/>
            </a:p>
          </p:txBody>
        </p:sp>
        <p:sp>
          <p:nvSpPr>
            <p:cNvPr id="87" name="Shape 87"/>
            <p:cNvSpPr/>
            <p:nvPr/>
          </p:nvSpPr>
          <p:spPr>
            <a:xfrm>
              <a:off x="0" y="364249"/>
              <a:ext cx="10693400" cy="3875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chemeClr val="accent3">
                      <a:lumOff val="44000"/>
                    </a:schemeClr>
                  </a:solidFill>
                </a:defRPr>
              </a:lvl1pPr>
            </a:lstStyle>
            <a:p>
              <a:r>
                <a:rPr dirty="0"/>
                <a:t> </a:t>
              </a:r>
            </a:p>
          </p:txBody>
        </p:sp>
      </p:grpSp>
      <p:pic>
        <p:nvPicPr>
          <p:cNvPr id="89"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90"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pic>
        <p:nvPicPr>
          <p:cNvPr id="91"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92" name="Shape 9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01" name="Group 101"/>
          <p:cNvGrpSpPr/>
          <p:nvPr/>
        </p:nvGrpSpPr>
        <p:grpSpPr>
          <a:xfrm>
            <a:off x="0" y="6445250"/>
            <a:ext cx="10693400" cy="1116013"/>
            <a:chOff x="0" y="0"/>
            <a:chExt cx="10693400" cy="1116012"/>
          </a:xfrm>
        </p:grpSpPr>
        <p:sp>
          <p:nvSpPr>
            <p:cNvPr id="99" name="Shape 99"/>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dirty="0"/>
            </a:p>
          </p:txBody>
        </p:sp>
        <p:sp>
          <p:nvSpPr>
            <p:cNvPr id="100" name="Shape 100"/>
            <p:cNvSpPr/>
            <p:nvPr/>
          </p:nvSpPr>
          <p:spPr>
            <a:xfrm>
              <a:off x="0" y="364249"/>
              <a:ext cx="10693400" cy="3875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chemeClr val="accent3">
                      <a:lumOff val="44000"/>
                    </a:schemeClr>
                  </a:solidFill>
                </a:defRPr>
              </a:lvl1pPr>
            </a:lstStyle>
            <a:p>
              <a:r>
                <a:rPr dirty="0"/>
                <a:t> </a:t>
              </a:r>
            </a:p>
          </p:txBody>
        </p:sp>
      </p:grpSp>
      <p:pic>
        <p:nvPicPr>
          <p:cNvPr id="102"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103"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104" name="Shape 104"/>
          <p:cNvSpPr>
            <a:spLocks noGrp="1"/>
          </p:cNvSpPr>
          <p:nvPr>
            <p:ph type="title"/>
          </p:nvPr>
        </p:nvSpPr>
        <p:spPr>
          <a:xfrm>
            <a:off x="534987" y="301625"/>
            <a:ext cx="3517901" cy="1281113"/>
          </a:xfrm>
          <a:prstGeom prst="rect">
            <a:avLst/>
          </a:prstGeom>
        </p:spPr>
        <p:txBody>
          <a:bodyPr anchor="b"/>
          <a:lstStyle>
            <a:lvl1pPr>
              <a:defRPr sz="2000"/>
            </a:lvl1pPr>
          </a:lstStyle>
          <a:p>
            <a:r>
              <a:t>Texte du titre</a:t>
            </a:r>
          </a:p>
        </p:txBody>
      </p:sp>
      <p:sp>
        <p:nvSpPr>
          <p:cNvPr id="105" name="Shape 105"/>
          <p:cNvSpPr>
            <a:spLocks noGrp="1"/>
          </p:cNvSpPr>
          <p:nvPr>
            <p:ph type="body" idx="1"/>
          </p:nvPr>
        </p:nvSpPr>
        <p:spPr>
          <a:xfrm>
            <a:off x="4181475" y="301625"/>
            <a:ext cx="5976938" cy="5927279"/>
          </a:xfrm>
          <a:prstGeom prst="rect">
            <a:avLst/>
          </a:prstGeom>
        </p:spPr>
        <p:txBody>
          <a:bodyPr>
            <a:normAutofit/>
          </a:bodyPr>
          <a:lstStyle>
            <a:lvl1pPr>
              <a:spcBef>
                <a:spcPts val="700"/>
              </a:spcBef>
              <a:defRPr sz="3200"/>
            </a:lvl1pPr>
            <a:lvl2pPr>
              <a:spcBef>
                <a:spcPts val="700"/>
              </a:spcBef>
              <a:defRPr sz="3200"/>
            </a:lvl2pPr>
            <a:lvl3pPr>
              <a:spcBef>
                <a:spcPts val="700"/>
              </a:spcBef>
              <a:defRPr sz="3200"/>
            </a:lvl3pPr>
            <a:lvl4pPr>
              <a:spcBef>
                <a:spcPts val="700"/>
              </a:spcBef>
              <a:defRPr sz="3200"/>
            </a:lvl4pPr>
            <a:lvl5pPr>
              <a:spcBef>
                <a:spcPts val="700"/>
              </a:spcBef>
              <a:defRPr sz="3200"/>
            </a:lvl5pPr>
          </a:lstStyle>
          <a:p>
            <a:r>
              <a:t>Texte niveau 1</a:t>
            </a:r>
          </a:p>
          <a:p>
            <a:pPr lvl="1"/>
            <a:r>
              <a:t>Texte niveau 2</a:t>
            </a:r>
          </a:p>
          <a:p>
            <a:pPr lvl="2"/>
            <a:r>
              <a:t>Texte niveau 3</a:t>
            </a:r>
          </a:p>
          <a:p>
            <a:pPr lvl="3"/>
            <a:r>
              <a:t>Texte niveau 4</a:t>
            </a:r>
          </a:p>
          <a:p>
            <a:pPr lvl="4"/>
            <a:r>
              <a:t>Texte niveau 5</a:t>
            </a:r>
          </a:p>
        </p:txBody>
      </p:sp>
      <p:sp>
        <p:nvSpPr>
          <p:cNvPr id="106" name="Shape 106"/>
          <p:cNvSpPr>
            <a:spLocks noGrp="1"/>
          </p:cNvSpPr>
          <p:nvPr>
            <p:ph type="body" sz="half" idx="13"/>
          </p:nvPr>
        </p:nvSpPr>
        <p:spPr>
          <a:xfrm>
            <a:off x="534987" y="1582738"/>
            <a:ext cx="3517901" cy="4646166"/>
          </a:xfrm>
          <a:prstGeom prst="rect">
            <a:avLst/>
          </a:prstGeom>
        </p:spPr>
        <p:txBody>
          <a:bodyPr>
            <a:normAutofit/>
          </a:bodyPr>
          <a:lstStyle/>
          <a:p>
            <a:pPr marL="0" indent="0">
              <a:spcBef>
                <a:spcPts val="300"/>
              </a:spcBef>
              <a:defRPr sz="1400"/>
            </a:pPr>
            <a:endParaRPr/>
          </a:p>
        </p:txBody>
      </p:sp>
      <p:pic>
        <p:nvPicPr>
          <p:cNvPr id="107"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108" name="Shape 10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5" name="Shape 115"/>
          <p:cNvSpPr>
            <a:spLocks noGrp="1"/>
          </p:cNvSpPr>
          <p:nvPr>
            <p:ph type="title"/>
          </p:nvPr>
        </p:nvSpPr>
        <p:spPr>
          <a:xfrm>
            <a:off x="2095500" y="5171380"/>
            <a:ext cx="6416675" cy="409452"/>
          </a:xfrm>
          <a:prstGeom prst="rect">
            <a:avLst/>
          </a:prstGeom>
        </p:spPr>
        <p:txBody>
          <a:bodyPr anchor="b"/>
          <a:lstStyle>
            <a:lvl1pPr>
              <a:defRPr sz="2000"/>
            </a:lvl1pPr>
          </a:lstStyle>
          <a:p>
            <a:r>
              <a:t>Texte du titre</a:t>
            </a:r>
          </a:p>
        </p:txBody>
      </p:sp>
      <p:sp>
        <p:nvSpPr>
          <p:cNvPr id="116" name="Shape 116"/>
          <p:cNvSpPr>
            <a:spLocks noGrp="1"/>
          </p:cNvSpPr>
          <p:nvPr>
            <p:ph type="pic" sz="half" idx="13"/>
          </p:nvPr>
        </p:nvSpPr>
        <p:spPr>
          <a:xfrm>
            <a:off x="2095500" y="676275"/>
            <a:ext cx="6416675" cy="4400501"/>
          </a:xfrm>
          <a:prstGeom prst="rect">
            <a:avLst/>
          </a:prstGeom>
        </p:spPr>
        <p:txBody>
          <a:bodyPr lIns="91439" tIns="45719" rIns="91439" bIns="45719"/>
          <a:lstStyle/>
          <a:p>
            <a:endParaRPr dirty="0"/>
          </a:p>
        </p:txBody>
      </p:sp>
      <p:sp>
        <p:nvSpPr>
          <p:cNvPr id="117" name="Shape 117"/>
          <p:cNvSpPr>
            <a:spLocks noGrp="1"/>
          </p:cNvSpPr>
          <p:nvPr>
            <p:ph type="body" sz="quarter" idx="1"/>
          </p:nvPr>
        </p:nvSpPr>
        <p:spPr>
          <a:xfrm>
            <a:off x="2095500" y="5652839"/>
            <a:ext cx="6416675" cy="648073"/>
          </a:xfrm>
          <a:prstGeom prst="rect">
            <a:avLst/>
          </a:prstGeom>
        </p:spPr>
        <p:txBody>
          <a:bodyPr>
            <a:normAutofit/>
          </a:bodyPr>
          <a:lstStyle>
            <a:lvl1pPr marL="0" indent="0">
              <a:spcBef>
                <a:spcPts val="300"/>
              </a:spcBef>
              <a:defRPr sz="1400"/>
            </a:lvl1pPr>
            <a:lvl2pPr marL="0" indent="457200">
              <a:spcBef>
                <a:spcPts val="300"/>
              </a:spcBef>
              <a:defRPr sz="1400"/>
            </a:lvl2pPr>
            <a:lvl3pPr marL="0" indent="914400">
              <a:spcBef>
                <a:spcPts val="300"/>
              </a:spcBef>
              <a:defRPr sz="1400"/>
            </a:lvl3pPr>
            <a:lvl4pPr marL="0" indent="1371600">
              <a:spcBef>
                <a:spcPts val="300"/>
              </a:spcBef>
              <a:defRPr sz="1400"/>
            </a:lvl4pPr>
            <a:lvl5pPr marL="0" indent="1828800">
              <a:spcBef>
                <a:spcPts val="300"/>
              </a:spcBef>
              <a:defRPr sz="1400"/>
            </a:lvl5pPr>
          </a:lstStyle>
          <a:p>
            <a:r>
              <a:t>Texte niveau 1</a:t>
            </a:r>
          </a:p>
          <a:p>
            <a:pPr lvl="1"/>
            <a:r>
              <a:t>Texte niveau 2</a:t>
            </a:r>
          </a:p>
          <a:p>
            <a:pPr lvl="2"/>
            <a:r>
              <a:t>Texte niveau 3</a:t>
            </a:r>
          </a:p>
          <a:p>
            <a:pPr lvl="3"/>
            <a:r>
              <a:t>Texte niveau 4</a:t>
            </a:r>
          </a:p>
          <a:p>
            <a:pPr lvl="4"/>
            <a:r>
              <a:t>Texte niveau 5</a:t>
            </a:r>
          </a:p>
        </p:txBody>
      </p:sp>
      <p:sp>
        <p:nvSpPr>
          <p:cNvPr id="118" name="Shape 118"/>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hape 2"/>
          <p:cNvSpPr/>
          <p:nvPr/>
        </p:nvSpPr>
        <p:spPr>
          <a:xfrm>
            <a:off x="0" y="6445250"/>
            <a:ext cx="10693400" cy="1116013"/>
          </a:xfrm>
          <a:prstGeom prst="rect">
            <a:avLst/>
          </a:prstGeom>
          <a:solidFill>
            <a:srgbClr val="004084"/>
          </a:solidFill>
          <a:ln w="12700">
            <a:miter lim="400000"/>
          </a:ln>
        </p:spPr>
        <p:txBody>
          <a:bodyPr lIns="45719" rIns="45719" anchor="ctr"/>
          <a:lstStyle/>
          <a:p>
            <a:pPr algn="ctr">
              <a:defRPr>
                <a:solidFill>
                  <a:schemeClr val="accent3">
                    <a:lumOff val="44000"/>
                  </a:schemeClr>
                </a:solidFill>
              </a:defRPr>
            </a:pPr>
            <a:endParaRPr dirty="0"/>
          </a:p>
        </p:txBody>
      </p:sp>
      <p:pic>
        <p:nvPicPr>
          <p:cNvPr id="3" name="image1.jpg" descr="Barre.jpg"/>
          <p:cNvPicPr>
            <a:picLocks noChangeAspect="1"/>
          </p:cNvPicPr>
          <p:nvPr/>
        </p:nvPicPr>
        <p:blipFill>
          <a:blip r:embed="rId15">
            <a:extLst/>
          </a:blip>
          <a:stretch>
            <a:fillRect/>
          </a:stretch>
        </p:blipFill>
        <p:spPr>
          <a:xfrm>
            <a:off x="0" y="6372225"/>
            <a:ext cx="10693400" cy="107950"/>
          </a:xfrm>
          <a:prstGeom prst="rect">
            <a:avLst/>
          </a:prstGeom>
          <a:ln w="12700">
            <a:miter lim="400000"/>
          </a:ln>
        </p:spPr>
      </p:pic>
      <p:pic>
        <p:nvPicPr>
          <p:cNvPr id="4" name="image3.png" descr="InSupport.png"/>
          <p:cNvPicPr>
            <a:picLocks noChangeAspect="1"/>
          </p:cNvPicPr>
          <p:nvPr/>
        </p:nvPicPr>
        <p:blipFill>
          <a:blip r:embed="rId16">
            <a:extLst/>
          </a:blip>
          <a:stretch>
            <a:fillRect/>
          </a:stretch>
        </p:blipFill>
        <p:spPr>
          <a:xfrm>
            <a:off x="450156" y="6836557"/>
            <a:ext cx="2465041" cy="472466"/>
          </a:xfrm>
          <a:prstGeom prst="rect">
            <a:avLst/>
          </a:prstGeom>
          <a:ln w="12700">
            <a:miter lim="400000"/>
          </a:ln>
        </p:spPr>
      </p:pic>
      <p:sp>
        <p:nvSpPr>
          <p:cNvPr id="5" name="Shape 5"/>
          <p:cNvSpPr>
            <a:spLocks noGrp="1"/>
          </p:cNvSpPr>
          <p:nvPr>
            <p:ph type="title"/>
          </p:nvPr>
        </p:nvSpPr>
        <p:spPr>
          <a:xfrm>
            <a:off x="534987" y="303213"/>
            <a:ext cx="9623426" cy="1260476"/>
          </a:xfrm>
          <a:prstGeom prst="rect">
            <a:avLst/>
          </a:prstGeom>
          <a:ln w="12700">
            <a:miter lim="400000"/>
          </a:ln>
          <a:extLst>
            <a:ext uri="{C572A759-6A51-4108-AA02-DFA0A04FC94B}">
              <ma14:wrappingTextBoxFlag xmlns:ma14="http://schemas.microsoft.com/office/mac/drawingml/2011/main" xmlns="" val="1"/>
            </a:ext>
          </a:extLst>
        </p:spPr>
        <p:txBody>
          <a:bodyPr lIns="52153" tIns="52153" rIns="52153" bIns="52153" anchor="ctr">
            <a:normAutofit/>
          </a:bodyPr>
          <a:lstStyle/>
          <a:p>
            <a:r>
              <a:t>Texte du titre</a:t>
            </a:r>
          </a:p>
        </p:txBody>
      </p:sp>
      <p:pic>
        <p:nvPicPr>
          <p:cNvPr id="6" name="pasted-image.pdf"/>
          <p:cNvPicPr>
            <a:picLocks noChangeAspect="1"/>
          </p:cNvPicPr>
          <p:nvPr/>
        </p:nvPicPr>
        <p:blipFill>
          <a:blip r:embed="rId17">
            <a:extLst/>
          </a:blip>
          <a:stretch>
            <a:fillRect/>
          </a:stretch>
        </p:blipFill>
        <p:spPr>
          <a:xfrm>
            <a:off x="8319825" y="6724650"/>
            <a:ext cx="1844231" cy="608610"/>
          </a:xfrm>
          <a:prstGeom prst="rect">
            <a:avLst/>
          </a:prstGeom>
          <a:ln w="12700">
            <a:miter lim="400000"/>
          </a:ln>
        </p:spPr>
      </p:pic>
      <p:sp>
        <p:nvSpPr>
          <p:cNvPr id="7" name="Shape 7"/>
          <p:cNvSpPr>
            <a:spLocks noGrp="1"/>
          </p:cNvSpPr>
          <p:nvPr>
            <p:ph type="body" idx="1"/>
          </p:nvPr>
        </p:nvSpPr>
        <p:spPr>
          <a:xfrm>
            <a:off x="534669" y="1763183"/>
            <a:ext cx="9624061" cy="5793317"/>
          </a:xfrm>
          <a:prstGeom prst="rect">
            <a:avLst/>
          </a:prstGeom>
          <a:ln w="12700">
            <a:miter lim="400000"/>
          </a:ln>
          <a:extLst>
            <a:ext uri="{C572A759-6A51-4108-AA02-DFA0A04FC94B}">
              <ma14:wrappingTextBoxFlag xmlns:ma14="http://schemas.microsoft.com/office/mac/drawingml/2011/main" xmlns="" val="1"/>
            </a:ext>
          </a:extLst>
        </p:spPr>
        <p:txBody>
          <a:bodyPr lIns="52153" tIns="52153" rIns="52153" bIns="52153"/>
          <a:lstStyle/>
          <a:p>
            <a:r>
              <a:t>Texte niveau 1</a:t>
            </a:r>
          </a:p>
          <a:p>
            <a:pPr lvl="1"/>
            <a:r>
              <a:t>Texte niveau 2</a:t>
            </a:r>
          </a:p>
          <a:p>
            <a:pPr lvl="2"/>
            <a:r>
              <a:t>Texte niveau 3</a:t>
            </a:r>
          </a:p>
          <a:p>
            <a:pPr lvl="3"/>
            <a:r>
              <a:t>Texte niveau 4</a:t>
            </a:r>
          </a:p>
          <a:p>
            <a:pPr lvl="4"/>
            <a:r>
              <a:t>Texte niveau 5</a:t>
            </a:r>
          </a:p>
        </p:txBody>
      </p:sp>
      <p:sp>
        <p:nvSpPr>
          <p:cNvPr id="8" name="Shape 8"/>
          <p:cNvSpPr>
            <a:spLocks noGrp="1"/>
          </p:cNvSpPr>
          <p:nvPr>
            <p:ph type="sldNum" sz="quarter" idx="2"/>
          </p:nvPr>
        </p:nvSpPr>
        <p:spPr>
          <a:xfrm>
            <a:off x="5168476" y="6800556"/>
            <a:ext cx="2495128"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p:titleStyle>
    <p:bodyStyle>
      <a:lvl1pPr marL="390525" marR="0" indent="-39052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1pPr>
      <a:lvl2pPr marL="390525" marR="0" indent="6667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2pPr>
      <a:lvl3pPr marL="390525" marR="0" indent="52387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3pPr>
      <a:lvl4pPr marL="390525" marR="0" indent="1173163"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4pPr>
      <a:lvl5pPr marL="390525" marR="0" indent="16954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5pPr>
      <a:lvl6pPr marL="390525" marR="0" indent="21526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6pPr>
      <a:lvl7pPr marL="390525" marR="0" indent="26098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7pPr>
      <a:lvl8pPr marL="390525" marR="0" indent="30670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8pPr>
      <a:lvl9pPr marL="390525" marR="0" indent="35242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9pPr>
    </p:bodyStyle>
    <p:otherStyle>
      <a:lvl1pPr marL="0" marR="0" indent="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11485" y="308468"/>
            <a:ext cx="10716371" cy="1383932"/>
          </a:xfrm>
          <a:prstGeom prst="rect">
            <a:avLst/>
          </a:prstGeom>
        </p:spPr>
        <p:txBody>
          <a:bodyPr>
            <a:normAutofit fontScale="90000"/>
          </a:bodyPr>
          <a:lstStyle/>
          <a:p>
            <a:pPr algn="ctr"/>
            <a:r>
              <a:rPr lang="en-US" dirty="0" smtClean="0"/>
              <a:t>Disaster Risk Reduction: A Path to Conflict Prevention?</a:t>
            </a:r>
            <a:endParaRPr dirty="0"/>
          </a:p>
        </p:txBody>
      </p:sp>
      <p:sp>
        <p:nvSpPr>
          <p:cNvPr id="171" name="Shape 171"/>
          <p:cNvSpPr>
            <a:spLocks noGrp="1"/>
          </p:cNvSpPr>
          <p:nvPr>
            <p:ph type="subTitle" sz="quarter" idx="1"/>
          </p:nvPr>
        </p:nvSpPr>
        <p:spPr>
          <a:xfrm>
            <a:off x="-41126" y="2052439"/>
            <a:ext cx="10775652" cy="1392983"/>
          </a:xfrm>
          <a:prstGeom prst="rect">
            <a:avLst/>
          </a:prstGeom>
        </p:spPr>
        <p:txBody>
          <a:bodyPr>
            <a:normAutofit lnSpcReduction="10000"/>
          </a:bodyPr>
          <a:lstStyle/>
          <a:p>
            <a:pPr algn="ctr"/>
            <a:r>
              <a:rPr lang="en-US" dirty="0" smtClean="0"/>
              <a:t>Jonathan Fowler</a:t>
            </a:r>
          </a:p>
          <a:p>
            <a:pPr algn="ctr"/>
            <a:r>
              <a:rPr lang="en-US" dirty="0" smtClean="0"/>
              <a:t>Public Information Officer</a:t>
            </a:r>
          </a:p>
          <a:p>
            <a:pPr algn="ctr"/>
            <a:r>
              <a:rPr lang="en-US" dirty="0" smtClean="0"/>
              <a:t>UNISDR</a:t>
            </a:r>
          </a:p>
          <a:p>
            <a:pPr algn="ct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88" y="969939"/>
            <a:ext cx="7559675" cy="45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689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51" y="1188289"/>
            <a:ext cx="7548563" cy="791663"/>
          </a:xfrm>
        </p:spPr>
        <p:txBody>
          <a:bodyPr>
            <a:normAutofit fontScale="90000"/>
          </a:bodyPr>
          <a:lstStyle/>
          <a:p>
            <a:pPr>
              <a:defRPr/>
            </a:pPr>
            <a:r>
              <a:rPr lang="en-US" sz="5400" dirty="0" smtClean="0">
                <a:solidFill>
                  <a:schemeClr val="accent1">
                    <a:lumMod val="75000"/>
                  </a:schemeClr>
                </a:solidFill>
                <a:latin typeface="Candara" pitchFamily="34" charset="0"/>
              </a:rPr>
              <a:t>Goal</a:t>
            </a:r>
            <a:endParaRPr lang="en-US" sz="5400" dirty="0">
              <a:solidFill>
                <a:schemeClr val="accent1">
                  <a:lumMod val="75000"/>
                </a:schemeClr>
              </a:solidFill>
              <a:latin typeface="Candara" pitchFamily="34" charset="0"/>
            </a:endParaRPr>
          </a:p>
        </p:txBody>
      </p:sp>
      <p:sp>
        <p:nvSpPr>
          <p:cNvPr id="4" name="Rounded Rectangle 3"/>
          <p:cNvSpPr/>
          <p:nvPr/>
        </p:nvSpPr>
        <p:spPr>
          <a:xfrm>
            <a:off x="1929060" y="2502654"/>
            <a:ext cx="2286000" cy="6853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latin typeface="Candara" pitchFamily="34" charset="0"/>
              </a:rPr>
              <a:t>PREVENTION</a:t>
            </a:r>
          </a:p>
        </p:txBody>
      </p:sp>
      <p:sp>
        <p:nvSpPr>
          <p:cNvPr id="5" name="Rounded Rectangle 4"/>
          <p:cNvSpPr/>
          <p:nvPr/>
        </p:nvSpPr>
        <p:spPr>
          <a:xfrm>
            <a:off x="7491660" y="2502654"/>
            <a:ext cx="2286000" cy="6853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latin typeface="Candara" pitchFamily="34" charset="0"/>
              </a:rPr>
              <a:t>REDUCTION</a:t>
            </a:r>
          </a:p>
        </p:txBody>
      </p:sp>
      <p:sp>
        <p:nvSpPr>
          <p:cNvPr id="6" name="Oval 5"/>
          <p:cNvSpPr/>
          <p:nvPr/>
        </p:nvSpPr>
        <p:spPr>
          <a:xfrm>
            <a:off x="4050556" y="6081798"/>
            <a:ext cx="3505200" cy="129458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a:latin typeface="Candara" pitchFamily="34" charset="0"/>
              </a:rPr>
              <a:t>RESILIENCE</a:t>
            </a:r>
          </a:p>
        </p:txBody>
      </p:sp>
      <p:cxnSp>
        <p:nvCxnSpPr>
          <p:cNvPr id="7" name="Straight Connector 6"/>
          <p:cNvCxnSpPr/>
          <p:nvPr/>
        </p:nvCxnSpPr>
        <p:spPr>
          <a:xfrm>
            <a:off x="4214813" y="2844595"/>
            <a:ext cx="32766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243260" y="4120031"/>
            <a:ext cx="9144000" cy="76152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19472" name="TextBox 8"/>
          <p:cNvSpPr txBox="1">
            <a:spLocks noChangeArrowheads="1"/>
          </p:cNvSpPr>
          <p:nvPr/>
        </p:nvSpPr>
        <p:spPr bwMode="auto">
          <a:xfrm>
            <a:off x="1412875" y="4253407"/>
            <a:ext cx="2801938"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2400" dirty="0">
                <a:solidFill>
                  <a:schemeClr val="bg1"/>
                </a:solidFill>
                <a:latin typeface="Candara" pitchFamily="34" charset="0"/>
              </a:rPr>
              <a:t>HAZARD EXPOSURE</a:t>
            </a:r>
          </a:p>
        </p:txBody>
      </p:sp>
      <p:sp>
        <p:nvSpPr>
          <p:cNvPr id="19473" name="TextBox 9"/>
          <p:cNvSpPr txBox="1">
            <a:spLocks noChangeArrowheads="1"/>
          </p:cNvSpPr>
          <p:nvPr/>
        </p:nvSpPr>
        <p:spPr bwMode="auto">
          <a:xfrm>
            <a:off x="4757739" y="4253407"/>
            <a:ext cx="2352675"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2400" dirty="0">
                <a:solidFill>
                  <a:schemeClr val="bg1"/>
                </a:solidFill>
                <a:latin typeface="Candara" pitchFamily="34" charset="0"/>
              </a:rPr>
              <a:t>VULNERABILITY </a:t>
            </a:r>
          </a:p>
        </p:txBody>
      </p:sp>
      <p:sp>
        <p:nvSpPr>
          <p:cNvPr id="19474" name="TextBox 10"/>
          <p:cNvSpPr txBox="1">
            <a:spLocks noChangeArrowheads="1"/>
          </p:cNvSpPr>
          <p:nvPr/>
        </p:nvSpPr>
        <p:spPr bwMode="auto">
          <a:xfrm>
            <a:off x="7729538" y="4253407"/>
            <a:ext cx="2278062"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2400" dirty="0">
                <a:solidFill>
                  <a:schemeClr val="bg1"/>
                </a:solidFill>
                <a:latin typeface="Candara" pitchFamily="34" charset="0"/>
              </a:rPr>
              <a:t>PREPAREDNESS</a:t>
            </a:r>
          </a:p>
        </p:txBody>
      </p:sp>
      <p:cxnSp>
        <p:nvCxnSpPr>
          <p:cNvPr id="12" name="Straight Arrow Connector 11"/>
          <p:cNvCxnSpPr/>
          <p:nvPr/>
        </p:nvCxnSpPr>
        <p:spPr>
          <a:xfrm>
            <a:off x="4214813" y="4329559"/>
            <a:ext cx="0" cy="322059"/>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034213" y="4329559"/>
            <a:ext cx="0" cy="322059"/>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0006013" y="4267685"/>
            <a:ext cx="0" cy="38076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15013" y="2844595"/>
            <a:ext cx="0" cy="1275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803900" y="4881661"/>
            <a:ext cx="0" cy="11993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98363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609851" y="1188289"/>
            <a:ext cx="7548563" cy="791663"/>
          </a:xfrm>
        </p:spPr>
        <p:txBody>
          <a:bodyPr>
            <a:normAutofit fontScale="90000"/>
          </a:bodyPr>
          <a:lstStyle/>
          <a:p>
            <a:r>
              <a:rPr lang="en-US" altLang="en-US" sz="5400" dirty="0" smtClean="0">
                <a:solidFill>
                  <a:schemeClr val="accent2"/>
                </a:solidFill>
                <a:latin typeface="Candara" pitchFamily="34" charset="0"/>
                <a:cs typeface="Arial" charset="0"/>
              </a:rPr>
              <a:t>Targets</a:t>
            </a:r>
          </a:p>
        </p:txBody>
      </p:sp>
      <p:grpSp>
        <p:nvGrpSpPr>
          <p:cNvPr id="20483" name="Group 36"/>
          <p:cNvGrpSpPr>
            <a:grpSpLocks/>
          </p:cNvGrpSpPr>
          <p:nvPr/>
        </p:nvGrpSpPr>
        <p:grpSpPr bwMode="auto">
          <a:xfrm>
            <a:off x="111125" y="3734621"/>
            <a:ext cx="3087688" cy="2087834"/>
            <a:chOff x="4131745" y="2834546"/>
            <a:chExt cx="2943147" cy="1534966"/>
          </a:xfrm>
        </p:grpSpPr>
        <p:sp>
          <p:nvSpPr>
            <p:cNvPr id="34" name="Rectangle 33"/>
            <p:cNvSpPr/>
            <p:nvPr/>
          </p:nvSpPr>
          <p:spPr>
            <a:xfrm>
              <a:off x="4141082" y="2944768"/>
              <a:ext cx="2645778" cy="142474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20523" name="TextBox 34"/>
            <p:cNvSpPr txBox="1">
              <a:spLocks noChangeArrowheads="1"/>
            </p:cNvSpPr>
            <p:nvPr/>
          </p:nvSpPr>
          <p:spPr bwMode="auto">
            <a:xfrm>
              <a:off x="4131745" y="2834546"/>
              <a:ext cx="723032" cy="97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8000" b="1" dirty="0">
                  <a:solidFill>
                    <a:schemeClr val="bg1"/>
                  </a:solidFill>
                  <a:latin typeface="Century Gothic" pitchFamily="34" charset="0"/>
                </a:rPr>
                <a:t>2</a:t>
              </a:r>
            </a:p>
          </p:txBody>
        </p:sp>
        <p:sp>
          <p:nvSpPr>
            <p:cNvPr id="36" name="TextBox 35"/>
            <p:cNvSpPr txBox="1"/>
            <p:nvPr/>
          </p:nvSpPr>
          <p:spPr>
            <a:xfrm>
              <a:off x="4860052" y="2998937"/>
              <a:ext cx="2214840" cy="1243149"/>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2600" b="1" dirty="0">
                  <a:ln/>
                  <a:solidFill>
                    <a:schemeClr val="bg1"/>
                  </a:solidFill>
                  <a:latin typeface="Century Gothic" pitchFamily="34" charset="0"/>
                </a:rPr>
                <a:t>Reduce number of affected people</a:t>
              </a:r>
            </a:p>
          </p:txBody>
        </p:sp>
      </p:grpSp>
      <p:grpSp>
        <p:nvGrpSpPr>
          <p:cNvPr id="20484" name="Group 37"/>
          <p:cNvGrpSpPr>
            <a:grpSpLocks/>
          </p:cNvGrpSpPr>
          <p:nvPr/>
        </p:nvGrpSpPr>
        <p:grpSpPr bwMode="auto">
          <a:xfrm>
            <a:off x="117476" y="5720919"/>
            <a:ext cx="2779713" cy="1583327"/>
            <a:chOff x="4131745" y="2772988"/>
            <a:chExt cx="2943147" cy="1584868"/>
          </a:xfrm>
        </p:grpSpPr>
        <p:sp>
          <p:nvSpPr>
            <p:cNvPr id="39" name="Rectangle 38"/>
            <p:cNvSpPr/>
            <p:nvPr/>
          </p:nvSpPr>
          <p:spPr>
            <a:xfrm>
              <a:off x="4141081" y="2944769"/>
              <a:ext cx="2917555" cy="1413087"/>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20518" name="TextBox 39"/>
            <p:cNvSpPr txBox="1">
              <a:spLocks noChangeArrowheads="1"/>
            </p:cNvSpPr>
            <p:nvPr/>
          </p:nvSpPr>
          <p:spPr bwMode="auto">
            <a:xfrm>
              <a:off x="4131745" y="2772988"/>
              <a:ext cx="803140" cy="132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8000" b="1" dirty="0">
                  <a:solidFill>
                    <a:schemeClr val="bg1"/>
                  </a:solidFill>
                  <a:latin typeface="Century Gothic" pitchFamily="34" charset="0"/>
                </a:rPr>
                <a:t>3</a:t>
              </a:r>
            </a:p>
          </p:txBody>
        </p:sp>
        <p:sp>
          <p:nvSpPr>
            <p:cNvPr id="41" name="TextBox 40"/>
            <p:cNvSpPr txBox="1"/>
            <p:nvPr/>
          </p:nvSpPr>
          <p:spPr>
            <a:xfrm>
              <a:off x="4860052" y="2972861"/>
              <a:ext cx="2214840" cy="129310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2600" b="1" dirty="0">
                  <a:ln/>
                  <a:solidFill>
                    <a:schemeClr val="bg1"/>
                  </a:solidFill>
                  <a:latin typeface="Century Gothic" pitchFamily="34" charset="0"/>
                </a:rPr>
                <a:t>Reduce Economic Loss</a:t>
              </a:r>
            </a:p>
          </p:txBody>
        </p:sp>
      </p:grpSp>
      <p:grpSp>
        <p:nvGrpSpPr>
          <p:cNvPr id="20485" name="Group 41"/>
          <p:cNvGrpSpPr>
            <a:grpSpLocks/>
          </p:cNvGrpSpPr>
          <p:nvPr/>
        </p:nvGrpSpPr>
        <p:grpSpPr bwMode="auto">
          <a:xfrm>
            <a:off x="3006725" y="2627244"/>
            <a:ext cx="3060700" cy="4608783"/>
            <a:chOff x="4103732" y="2957664"/>
            <a:chExt cx="2532594" cy="1985552"/>
          </a:xfrm>
        </p:grpSpPr>
        <p:sp>
          <p:nvSpPr>
            <p:cNvPr id="43" name="Rectangle 42"/>
            <p:cNvSpPr/>
            <p:nvPr/>
          </p:nvSpPr>
          <p:spPr>
            <a:xfrm>
              <a:off x="4103732" y="2972861"/>
              <a:ext cx="2435653" cy="197035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20513" name="TextBox 43"/>
            <p:cNvSpPr txBox="1">
              <a:spLocks noChangeArrowheads="1"/>
            </p:cNvSpPr>
            <p:nvPr/>
          </p:nvSpPr>
          <p:spPr bwMode="auto">
            <a:xfrm>
              <a:off x="4131745" y="2957664"/>
              <a:ext cx="627659" cy="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8000" b="1" dirty="0">
                  <a:solidFill>
                    <a:schemeClr val="bg1"/>
                  </a:solidFill>
                  <a:latin typeface="Century Gothic" pitchFamily="34" charset="0"/>
                </a:rPr>
                <a:t>4</a:t>
              </a:r>
            </a:p>
          </p:txBody>
        </p:sp>
        <p:sp>
          <p:nvSpPr>
            <p:cNvPr id="45" name="TextBox 44"/>
            <p:cNvSpPr txBox="1"/>
            <p:nvPr/>
          </p:nvSpPr>
          <p:spPr>
            <a:xfrm>
              <a:off x="4681947" y="2972861"/>
              <a:ext cx="1954379" cy="141782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2600" b="1" dirty="0">
                  <a:ln/>
                  <a:solidFill>
                    <a:schemeClr val="bg1"/>
                  </a:solidFill>
                  <a:latin typeface="Century Gothic" pitchFamily="34" charset="0"/>
                </a:rPr>
                <a:t>Reduce damage to critical infrastructure and disruption of basic services</a:t>
              </a:r>
            </a:p>
          </p:txBody>
        </p:sp>
      </p:grpSp>
      <p:grpSp>
        <p:nvGrpSpPr>
          <p:cNvPr id="20486" name="Group 45"/>
          <p:cNvGrpSpPr>
            <a:grpSpLocks/>
          </p:cNvGrpSpPr>
          <p:nvPr/>
        </p:nvGrpSpPr>
        <p:grpSpPr bwMode="auto">
          <a:xfrm>
            <a:off x="7392988" y="2051345"/>
            <a:ext cx="3300412" cy="1943462"/>
            <a:chOff x="4131745" y="2772988"/>
            <a:chExt cx="2465386" cy="1778148"/>
          </a:xfrm>
        </p:grpSpPr>
        <p:sp>
          <p:nvSpPr>
            <p:cNvPr id="47" name="Rectangle 46"/>
            <p:cNvSpPr/>
            <p:nvPr/>
          </p:nvSpPr>
          <p:spPr>
            <a:xfrm>
              <a:off x="4141083" y="2944768"/>
              <a:ext cx="2357440" cy="160636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20508" name="TextBox 47"/>
            <p:cNvSpPr txBox="1">
              <a:spLocks noChangeArrowheads="1"/>
            </p:cNvSpPr>
            <p:nvPr/>
          </p:nvSpPr>
          <p:spPr bwMode="auto">
            <a:xfrm>
              <a:off x="4131745" y="2772988"/>
              <a:ext cx="566625" cy="121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8000" b="1" dirty="0">
                  <a:solidFill>
                    <a:schemeClr val="bg1"/>
                  </a:solidFill>
                  <a:latin typeface="Century Gothic" pitchFamily="34" charset="0"/>
                </a:rPr>
                <a:t>5</a:t>
              </a:r>
            </a:p>
          </p:txBody>
        </p:sp>
        <p:sp>
          <p:nvSpPr>
            <p:cNvPr id="49" name="TextBox 48"/>
            <p:cNvSpPr txBox="1"/>
            <p:nvPr/>
          </p:nvSpPr>
          <p:spPr>
            <a:xfrm>
              <a:off x="4860051" y="2972861"/>
              <a:ext cx="1737080" cy="143558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2400" b="1" dirty="0">
                  <a:ln/>
                  <a:solidFill>
                    <a:schemeClr val="bg1"/>
                  </a:solidFill>
                  <a:latin typeface="Century Gothic" pitchFamily="34" charset="0"/>
                </a:rPr>
                <a:t>Increase national &amp; local DRR strategies</a:t>
              </a:r>
            </a:p>
          </p:txBody>
        </p:sp>
      </p:grpSp>
      <p:grpSp>
        <p:nvGrpSpPr>
          <p:cNvPr id="20487" name="Group 49"/>
          <p:cNvGrpSpPr>
            <a:grpSpLocks/>
          </p:cNvGrpSpPr>
          <p:nvPr/>
        </p:nvGrpSpPr>
        <p:grpSpPr bwMode="auto">
          <a:xfrm>
            <a:off x="7392988" y="3936107"/>
            <a:ext cx="3168650" cy="1584913"/>
            <a:chOff x="4131745" y="2772988"/>
            <a:chExt cx="2539188" cy="1584868"/>
          </a:xfrm>
        </p:grpSpPr>
        <p:sp>
          <p:nvSpPr>
            <p:cNvPr id="51" name="Rectangle 50"/>
            <p:cNvSpPr/>
            <p:nvPr/>
          </p:nvSpPr>
          <p:spPr>
            <a:xfrm>
              <a:off x="4141083" y="2944769"/>
              <a:ext cx="2529850" cy="1413087"/>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20503" name="TextBox 51"/>
            <p:cNvSpPr txBox="1">
              <a:spLocks noChangeArrowheads="1"/>
            </p:cNvSpPr>
            <p:nvPr/>
          </p:nvSpPr>
          <p:spPr bwMode="auto">
            <a:xfrm>
              <a:off x="4131745" y="2772988"/>
              <a:ext cx="607855" cy="132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8000" b="1" dirty="0">
                  <a:solidFill>
                    <a:schemeClr val="bg1"/>
                  </a:solidFill>
                  <a:latin typeface="Century Gothic" pitchFamily="34" charset="0"/>
                </a:rPr>
                <a:t>6</a:t>
              </a:r>
            </a:p>
          </p:txBody>
        </p:sp>
        <p:sp>
          <p:nvSpPr>
            <p:cNvPr id="53" name="TextBox 52"/>
            <p:cNvSpPr txBox="1"/>
            <p:nvPr/>
          </p:nvSpPr>
          <p:spPr>
            <a:xfrm>
              <a:off x="4860054" y="2972861"/>
              <a:ext cx="1810878" cy="1199538"/>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2400" b="1" dirty="0">
                  <a:ln/>
                  <a:solidFill>
                    <a:schemeClr val="bg1"/>
                  </a:solidFill>
                  <a:latin typeface="Century Gothic" pitchFamily="34" charset="0"/>
                </a:rPr>
                <a:t>Enhance international cooperation</a:t>
              </a:r>
            </a:p>
          </p:txBody>
        </p:sp>
      </p:grpSp>
      <p:grpSp>
        <p:nvGrpSpPr>
          <p:cNvPr id="20488" name="Group 54"/>
          <p:cNvGrpSpPr>
            <a:grpSpLocks/>
          </p:cNvGrpSpPr>
          <p:nvPr/>
        </p:nvGrpSpPr>
        <p:grpSpPr bwMode="auto">
          <a:xfrm>
            <a:off x="7402514" y="5446455"/>
            <a:ext cx="3159125" cy="2002163"/>
            <a:chOff x="4131745" y="2772988"/>
            <a:chExt cx="2577893" cy="1832500"/>
          </a:xfrm>
        </p:grpSpPr>
        <p:sp>
          <p:nvSpPr>
            <p:cNvPr id="56" name="Rectangle 55"/>
            <p:cNvSpPr/>
            <p:nvPr/>
          </p:nvSpPr>
          <p:spPr>
            <a:xfrm>
              <a:off x="4141082" y="2944768"/>
              <a:ext cx="2568556" cy="166072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20498" name="TextBox 56"/>
            <p:cNvSpPr txBox="1">
              <a:spLocks noChangeArrowheads="1"/>
            </p:cNvSpPr>
            <p:nvPr/>
          </p:nvSpPr>
          <p:spPr bwMode="auto">
            <a:xfrm>
              <a:off x="4131745" y="2772988"/>
              <a:ext cx="618884" cy="121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8000" b="1" dirty="0">
                  <a:solidFill>
                    <a:schemeClr val="bg1"/>
                  </a:solidFill>
                  <a:latin typeface="Century Gothic" pitchFamily="34" charset="0"/>
                </a:rPr>
                <a:t>7</a:t>
              </a:r>
            </a:p>
          </p:txBody>
        </p:sp>
        <p:sp>
          <p:nvSpPr>
            <p:cNvPr id="58" name="TextBox 57"/>
            <p:cNvSpPr txBox="1"/>
            <p:nvPr/>
          </p:nvSpPr>
          <p:spPr>
            <a:xfrm>
              <a:off x="4860052" y="2972861"/>
              <a:ext cx="1849586" cy="1632626"/>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2200" b="1" dirty="0">
                  <a:ln/>
                  <a:solidFill>
                    <a:schemeClr val="bg1"/>
                  </a:solidFill>
                  <a:latin typeface="Century Gothic" pitchFamily="34" charset="0"/>
                </a:rPr>
                <a:t>Increase availability &amp; access: early warning &amp; risk information</a:t>
              </a:r>
            </a:p>
          </p:txBody>
        </p:sp>
      </p:grpSp>
      <p:grpSp>
        <p:nvGrpSpPr>
          <p:cNvPr id="20489" name="Group 2"/>
          <p:cNvGrpSpPr>
            <a:grpSpLocks/>
          </p:cNvGrpSpPr>
          <p:nvPr/>
        </p:nvGrpSpPr>
        <p:grpSpPr bwMode="auto">
          <a:xfrm>
            <a:off x="-9525" y="2482874"/>
            <a:ext cx="3049588" cy="1323439"/>
            <a:chOff x="-77788" y="2484487"/>
            <a:chExt cx="3048544" cy="1325863"/>
          </a:xfrm>
        </p:grpSpPr>
        <p:sp>
          <p:nvSpPr>
            <p:cNvPr id="31" name="Rectangle 30"/>
            <p:cNvSpPr/>
            <p:nvPr/>
          </p:nvSpPr>
          <p:spPr bwMode="auto">
            <a:xfrm>
              <a:off x="56594" y="2656337"/>
              <a:ext cx="2756456" cy="1151136"/>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en-US" altLang="en-US" dirty="0">
                <a:solidFill>
                  <a:srgbClr val="FFFFFF"/>
                </a:solidFill>
                <a:latin typeface="Calibri" pitchFamily="34" charset="0"/>
              </a:endParaRPr>
            </a:p>
          </p:txBody>
        </p:sp>
        <p:sp>
          <p:nvSpPr>
            <p:cNvPr id="20493" name="TextBox 27"/>
            <p:cNvSpPr txBox="1">
              <a:spLocks noChangeArrowheads="1"/>
            </p:cNvSpPr>
            <p:nvPr/>
          </p:nvSpPr>
          <p:spPr bwMode="auto">
            <a:xfrm>
              <a:off x="-77788" y="2484487"/>
              <a:ext cx="758281" cy="13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ltLang="en-US" sz="8000" b="1" dirty="0">
                  <a:solidFill>
                    <a:schemeClr val="bg1"/>
                  </a:solidFill>
                  <a:latin typeface="Century Gothic" pitchFamily="34" charset="0"/>
                </a:rPr>
                <a:t>1</a:t>
              </a:r>
            </a:p>
          </p:txBody>
        </p:sp>
        <p:sp>
          <p:nvSpPr>
            <p:cNvPr id="32" name="TextBox 31"/>
            <p:cNvSpPr txBox="1"/>
            <p:nvPr/>
          </p:nvSpPr>
          <p:spPr bwMode="auto">
            <a:xfrm>
              <a:off x="813305" y="2744256"/>
              <a:ext cx="2157451" cy="893219"/>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defRPr/>
              </a:pPr>
              <a:r>
                <a:rPr lang="en-US" sz="2600" b="1" dirty="0">
                  <a:ln/>
                  <a:solidFill>
                    <a:schemeClr val="bg1"/>
                  </a:solidFill>
                  <a:latin typeface="Century Gothic" pitchFamily="34" charset="0"/>
                </a:rPr>
                <a:t>Reduce Mortality</a:t>
              </a:r>
            </a:p>
          </p:txBody>
        </p:sp>
      </p:grpSp>
    </p:spTree>
    <p:extLst>
      <p:ext uri="{BB962C8B-B14F-4D97-AF65-F5344CB8AC3E}">
        <p14:creationId xmlns:p14="http://schemas.microsoft.com/office/powerpoint/2010/main" val="378853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51" y="899546"/>
            <a:ext cx="7548563" cy="791663"/>
          </a:xfrm>
        </p:spPr>
        <p:txBody>
          <a:bodyPr>
            <a:normAutofit fontScale="90000"/>
          </a:bodyPr>
          <a:lstStyle/>
          <a:p>
            <a:pPr>
              <a:defRPr/>
            </a:pPr>
            <a:r>
              <a:rPr lang="en-US" sz="5400" dirty="0" smtClean="0">
                <a:solidFill>
                  <a:schemeClr val="accent1">
                    <a:lumMod val="75000"/>
                  </a:schemeClr>
                </a:solidFill>
                <a:latin typeface="Candara" pitchFamily="34" charset="0"/>
              </a:rPr>
              <a:t>Priorities for Action</a:t>
            </a:r>
            <a:endParaRPr lang="en-US" sz="5400" dirty="0">
              <a:solidFill>
                <a:schemeClr val="accent1">
                  <a:lumMod val="75000"/>
                </a:schemeClr>
              </a:solidFill>
              <a:latin typeface="Candara" pitchFamily="34" charset="0"/>
            </a:endParaRPr>
          </a:p>
        </p:txBody>
      </p:sp>
      <p:grpSp>
        <p:nvGrpSpPr>
          <p:cNvPr id="3" name="Group 31"/>
          <p:cNvGrpSpPr>
            <a:grpSpLocks/>
          </p:cNvGrpSpPr>
          <p:nvPr/>
        </p:nvGrpSpPr>
        <p:grpSpPr bwMode="auto">
          <a:xfrm>
            <a:off x="967200" y="2001951"/>
            <a:ext cx="8843996" cy="5446394"/>
            <a:chOff x="188956" y="1525847"/>
            <a:chExt cx="10342320" cy="6008144"/>
          </a:xfrm>
          <a:solidFill>
            <a:schemeClr val="accent1">
              <a:lumMod val="50000"/>
            </a:schemeClr>
          </a:solidFill>
        </p:grpSpPr>
        <p:sp>
          <p:nvSpPr>
            <p:cNvPr id="18" name="Oval 17"/>
            <p:cNvSpPr/>
            <p:nvPr/>
          </p:nvSpPr>
          <p:spPr>
            <a:xfrm>
              <a:off x="3860758" y="1525847"/>
              <a:ext cx="3178946" cy="129687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900" b="1" dirty="0">
                  <a:latin typeface="Candara" pitchFamily="34" charset="0"/>
                </a:rPr>
                <a:t>1. Understanding Disaster Risk</a:t>
              </a:r>
              <a:endParaRPr lang="en-GB" sz="1900" b="1" dirty="0">
                <a:latin typeface="Candara" pitchFamily="34" charset="0"/>
              </a:endParaRPr>
            </a:p>
          </p:txBody>
        </p:sp>
        <p:sp>
          <p:nvSpPr>
            <p:cNvPr id="19" name="Oval 18"/>
            <p:cNvSpPr/>
            <p:nvPr/>
          </p:nvSpPr>
          <p:spPr>
            <a:xfrm>
              <a:off x="188956" y="3564013"/>
              <a:ext cx="2808221" cy="149846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900" b="1" dirty="0">
                  <a:latin typeface="Candara" pitchFamily="34" charset="0"/>
                </a:rPr>
                <a:t>2. Strengthen Risk Governance</a:t>
              </a:r>
              <a:endParaRPr lang="en-GB" sz="1900" b="1" dirty="0">
                <a:latin typeface="Candara" pitchFamily="34" charset="0"/>
              </a:endParaRPr>
            </a:p>
          </p:txBody>
        </p:sp>
        <p:sp>
          <p:nvSpPr>
            <p:cNvPr id="20" name="Oval 19"/>
            <p:cNvSpPr/>
            <p:nvPr/>
          </p:nvSpPr>
          <p:spPr>
            <a:xfrm>
              <a:off x="3742650" y="5949809"/>
              <a:ext cx="3297053" cy="158418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900" b="1" dirty="0">
                  <a:latin typeface="Candara" pitchFamily="34" charset="0"/>
                </a:rPr>
                <a:t>4. Preparedness for Response, Recovery &amp; Reconstruction</a:t>
              </a:r>
              <a:endParaRPr lang="en-GB" sz="1900" b="1" dirty="0">
                <a:latin typeface="Candara" pitchFamily="34" charset="0"/>
              </a:endParaRPr>
            </a:p>
          </p:txBody>
        </p:sp>
        <p:sp>
          <p:nvSpPr>
            <p:cNvPr id="21" name="Oval 20"/>
            <p:cNvSpPr/>
            <p:nvPr/>
          </p:nvSpPr>
          <p:spPr>
            <a:xfrm>
              <a:off x="7723055" y="3767194"/>
              <a:ext cx="2808221" cy="1295283"/>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900" b="1" dirty="0">
                  <a:latin typeface="Candara" pitchFamily="34" charset="0"/>
                </a:rPr>
                <a:t>3. Investing in DRR for resilience</a:t>
              </a:r>
              <a:endParaRPr lang="en-GB" sz="1900" b="1" dirty="0">
                <a:latin typeface="Candara" pitchFamily="34" charset="0"/>
              </a:endParaRPr>
            </a:p>
          </p:txBody>
        </p:sp>
        <p:cxnSp>
          <p:nvCxnSpPr>
            <p:cNvPr id="22" name="Curved Connector 21"/>
            <p:cNvCxnSpPr>
              <a:stCxn id="19" idx="0"/>
              <a:endCxn id="18" idx="2"/>
            </p:cNvCxnSpPr>
            <p:nvPr/>
          </p:nvCxnSpPr>
          <p:spPr>
            <a:xfrm rot="5400000" flipH="1" flipV="1">
              <a:off x="2032047" y="1735302"/>
              <a:ext cx="1389731" cy="2267692"/>
            </a:xfrm>
            <a:prstGeom prst="curvedConnector2">
              <a:avLst/>
            </a:prstGeom>
            <a:grpFill/>
            <a:ln w="127000" cmpd="tri"/>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18" idx="6"/>
              <a:endCxn id="21" idx="0"/>
            </p:cNvCxnSpPr>
            <p:nvPr/>
          </p:nvCxnSpPr>
          <p:spPr>
            <a:xfrm>
              <a:off x="7039704" y="2174282"/>
              <a:ext cx="2087462" cy="1592912"/>
            </a:xfrm>
            <a:prstGeom prst="curvedConnector2">
              <a:avLst/>
            </a:prstGeom>
            <a:grpFill/>
            <a:ln w="127000" cmpd="tri"/>
          </p:spPr>
          <p:style>
            <a:lnRef idx="2">
              <a:schemeClr val="accent1"/>
            </a:lnRef>
            <a:fillRef idx="0">
              <a:schemeClr val="accent1"/>
            </a:fillRef>
            <a:effectRef idx="1">
              <a:schemeClr val="accent1"/>
            </a:effectRef>
            <a:fontRef idx="minor">
              <a:schemeClr val="tx1"/>
            </a:fontRef>
          </p:style>
        </p:cxnSp>
        <p:cxnSp>
          <p:nvCxnSpPr>
            <p:cNvPr id="24" name="Curved Connector 23"/>
            <p:cNvCxnSpPr>
              <a:stCxn id="21" idx="4"/>
              <a:endCxn id="20" idx="6"/>
            </p:cNvCxnSpPr>
            <p:nvPr/>
          </p:nvCxnSpPr>
          <p:spPr>
            <a:xfrm rot="5400000">
              <a:off x="7243723" y="4858457"/>
              <a:ext cx="1679423" cy="2087463"/>
            </a:xfrm>
            <a:prstGeom prst="curvedConnector2">
              <a:avLst/>
            </a:prstGeom>
            <a:grpFill/>
            <a:ln w="127000" cmpd="tri"/>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19" idx="4"/>
              <a:endCxn id="20" idx="2"/>
            </p:cNvCxnSpPr>
            <p:nvPr/>
          </p:nvCxnSpPr>
          <p:spPr>
            <a:xfrm rot="16200000" flipH="1">
              <a:off x="1828148" y="4827398"/>
              <a:ext cx="1679422" cy="2149583"/>
            </a:xfrm>
            <a:prstGeom prst="curvedConnector2">
              <a:avLst/>
            </a:prstGeom>
            <a:grpFill/>
            <a:ln w="127000" cmpd="tri"/>
          </p:spPr>
          <p:style>
            <a:lnRef idx="2">
              <a:schemeClr val="accent1"/>
            </a:lnRef>
            <a:fillRef idx="0">
              <a:schemeClr val="accent1"/>
            </a:fillRef>
            <a:effectRef idx="1">
              <a:schemeClr val="accent1"/>
            </a:effectRef>
            <a:fontRef idx="minor">
              <a:schemeClr val="tx1"/>
            </a:fontRef>
          </p:style>
        </p:cxnSp>
      </p:grpSp>
      <p:sp>
        <p:nvSpPr>
          <p:cNvPr id="26" name="Rounded Rectangle 25"/>
          <p:cNvSpPr/>
          <p:nvPr/>
        </p:nvSpPr>
        <p:spPr>
          <a:xfrm>
            <a:off x="3867268" y="3705902"/>
            <a:ext cx="3047940" cy="809431"/>
          </a:xfrm>
          <a:prstGeom prst="roundRect">
            <a:avLst/>
          </a:prstGeom>
        </p:spPr>
        <p:style>
          <a:lnRef idx="0">
            <a:schemeClr val="accent4"/>
          </a:lnRef>
          <a:fillRef idx="3">
            <a:schemeClr val="accent4"/>
          </a:fillRef>
          <a:effectRef idx="3">
            <a:schemeClr val="accent4"/>
          </a:effectRef>
          <a:fontRef idx="minor">
            <a:schemeClr val="lt1"/>
          </a:fontRef>
        </p:style>
        <p:txBody>
          <a:bodyPr lIns="80147" tIns="40074" rIns="80147" bIns="40074"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en-US" altLang="en-US" sz="2500" b="1" dirty="0">
                <a:solidFill>
                  <a:srgbClr val="FFFFFF"/>
                </a:solidFill>
                <a:latin typeface="Candara" pitchFamily="34" charset="0"/>
              </a:rPr>
              <a:t>GLOBAL&amp; REGIONAL</a:t>
            </a:r>
            <a:endParaRPr lang="en-GB" altLang="en-US" sz="2500" b="1" dirty="0">
              <a:solidFill>
                <a:srgbClr val="FFFFFF"/>
              </a:solidFill>
              <a:latin typeface="Candara" pitchFamily="34" charset="0"/>
            </a:endParaRPr>
          </a:p>
        </p:txBody>
      </p:sp>
      <p:sp>
        <p:nvSpPr>
          <p:cNvPr id="27" name="Rounded Rectangle 26"/>
          <p:cNvSpPr/>
          <p:nvPr/>
        </p:nvSpPr>
        <p:spPr>
          <a:xfrm>
            <a:off x="3890164" y="4936038"/>
            <a:ext cx="3047940" cy="809431"/>
          </a:xfrm>
          <a:prstGeom prst="roundRect">
            <a:avLst/>
          </a:prstGeom>
        </p:spPr>
        <p:style>
          <a:lnRef idx="0">
            <a:schemeClr val="accent4"/>
          </a:lnRef>
          <a:fillRef idx="3">
            <a:schemeClr val="accent4"/>
          </a:fillRef>
          <a:effectRef idx="3">
            <a:schemeClr val="accent4"/>
          </a:effectRef>
          <a:fontRef idx="minor">
            <a:schemeClr val="lt1"/>
          </a:fontRef>
        </p:style>
        <p:txBody>
          <a:bodyPr lIns="80147" tIns="40074" rIns="80147" bIns="40074"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42988" eaLnBrk="0" fontAlgn="base" hangingPunct="0">
              <a:spcBef>
                <a:spcPct val="0"/>
              </a:spcBef>
              <a:spcAft>
                <a:spcPct val="0"/>
              </a:spcAft>
              <a:defRPr sz="2100">
                <a:solidFill>
                  <a:schemeClr val="tx1"/>
                </a:solidFill>
                <a:latin typeface="Arial" charset="0"/>
                <a:cs typeface="Arial" charset="0"/>
              </a:defRPr>
            </a:lvl6pPr>
            <a:lvl7pPr marL="2971800" indent="-228600" defTabSz="1042988" eaLnBrk="0" fontAlgn="base" hangingPunct="0">
              <a:spcBef>
                <a:spcPct val="0"/>
              </a:spcBef>
              <a:spcAft>
                <a:spcPct val="0"/>
              </a:spcAft>
              <a:defRPr sz="2100">
                <a:solidFill>
                  <a:schemeClr val="tx1"/>
                </a:solidFill>
                <a:latin typeface="Arial" charset="0"/>
                <a:cs typeface="Arial" charset="0"/>
              </a:defRPr>
            </a:lvl7pPr>
            <a:lvl8pPr marL="3429000" indent="-228600" defTabSz="1042988" eaLnBrk="0" fontAlgn="base" hangingPunct="0">
              <a:spcBef>
                <a:spcPct val="0"/>
              </a:spcBef>
              <a:spcAft>
                <a:spcPct val="0"/>
              </a:spcAft>
              <a:defRPr sz="2100">
                <a:solidFill>
                  <a:schemeClr val="tx1"/>
                </a:solidFill>
                <a:latin typeface="Arial" charset="0"/>
                <a:cs typeface="Arial" charset="0"/>
              </a:defRPr>
            </a:lvl8pPr>
            <a:lvl9pPr marL="3886200" indent="-228600" defTabSz="1042988"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en-US" altLang="en-US" sz="2500" b="1" dirty="0">
                <a:solidFill>
                  <a:srgbClr val="FFFFFF"/>
                </a:solidFill>
                <a:latin typeface="Candara" pitchFamily="34" charset="0"/>
              </a:rPr>
              <a:t>NATIONAL &amp; LOCAL</a:t>
            </a:r>
            <a:endParaRPr lang="en-GB" altLang="en-US" sz="2500" b="1" dirty="0">
              <a:solidFill>
                <a:srgbClr val="FFFFFF"/>
              </a:solidFill>
              <a:latin typeface="Candara" pitchFamily="34" charset="0"/>
            </a:endParaRPr>
          </a:p>
        </p:txBody>
      </p:sp>
    </p:spTree>
    <p:extLst>
      <p:ext uri="{BB962C8B-B14F-4D97-AF65-F5344CB8AC3E}">
        <p14:creationId xmlns:p14="http://schemas.microsoft.com/office/powerpoint/2010/main" val="588782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51" y="1188289"/>
            <a:ext cx="7548563" cy="791663"/>
          </a:xfrm>
        </p:spPr>
        <p:txBody>
          <a:bodyPr/>
          <a:lstStyle/>
          <a:p>
            <a:pPr>
              <a:defRPr/>
            </a:pPr>
            <a:r>
              <a:rPr lang="en-US" sz="4200" dirty="0">
                <a:solidFill>
                  <a:schemeClr val="accent1">
                    <a:lumMod val="75000"/>
                  </a:schemeClr>
                </a:solidFill>
                <a:latin typeface="Candara" pitchFamily="34" charset="0"/>
              </a:rPr>
              <a:t>Highlights</a:t>
            </a:r>
          </a:p>
        </p:txBody>
      </p:sp>
      <p:sp>
        <p:nvSpPr>
          <p:cNvPr id="22531" name="Content Placeholder 2"/>
          <p:cNvSpPr>
            <a:spLocks noGrp="1"/>
          </p:cNvSpPr>
          <p:nvPr>
            <p:ph idx="1"/>
          </p:nvPr>
        </p:nvSpPr>
        <p:spPr>
          <a:xfrm>
            <a:off x="1890713" y="2122737"/>
            <a:ext cx="8640762" cy="4172495"/>
          </a:xfrm>
        </p:spPr>
        <p:txBody>
          <a:bodyPr/>
          <a:lstStyle/>
          <a:p>
            <a:pPr marL="239713" indent="-225425">
              <a:spcBef>
                <a:spcPts val="600"/>
              </a:spcBef>
            </a:pPr>
            <a:r>
              <a:rPr lang="en-GB" altLang="en-US" sz="2400" i="0" dirty="0" smtClean="0">
                <a:solidFill>
                  <a:srgbClr val="000000"/>
                </a:solidFill>
                <a:latin typeface="Candara" pitchFamily="34" charset="0"/>
                <a:cs typeface="Arial" charset="0"/>
              </a:rPr>
              <a:t>Put the focus on </a:t>
            </a:r>
            <a:r>
              <a:rPr lang="en-GB" altLang="en-US" sz="2400" b="1" i="0" dirty="0" smtClean="0">
                <a:solidFill>
                  <a:srgbClr val="000000"/>
                </a:solidFill>
                <a:latin typeface="Candara" pitchFamily="34" charset="0"/>
                <a:cs typeface="Arial" charset="0"/>
              </a:rPr>
              <a:t>prevention of new risks</a:t>
            </a:r>
            <a:r>
              <a:rPr lang="en-GB" altLang="en-US" sz="2400" i="0" dirty="0" smtClean="0">
                <a:solidFill>
                  <a:srgbClr val="000000"/>
                </a:solidFill>
                <a:latin typeface="Candara" pitchFamily="34" charset="0"/>
                <a:cs typeface="Arial" charset="0"/>
              </a:rPr>
              <a:t> in the course of development – ‘</a:t>
            </a:r>
            <a:r>
              <a:rPr lang="en-GB" altLang="en-US" sz="2400" dirty="0" smtClean="0">
                <a:solidFill>
                  <a:srgbClr val="000000"/>
                </a:solidFill>
                <a:latin typeface="Candara" pitchFamily="34" charset="0"/>
                <a:cs typeface="Arial" charset="0"/>
              </a:rPr>
              <a:t>Risk-informed development</a:t>
            </a:r>
            <a:r>
              <a:rPr lang="en-GB" altLang="en-US" sz="2400" i="0" dirty="0" smtClean="0">
                <a:solidFill>
                  <a:srgbClr val="000000"/>
                </a:solidFill>
                <a:latin typeface="Candara" pitchFamily="34" charset="0"/>
                <a:cs typeface="Arial" charset="0"/>
              </a:rPr>
              <a:t>’</a:t>
            </a:r>
          </a:p>
          <a:p>
            <a:pPr marL="239713" indent="-225425">
              <a:spcBef>
                <a:spcPts val="600"/>
              </a:spcBef>
            </a:pPr>
            <a:r>
              <a:rPr lang="en-US" altLang="en-US" sz="2400" i="0" dirty="0" smtClean="0">
                <a:solidFill>
                  <a:srgbClr val="000000"/>
                </a:solidFill>
                <a:latin typeface="Candara" pitchFamily="34" charset="0"/>
                <a:cs typeface="Arial" charset="0"/>
              </a:rPr>
              <a:t>Shift from disaster loss to </a:t>
            </a:r>
            <a:r>
              <a:rPr lang="en-US" altLang="en-US" sz="2400" b="1" i="0" dirty="0" smtClean="0">
                <a:solidFill>
                  <a:srgbClr val="000000"/>
                </a:solidFill>
                <a:latin typeface="Candara" pitchFamily="34" charset="0"/>
                <a:cs typeface="Arial" charset="0"/>
              </a:rPr>
              <a:t>disaster risk</a:t>
            </a:r>
          </a:p>
          <a:p>
            <a:pPr marL="239713" indent="-225425">
              <a:spcBef>
                <a:spcPts val="600"/>
              </a:spcBef>
            </a:pPr>
            <a:r>
              <a:rPr lang="en-US" altLang="en-US" sz="2400" i="0" dirty="0" smtClean="0">
                <a:solidFill>
                  <a:srgbClr val="000000"/>
                </a:solidFill>
                <a:latin typeface="Candara" pitchFamily="34" charset="0"/>
                <a:cs typeface="Arial" charset="0"/>
              </a:rPr>
              <a:t>Call for </a:t>
            </a:r>
            <a:r>
              <a:rPr lang="en-US" altLang="en-US" sz="2400" b="1" i="0" dirty="0" smtClean="0">
                <a:solidFill>
                  <a:srgbClr val="000000"/>
                </a:solidFill>
                <a:latin typeface="Candara" pitchFamily="34" charset="0"/>
                <a:cs typeface="Arial" charset="0"/>
              </a:rPr>
              <a:t>coherence</a:t>
            </a:r>
            <a:r>
              <a:rPr lang="en-US" altLang="en-US" sz="2400" i="0" dirty="0" smtClean="0">
                <a:solidFill>
                  <a:srgbClr val="000000"/>
                </a:solidFill>
                <a:latin typeface="Candara" pitchFamily="34" charset="0"/>
                <a:cs typeface="Arial" charset="0"/>
              </a:rPr>
              <a:t> in policies and </a:t>
            </a:r>
            <a:r>
              <a:rPr lang="en-US" altLang="en-US" sz="2400" i="0" dirty="0" smtClean="0">
                <a:solidFill>
                  <a:srgbClr val="000000"/>
                </a:solidFill>
                <a:latin typeface="Candara" pitchFamily="34" charset="0"/>
                <a:cs typeface="Arial" charset="0"/>
              </a:rPr>
              <a:t>programmes</a:t>
            </a:r>
            <a:r>
              <a:rPr lang="en-US" altLang="en-US" sz="2400" i="0" dirty="0" smtClean="0">
                <a:solidFill>
                  <a:srgbClr val="000000"/>
                </a:solidFill>
                <a:latin typeface="Candara" pitchFamily="34" charset="0"/>
                <a:cs typeface="Arial" charset="0"/>
              </a:rPr>
              <a:t> across sustainable development, environment and climate to ensure the reduction of disaster risk</a:t>
            </a:r>
            <a:endParaRPr lang="en-GB" altLang="en-US" sz="2400" i="0" dirty="0" smtClean="0">
              <a:solidFill>
                <a:srgbClr val="000000"/>
              </a:solidFill>
              <a:latin typeface="Candara" pitchFamily="34" charset="0"/>
              <a:cs typeface="Arial" charset="0"/>
            </a:endParaRPr>
          </a:p>
          <a:p>
            <a:pPr marL="239713" indent="-225425">
              <a:spcBef>
                <a:spcPts val="600"/>
              </a:spcBef>
            </a:pPr>
            <a:r>
              <a:rPr lang="en-US" altLang="en-US" sz="2400" i="0" dirty="0" smtClean="0">
                <a:solidFill>
                  <a:srgbClr val="000000"/>
                </a:solidFill>
                <a:latin typeface="Candara" pitchFamily="34" charset="0"/>
                <a:cs typeface="Arial" charset="0"/>
              </a:rPr>
              <a:t>Shift from disaster management to </a:t>
            </a:r>
            <a:r>
              <a:rPr lang="en-US" altLang="en-US" sz="2400" b="1" i="0" dirty="0" smtClean="0">
                <a:solidFill>
                  <a:srgbClr val="000000"/>
                </a:solidFill>
                <a:latin typeface="Candara" pitchFamily="34" charset="0"/>
                <a:cs typeface="Arial" charset="0"/>
              </a:rPr>
              <a:t>disaster risk management</a:t>
            </a:r>
            <a:endParaRPr lang="en-US" altLang="en-US" sz="2400" i="0" dirty="0" smtClean="0">
              <a:solidFill>
                <a:srgbClr val="000000"/>
              </a:solidFill>
              <a:latin typeface="Candara" pitchFamily="34" charset="0"/>
              <a:cs typeface="Arial" charset="0"/>
            </a:endParaRPr>
          </a:p>
          <a:p>
            <a:pPr marL="239713" indent="-225425">
              <a:spcBef>
                <a:spcPts val="600"/>
              </a:spcBef>
            </a:pPr>
            <a:r>
              <a:rPr lang="en-US" altLang="en-US" sz="2400" i="0" dirty="0" smtClean="0">
                <a:solidFill>
                  <a:srgbClr val="000000"/>
                </a:solidFill>
                <a:latin typeface="Candara" pitchFamily="34" charset="0"/>
                <a:cs typeface="Arial" charset="0"/>
              </a:rPr>
              <a:t>Shift from “</a:t>
            </a:r>
            <a:r>
              <a:rPr lang="en-US" altLang="ja-JP" sz="2400" i="0" dirty="0" smtClean="0">
                <a:solidFill>
                  <a:srgbClr val="000000"/>
                </a:solidFill>
                <a:latin typeface="Candara" pitchFamily="34" charset="0"/>
                <a:cs typeface="Arial" charset="0"/>
              </a:rPr>
              <a:t>what to do?</a:t>
            </a:r>
            <a:r>
              <a:rPr lang="en-US" altLang="en-US" sz="2400" i="0" dirty="0" smtClean="0">
                <a:solidFill>
                  <a:srgbClr val="000000"/>
                </a:solidFill>
                <a:latin typeface="Candara" pitchFamily="34" charset="0"/>
                <a:cs typeface="Arial" charset="0"/>
              </a:rPr>
              <a:t>”</a:t>
            </a:r>
            <a:r>
              <a:rPr lang="en-US" altLang="ja-JP" sz="2400" i="0" dirty="0" smtClean="0">
                <a:solidFill>
                  <a:srgbClr val="000000"/>
                </a:solidFill>
                <a:latin typeface="Candara" pitchFamily="34" charset="0"/>
                <a:cs typeface="Arial" charset="0"/>
              </a:rPr>
              <a:t> to </a:t>
            </a:r>
            <a:r>
              <a:rPr lang="en-US" altLang="en-US" sz="2400" i="0" dirty="0" smtClean="0">
                <a:solidFill>
                  <a:srgbClr val="000000"/>
                </a:solidFill>
                <a:latin typeface="Candara" pitchFamily="34" charset="0"/>
                <a:cs typeface="Arial" charset="0"/>
              </a:rPr>
              <a:t>“</a:t>
            </a:r>
            <a:r>
              <a:rPr lang="en-US" altLang="ja-JP" sz="2400" b="1" i="0" dirty="0" smtClean="0">
                <a:solidFill>
                  <a:srgbClr val="000000"/>
                </a:solidFill>
                <a:latin typeface="Candara" pitchFamily="34" charset="0"/>
                <a:cs typeface="Arial" charset="0"/>
              </a:rPr>
              <a:t>how to do</a:t>
            </a:r>
            <a:r>
              <a:rPr lang="en-US" altLang="ja-JP" sz="2400" i="0" dirty="0" smtClean="0">
                <a:solidFill>
                  <a:srgbClr val="000000"/>
                </a:solidFill>
                <a:latin typeface="Candara" pitchFamily="34" charset="0"/>
                <a:cs typeface="Arial" charset="0"/>
              </a:rPr>
              <a:t>?</a:t>
            </a:r>
            <a:r>
              <a:rPr lang="en-US" altLang="en-US" sz="2400" i="0" dirty="0" smtClean="0">
                <a:solidFill>
                  <a:srgbClr val="000000"/>
                </a:solidFill>
                <a:latin typeface="Candara" pitchFamily="34" charset="0"/>
                <a:cs typeface="Arial" charset="0"/>
              </a:rPr>
              <a:t>”</a:t>
            </a:r>
          </a:p>
          <a:p>
            <a:pPr marL="239713" indent="-225425">
              <a:spcBef>
                <a:spcPts val="600"/>
              </a:spcBef>
            </a:pPr>
            <a:r>
              <a:rPr lang="en-US" altLang="en-US" sz="2400" i="0" dirty="0" smtClean="0">
                <a:solidFill>
                  <a:srgbClr val="000000"/>
                </a:solidFill>
                <a:latin typeface="Candara" pitchFamily="34" charset="0"/>
                <a:cs typeface="Arial" charset="0"/>
              </a:rPr>
              <a:t>Primary responsibility of </a:t>
            </a:r>
            <a:r>
              <a:rPr lang="en-US" altLang="en-US" sz="2400" b="1" i="0" dirty="0" smtClean="0">
                <a:solidFill>
                  <a:srgbClr val="000000"/>
                </a:solidFill>
                <a:latin typeface="Candara" pitchFamily="34" charset="0"/>
                <a:cs typeface="Arial" charset="0"/>
              </a:rPr>
              <a:t>States</a:t>
            </a:r>
            <a:r>
              <a:rPr lang="en-US" altLang="en-US" sz="2400" i="0" dirty="0" smtClean="0">
                <a:solidFill>
                  <a:srgbClr val="000000"/>
                </a:solidFill>
                <a:latin typeface="Candara" pitchFamily="34" charset="0"/>
                <a:cs typeface="Arial" charset="0"/>
              </a:rPr>
              <a:t> for DRR, shared responsibility for DRR with </a:t>
            </a:r>
            <a:r>
              <a:rPr lang="en-US" altLang="en-US" sz="2400" b="1" i="0" dirty="0" smtClean="0">
                <a:solidFill>
                  <a:srgbClr val="000000"/>
                </a:solidFill>
                <a:latin typeface="Candara" pitchFamily="34" charset="0"/>
                <a:cs typeface="Arial" charset="0"/>
              </a:rPr>
              <a:t>stakeholders</a:t>
            </a:r>
          </a:p>
          <a:p>
            <a:pPr marL="239713" indent="-225425">
              <a:spcBef>
                <a:spcPts val="600"/>
              </a:spcBef>
            </a:pPr>
            <a:r>
              <a:rPr lang="en-US" altLang="en-US" sz="2400" i="0" dirty="0" smtClean="0">
                <a:solidFill>
                  <a:srgbClr val="000000"/>
                </a:solidFill>
                <a:latin typeface="Candara" pitchFamily="34" charset="0"/>
                <a:cs typeface="Arial" charset="0"/>
              </a:rPr>
              <a:t>Scope includes slow-onset, man-made and bio hazards</a:t>
            </a:r>
          </a:p>
        </p:txBody>
      </p:sp>
    </p:spTree>
    <p:extLst>
      <p:ext uri="{BB962C8B-B14F-4D97-AF65-F5344CB8AC3E}">
        <p14:creationId xmlns:p14="http://schemas.microsoft.com/office/powerpoint/2010/main" val="252937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Explicit or Implicit?</a:t>
            </a:r>
            <a:endParaRPr lang="en-GB" dirty="0"/>
          </a:p>
        </p:txBody>
      </p:sp>
      <p:sp>
        <p:nvSpPr>
          <p:cNvPr id="3" name="Text Placeholder 2"/>
          <p:cNvSpPr>
            <a:spLocks noGrp="1"/>
          </p:cNvSpPr>
          <p:nvPr>
            <p:ph type="body" idx="1"/>
          </p:nvPr>
        </p:nvSpPr>
        <p:spPr>
          <a:xfrm>
            <a:off x="162124" y="1401986"/>
            <a:ext cx="10369151" cy="4896544"/>
          </a:xfrm>
        </p:spPr>
        <p:txBody>
          <a:bodyPr>
            <a:normAutofit fontScale="25000" lnSpcReduction="20000"/>
          </a:bodyPr>
          <a:lstStyle/>
          <a:p>
            <a:r>
              <a:rPr lang="en-GB" sz="7200" b="1" dirty="0" smtClean="0">
                <a:solidFill>
                  <a:schemeClr val="tx1"/>
                </a:solidFill>
              </a:rPr>
              <a:t>Hyogo Framework: </a:t>
            </a:r>
          </a:p>
          <a:p>
            <a:r>
              <a:rPr lang="en-GB" sz="7200" dirty="0" smtClean="0">
                <a:solidFill>
                  <a:schemeClr val="tx1"/>
                </a:solidFill>
              </a:rPr>
              <a:t>	“</a:t>
            </a:r>
            <a:r>
              <a:rPr lang="en-GB" sz="7200" dirty="0">
                <a:solidFill>
                  <a:schemeClr val="tx1"/>
                </a:solidFill>
              </a:rPr>
              <a:t>integrated, multi-hazard approach to disaster </a:t>
            </a:r>
            <a:r>
              <a:rPr lang="en-GB" sz="7200" dirty="0" smtClean="0">
                <a:solidFill>
                  <a:schemeClr val="tx1"/>
                </a:solidFill>
              </a:rPr>
              <a:t>risk reduction </a:t>
            </a:r>
            <a:r>
              <a:rPr lang="en-GB" sz="7200" dirty="0">
                <a:solidFill>
                  <a:schemeClr val="tx1"/>
                </a:solidFill>
              </a:rPr>
              <a:t>should be factored into policies, planning and programming related to sustainable development, relief, rehabilitation, and recovery activities in post-disaster </a:t>
            </a:r>
            <a:r>
              <a:rPr lang="en-GB" sz="7200" dirty="0" smtClean="0">
                <a:solidFill>
                  <a:schemeClr val="tx1"/>
                </a:solidFill>
              </a:rPr>
              <a:t>and </a:t>
            </a:r>
            <a:r>
              <a:rPr lang="en-GB" sz="7200" dirty="0">
                <a:solidFill>
                  <a:schemeClr val="tx1"/>
                </a:solidFill>
              </a:rPr>
              <a:t>post-conflict</a:t>
            </a:r>
            <a:r>
              <a:rPr lang="en-GB" sz="7200" b="1" dirty="0">
                <a:solidFill>
                  <a:schemeClr val="tx1"/>
                </a:solidFill>
              </a:rPr>
              <a:t> </a:t>
            </a:r>
            <a:r>
              <a:rPr lang="en-GB" sz="7200" dirty="0">
                <a:solidFill>
                  <a:schemeClr val="tx1"/>
                </a:solidFill>
              </a:rPr>
              <a:t>situations in disaster-prone countries</a:t>
            </a:r>
            <a:r>
              <a:rPr lang="en-GB" sz="7200" dirty="0" smtClean="0">
                <a:solidFill>
                  <a:schemeClr val="tx1"/>
                </a:solidFill>
              </a:rPr>
              <a:t>.”</a:t>
            </a:r>
          </a:p>
          <a:p>
            <a:endParaRPr lang="en-US" sz="7200" dirty="0" smtClean="0">
              <a:solidFill>
                <a:schemeClr val="tx1"/>
              </a:solidFill>
            </a:endParaRPr>
          </a:p>
          <a:p>
            <a:r>
              <a:rPr lang="en-US" sz="7200" b="1" dirty="0" smtClean="0">
                <a:solidFill>
                  <a:schemeClr val="tx1"/>
                </a:solidFill>
              </a:rPr>
              <a:t>Sendai Framework:</a:t>
            </a:r>
          </a:p>
          <a:p>
            <a:r>
              <a:rPr lang="en-US" sz="7200" dirty="0">
                <a:solidFill>
                  <a:schemeClr val="tx1"/>
                </a:solidFill>
              </a:rPr>
              <a:t>	</a:t>
            </a:r>
            <a:r>
              <a:rPr lang="en-US" sz="7200" dirty="0" smtClean="0">
                <a:solidFill>
                  <a:schemeClr val="tx1"/>
                </a:solidFill>
              </a:rPr>
              <a:t>T</a:t>
            </a:r>
            <a:r>
              <a:rPr lang="en-GB" sz="7200" dirty="0" smtClean="0">
                <a:solidFill>
                  <a:schemeClr val="tx1"/>
                </a:solidFill>
              </a:rPr>
              <a:t>wo-fold </a:t>
            </a:r>
            <a:r>
              <a:rPr lang="en-GB" sz="7200" dirty="0">
                <a:solidFill>
                  <a:schemeClr val="tx1"/>
                </a:solidFill>
              </a:rPr>
              <a:t>challenge of conflict – as a man-made disaster, and how to address risk reduction in conflict zones – did arise during </a:t>
            </a:r>
            <a:r>
              <a:rPr lang="en-GB" sz="7200" dirty="0" smtClean="0">
                <a:solidFill>
                  <a:schemeClr val="tx1"/>
                </a:solidFill>
              </a:rPr>
              <a:t>regional negotiations but was stripped out. That was due to concerns that talks would become hostage to debates </a:t>
            </a:r>
            <a:r>
              <a:rPr lang="en-GB" sz="7200" dirty="0">
                <a:solidFill>
                  <a:schemeClr val="tx1"/>
                </a:solidFill>
              </a:rPr>
              <a:t>about rights and obligations in situations of conflict, occupation and humanitarian response. </a:t>
            </a:r>
            <a:endParaRPr lang="en-GB" sz="7200" dirty="0" smtClean="0">
              <a:solidFill>
                <a:schemeClr val="tx1"/>
              </a:solidFill>
            </a:endParaRPr>
          </a:p>
          <a:p>
            <a:endParaRPr lang="en-US" sz="7200" dirty="0">
              <a:solidFill>
                <a:schemeClr val="tx1"/>
              </a:solidFill>
            </a:endParaRPr>
          </a:p>
          <a:p>
            <a:r>
              <a:rPr lang="en-US" sz="7200" b="1" dirty="0" smtClean="0">
                <a:solidFill>
                  <a:schemeClr val="tx1"/>
                </a:solidFill>
              </a:rPr>
              <a:t>A problem?</a:t>
            </a:r>
            <a:endParaRPr lang="en-GB" sz="7200" b="1" dirty="0" smtClean="0">
              <a:solidFill>
                <a:schemeClr val="tx1"/>
              </a:solidFill>
            </a:endParaRPr>
          </a:p>
          <a:p>
            <a:r>
              <a:rPr lang="en-GB" sz="7200" dirty="0" smtClean="0">
                <a:solidFill>
                  <a:schemeClr val="tx1"/>
                </a:solidFill>
              </a:rPr>
              <a:t>	Cutting </a:t>
            </a:r>
            <a:r>
              <a:rPr lang="en-GB" sz="7200" dirty="0">
                <a:solidFill>
                  <a:schemeClr val="tx1"/>
                </a:solidFill>
              </a:rPr>
              <a:t>the issue from the Sendai Framework is not necessarily </a:t>
            </a:r>
            <a:r>
              <a:rPr lang="en-GB" sz="7200" dirty="0" smtClean="0">
                <a:solidFill>
                  <a:schemeClr val="tx1"/>
                </a:solidFill>
              </a:rPr>
              <a:t>negative, given </a:t>
            </a:r>
            <a:r>
              <a:rPr lang="en-GB" sz="7200" dirty="0">
                <a:solidFill>
                  <a:schemeClr val="tx1"/>
                </a:solidFill>
              </a:rPr>
              <a:t>that disaster risk reduction is now seen chiefly as a development matter, rather than as a reactive matter</a:t>
            </a:r>
            <a:r>
              <a:rPr lang="en-GB" sz="7200" dirty="0" smtClean="0">
                <a:solidFill>
                  <a:schemeClr val="tx1"/>
                </a:solidFill>
              </a:rPr>
              <a:t>. </a:t>
            </a:r>
            <a:r>
              <a:rPr lang="en-GB" sz="7200" dirty="0">
                <a:solidFill>
                  <a:schemeClr val="tx1"/>
                </a:solidFill>
              </a:rPr>
              <a:t>The </a:t>
            </a:r>
            <a:r>
              <a:rPr lang="en-GB" sz="7200" dirty="0" smtClean="0">
                <a:solidFill>
                  <a:schemeClr val="tx1"/>
                </a:solidFill>
              </a:rPr>
              <a:t>Sendai </a:t>
            </a:r>
            <a:r>
              <a:rPr lang="en-GB" sz="7200" dirty="0">
                <a:solidFill>
                  <a:schemeClr val="tx1"/>
                </a:solidFill>
              </a:rPr>
              <a:t>Framework’s </a:t>
            </a:r>
            <a:r>
              <a:rPr lang="en-GB" sz="7200" dirty="0" smtClean="0">
                <a:solidFill>
                  <a:schemeClr val="tx1"/>
                </a:solidFill>
              </a:rPr>
              <a:t>broad scope </a:t>
            </a:r>
            <a:r>
              <a:rPr lang="en-GB" sz="7200" dirty="0">
                <a:solidFill>
                  <a:schemeClr val="tx1"/>
                </a:solidFill>
              </a:rPr>
              <a:t>reinforces the need for coherence in managing disaster risk across sectors. </a:t>
            </a:r>
            <a:r>
              <a:rPr lang="en-GB" sz="7200" dirty="0" smtClean="0">
                <a:solidFill>
                  <a:schemeClr val="tx1"/>
                </a:solidFill>
              </a:rPr>
              <a:t>This </a:t>
            </a:r>
            <a:r>
              <a:rPr lang="en-GB" sz="7200" dirty="0">
                <a:solidFill>
                  <a:schemeClr val="tx1"/>
                </a:solidFill>
              </a:rPr>
              <a:t>scope implies that disaster risk reduction needs to be part of a broader and coherent national and, as appropriate, international disaster risk  management system which integrates, as relevant, security-</a:t>
            </a:r>
            <a:r>
              <a:rPr lang="en-GB" sz="7200" dirty="0" smtClean="0">
                <a:solidFill>
                  <a:schemeClr val="tx1"/>
                </a:solidFill>
              </a:rPr>
              <a:t>­related </a:t>
            </a:r>
            <a:r>
              <a:rPr lang="en-GB" sz="7200" dirty="0">
                <a:solidFill>
                  <a:schemeClr val="tx1"/>
                </a:solidFill>
              </a:rPr>
              <a:t>hazards. </a:t>
            </a:r>
          </a:p>
          <a:p>
            <a:r>
              <a:rPr lang="en-GB" sz="7200" dirty="0"/>
              <a:t> </a:t>
            </a:r>
          </a:p>
          <a:p>
            <a:endParaRPr lang="en-GB" dirty="0" smtClean="0"/>
          </a:p>
          <a:p>
            <a:endParaRPr lang="en-US" b="1" dirty="0"/>
          </a:p>
          <a:p>
            <a:endParaRPr lang="en-US" b="1" dirty="0" smtClean="0"/>
          </a:p>
          <a:p>
            <a:endParaRPr lang="en-GB" b="1" dirty="0"/>
          </a:p>
          <a:p>
            <a:endParaRPr lang="en-US" dirty="0"/>
          </a:p>
          <a:p>
            <a:endParaRPr lang="en-GB" dirty="0"/>
          </a:p>
        </p:txBody>
      </p:sp>
    </p:spTree>
    <p:extLst>
      <p:ext uri="{BB962C8B-B14F-4D97-AF65-F5344CB8AC3E}">
        <p14:creationId xmlns:p14="http://schemas.microsoft.com/office/powerpoint/2010/main" val="29452305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252" y="465882"/>
            <a:ext cx="8784976" cy="5262979"/>
          </a:xfrm>
          <a:prstGeom prst="rect">
            <a:avLst/>
          </a:prstGeom>
        </p:spPr>
        <p:txBody>
          <a:bodyPr wrap="square">
            <a:sp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Given the </a:t>
            </a:r>
            <a:r>
              <a:rPr lang="en-GB" sz="2800" b="1" dirty="0">
                <a:latin typeface="Verdana" panose="020B0604030504040204" pitchFamily="34" charset="0"/>
                <a:ea typeface="Verdana" panose="020B0604030504040204" pitchFamily="34" charset="0"/>
                <a:cs typeface="Verdana" panose="020B0604030504040204" pitchFamily="34" charset="0"/>
              </a:rPr>
              <a:t>cross-­cutting </a:t>
            </a:r>
            <a:r>
              <a:rPr lang="en-GB" sz="2800" dirty="0">
                <a:latin typeface="Verdana" panose="020B0604030504040204" pitchFamily="34" charset="0"/>
                <a:ea typeface="Verdana" panose="020B0604030504040204" pitchFamily="34" charset="0"/>
                <a:cs typeface="Verdana" panose="020B0604030504040204" pitchFamily="34" charset="0"/>
              </a:rPr>
              <a:t>nature of disaster risk reduction, the Sendai Framework </a:t>
            </a:r>
            <a:r>
              <a:rPr lang="en-GB" sz="2800" b="1" dirty="0">
                <a:latin typeface="Verdana" panose="020B0604030504040204" pitchFamily="34" charset="0"/>
                <a:ea typeface="Verdana" panose="020B0604030504040204" pitchFamily="34" charset="0"/>
                <a:cs typeface="Verdana" panose="020B0604030504040204" pitchFamily="34" charset="0"/>
              </a:rPr>
              <a:t>transcends</a:t>
            </a:r>
            <a:r>
              <a:rPr lang="en-GB" sz="2800" dirty="0">
                <a:latin typeface="Verdana" panose="020B0604030504040204" pitchFamily="34" charset="0"/>
                <a:ea typeface="Verdana" panose="020B0604030504040204" pitchFamily="34" charset="0"/>
                <a:cs typeface="Verdana" panose="020B0604030504040204" pitchFamily="34" charset="0"/>
              </a:rPr>
              <a:t> traditional dichotomies between development and humanitarian relief, developed and developing countries, or situations of conflict, fragility and peace. As a </a:t>
            </a:r>
            <a:r>
              <a:rPr lang="en-GB" sz="2800" b="1" dirty="0">
                <a:latin typeface="Verdana" panose="020B0604030504040204" pitchFamily="34" charset="0"/>
                <a:ea typeface="Verdana" panose="020B0604030504040204" pitchFamily="34" charset="0"/>
                <a:cs typeface="Verdana" panose="020B0604030504040204" pitchFamily="34" charset="0"/>
              </a:rPr>
              <a:t>universal agreement</a:t>
            </a:r>
            <a:r>
              <a:rPr lang="en-GB" sz="2800" dirty="0">
                <a:latin typeface="Verdana" panose="020B0604030504040204" pitchFamily="34" charset="0"/>
                <a:ea typeface="Verdana" panose="020B0604030504040204" pitchFamily="34" charset="0"/>
                <a:cs typeface="Verdana" panose="020B0604030504040204" pitchFamily="34" charset="0"/>
              </a:rPr>
              <a:t>, it applies to </a:t>
            </a:r>
            <a:r>
              <a:rPr lang="en-GB" sz="2800" b="1" dirty="0">
                <a:latin typeface="Verdana" panose="020B0604030504040204" pitchFamily="34" charset="0"/>
                <a:ea typeface="Verdana" panose="020B0604030504040204" pitchFamily="34" charset="0"/>
                <a:cs typeface="Verdana" panose="020B0604030504040204" pitchFamily="34" charset="0"/>
              </a:rPr>
              <a:t>all countries </a:t>
            </a:r>
            <a:r>
              <a:rPr lang="en-GB" sz="2800" dirty="0">
                <a:latin typeface="Verdana" panose="020B0604030504040204" pitchFamily="34" charset="0"/>
                <a:ea typeface="Verdana" panose="020B0604030504040204" pitchFamily="34" charset="0"/>
                <a:cs typeface="Verdana" panose="020B0604030504040204" pitchFamily="34" charset="0"/>
              </a:rPr>
              <a:t>without any distinction. It underlines that disaster risk reduction cannot be neglected in </a:t>
            </a:r>
            <a:r>
              <a:rPr lang="en-GB" sz="2800" b="1" dirty="0">
                <a:latin typeface="Verdana" panose="020B0604030504040204" pitchFamily="34" charset="0"/>
                <a:ea typeface="Verdana" panose="020B0604030504040204" pitchFamily="34" charset="0"/>
                <a:cs typeface="Verdana" panose="020B0604030504040204" pitchFamily="34" charset="0"/>
              </a:rPr>
              <a:t>any situation </a:t>
            </a:r>
            <a:r>
              <a:rPr lang="en-GB" sz="2800" dirty="0">
                <a:latin typeface="Verdana" panose="020B0604030504040204" pitchFamily="34" charset="0"/>
                <a:ea typeface="Verdana" panose="020B0604030504040204" pitchFamily="34" charset="0"/>
                <a:cs typeface="Verdana" panose="020B0604030504040204" pitchFamily="34" charset="0"/>
              </a:rPr>
              <a:t>and what may need to be adapted is the approach and the way the work is carried out.</a:t>
            </a:r>
          </a:p>
        </p:txBody>
      </p:sp>
    </p:spTree>
    <p:extLst>
      <p:ext uri="{BB962C8B-B14F-4D97-AF65-F5344CB8AC3E}">
        <p14:creationId xmlns:p14="http://schemas.microsoft.com/office/powerpoint/2010/main" val="21436254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smtClean="0"/>
              <a:t>#switch2sendai</a:t>
            </a:r>
            <a:br>
              <a:rPr lang="en-US" sz="6000" dirty="0" smtClean="0"/>
            </a:br>
            <a:r>
              <a:rPr lang="en-US" sz="6000" dirty="0" smtClean="0"/>
              <a:t>@UNISDR @UN_JWF</a:t>
            </a:r>
            <a:endParaRPr lang="en-GB" sz="6000" dirty="0"/>
          </a:p>
        </p:txBody>
      </p:sp>
      <p:sp>
        <p:nvSpPr>
          <p:cNvPr id="3" name="Text Placeholder 2"/>
          <p:cNvSpPr>
            <a:spLocks noGrp="1"/>
          </p:cNvSpPr>
          <p:nvPr>
            <p:ph type="body" idx="1"/>
          </p:nvPr>
        </p:nvSpPr>
        <p:spPr/>
        <p:txBody>
          <a:bodyPr/>
          <a:lstStyle/>
          <a:p>
            <a:endParaRPr lang="en-US" dirty="0" smtClean="0"/>
          </a:p>
          <a:p>
            <a:endParaRPr lang="en-US"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0" y="1949450"/>
            <a:ext cx="3657600" cy="3657600"/>
          </a:xfrm>
          <a:prstGeom prst="rect">
            <a:avLst/>
          </a:prstGeom>
        </p:spPr>
      </p:pic>
    </p:spTree>
    <p:extLst>
      <p:ext uri="{BB962C8B-B14F-4D97-AF65-F5344CB8AC3E}">
        <p14:creationId xmlns:p14="http://schemas.microsoft.com/office/powerpoint/2010/main" val="15317818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349" y="698048"/>
            <a:ext cx="6755711" cy="4289877"/>
          </a:xfrm>
          <a:prstGeom prst="rect">
            <a:avLst/>
          </a:prstGeom>
        </p:spPr>
      </p:pic>
    </p:spTree>
    <p:extLst>
      <p:ext uri="{BB962C8B-B14F-4D97-AF65-F5344CB8AC3E}">
        <p14:creationId xmlns:p14="http://schemas.microsoft.com/office/powerpoint/2010/main" val="12641944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0693400" cy="6287441"/>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3428"/>
            <a:ext cx="10693400" cy="3639855"/>
          </a:xfrm>
          <a:prstGeom prst="rect">
            <a:avLst/>
          </a:prstGeom>
        </p:spPr>
      </p:pic>
    </p:spTree>
    <p:extLst>
      <p:ext uri="{BB962C8B-B14F-4D97-AF65-F5344CB8AC3E}">
        <p14:creationId xmlns:p14="http://schemas.microsoft.com/office/powerpoint/2010/main" val="42582110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421" y="0"/>
            <a:ext cx="7430558" cy="6082506"/>
          </a:xfrm>
          <a:prstGeom prst="rect">
            <a:avLst/>
          </a:prstGeom>
        </p:spPr>
      </p:pic>
    </p:spTree>
    <p:extLst>
      <p:ext uri="{BB962C8B-B14F-4D97-AF65-F5344CB8AC3E}">
        <p14:creationId xmlns:p14="http://schemas.microsoft.com/office/powerpoint/2010/main" val="23881343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3350" y="3247336"/>
            <a:ext cx="5346700" cy="415498"/>
          </a:xfrm>
          <a:prstGeom prst="rect">
            <a:avLst/>
          </a:prstGeom>
        </p:spPr>
        <p:txBody>
          <a:bodyPr>
            <a:spAutoFit/>
          </a:bodyPr>
          <a:lstStyle/>
          <a:p>
            <a:endParaRPr lang="en-GB" dirty="0"/>
          </a:p>
        </p:txBody>
      </p:sp>
      <p:sp>
        <p:nvSpPr>
          <p:cNvPr id="5" name="Rectangle 4"/>
          <p:cNvSpPr/>
          <p:nvPr/>
        </p:nvSpPr>
        <p:spPr>
          <a:xfrm>
            <a:off x="2394372" y="321866"/>
            <a:ext cx="5625678" cy="5909310"/>
          </a:xfrm>
          <a:prstGeom prst="rect">
            <a:avLst/>
          </a:prstGeom>
        </p:spPr>
        <p:txBody>
          <a:bodyPr wrap="square">
            <a:spAutoFit/>
          </a:bodyPr>
          <a:lstStyle/>
          <a:p>
            <a:r>
              <a:rPr lang="en-US" sz="2800" dirty="0" smtClean="0"/>
              <a:t>“At </a:t>
            </a:r>
            <a:r>
              <a:rPr lang="en-US" sz="2800" dirty="0"/>
              <a:t>least 40% of internal conflicts over the last sixty years have a link to natural resources, and the </a:t>
            </a:r>
            <a:r>
              <a:rPr lang="en-US" sz="2800" dirty="0" smtClean="0"/>
              <a:t>risks </a:t>
            </a:r>
            <a:r>
              <a:rPr lang="en-US" sz="2800" dirty="0"/>
              <a:t>of </a:t>
            </a:r>
            <a:r>
              <a:rPr lang="en-US" sz="2800" dirty="0" smtClean="0"/>
              <a:t>conflict </a:t>
            </a:r>
            <a:r>
              <a:rPr lang="en-US" sz="2800" dirty="0"/>
              <a:t>relapse are elevated when the exploitation of natural resources cause environmental </a:t>
            </a:r>
            <a:r>
              <a:rPr lang="en-US" sz="2800" dirty="0" smtClean="0"/>
              <a:t>damage </a:t>
            </a:r>
            <a:r>
              <a:rPr lang="en-US" sz="2800" dirty="0"/>
              <a:t>or when their benefits are unequally distributed</a:t>
            </a:r>
            <a:r>
              <a:rPr lang="en-US" sz="2800" dirty="0" smtClean="0"/>
              <a:t>.”</a:t>
            </a:r>
          </a:p>
          <a:p>
            <a:endParaRPr lang="en-US" dirty="0"/>
          </a:p>
          <a:p>
            <a:r>
              <a:rPr lang="en-US" i="1" dirty="0"/>
              <a:t>The Global Thematic Consultation on Conflict, Violence and Disaster, and the Post-2015 Development </a:t>
            </a:r>
            <a:r>
              <a:rPr lang="en-US" i="1" dirty="0" smtClean="0"/>
              <a:t>Agenda, May 2013</a:t>
            </a:r>
            <a:endParaRPr lang="en-US" i="1" dirty="0"/>
          </a:p>
          <a:p>
            <a:endParaRPr lang="en-US" i="1" dirty="0" smtClean="0"/>
          </a:p>
          <a:p>
            <a:endParaRPr lang="en-US" dirty="0"/>
          </a:p>
        </p:txBody>
      </p:sp>
    </p:spTree>
    <p:extLst>
      <p:ext uri="{BB962C8B-B14F-4D97-AF65-F5344CB8AC3E}">
        <p14:creationId xmlns:p14="http://schemas.microsoft.com/office/powerpoint/2010/main" val="39565603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Risk: Stark Impacts</a:t>
            </a:r>
            <a:endParaRPr lang="en-GB" dirty="0"/>
          </a:p>
        </p:txBody>
      </p:sp>
      <p:sp>
        <p:nvSpPr>
          <p:cNvPr id="3" name="Text Placeholder 2"/>
          <p:cNvSpPr>
            <a:spLocks noGrp="1"/>
          </p:cNvSpPr>
          <p:nvPr>
            <p:ph type="body" idx="1"/>
          </p:nvPr>
        </p:nvSpPr>
        <p:spPr/>
        <p:txBody>
          <a:bodyPr>
            <a:normAutofit fontScale="92500" lnSpcReduction="20000"/>
          </a:bodyPr>
          <a:lstStyle/>
          <a:p>
            <a:pPr algn="just"/>
            <a:r>
              <a:rPr lang="en-GB" dirty="0" smtClean="0"/>
              <a:t>	</a:t>
            </a:r>
            <a:r>
              <a:rPr lang="en-GB" sz="2800" dirty="0" smtClean="0"/>
              <a:t>Between </a:t>
            </a:r>
            <a:r>
              <a:rPr lang="en-GB" sz="2800" dirty="0"/>
              <a:t>2005 and 2014, disasters killed 700,000 </a:t>
            </a:r>
            <a:r>
              <a:rPr lang="en-GB" sz="2800" dirty="0" smtClean="0"/>
              <a:t>people, affected </a:t>
            </a:r>
            <a:r>
              <a:rPr lang="en-GB" sz="2800" dirty="0"/>
              <a:t>1.7 billion, and caused US$1.4 trillion in economic </a:t>
            </a:r>
            <a:r>
              <a:rPr lang="en-GB" sz="2800" dirty="0" smtClean="0"/>
              <a:t>damage. </a:t>
            </a:r>
          </a:p>
          <a:p>
            <a:pPr algn="just"/>
            <a:endParaRPr lang="en-US" sz="2800" dirty="0"/>
          </a:p>
          <a:p>
            <a:pPr algn="just"/>
            <a:r>
              <a:rPr lang="en-GB" sz="2800" dirty="0" smtClean="0"/>
              <a:t>	Over </a:t>
            </a:r>
            <a:r>
              <a:rPr lang="en-GB" sz="2800" dirty="0"/>
              <a:t>the period from 1995 to 2015, </a:t>
            </a:r>
            <a:r>
              <a:rPr lang="en-GB" sz="2800" dirty="0" smtClean="0"/>
              <a:t>90% </a:t>
            </a:r>
            <a:r>
              <a:rPr lang="en-GB" sz="2800" dirty="0"/>
              <a:t>of major disasters were weather-related, including floods, storms, heatwaves and </a:t>
            </a:r>
            <a:r>
              <a:rPr lang="en-GB" sz="2800" dirty="0" smtClean="0"/>
              <a:t>droughts. </a:t>
            </a:r>
          </a:p>
          <a:p>
            <a:pPr algn="just"/>
            <a:r>
              <a:rPr lang="en-US" sz="2800" dirty="0" smtClean="0"/>
              <a:t>	</a:t>
            </a:r>
          </a:p>
          <a:p>
            <a:pPr algn="just"/>
            <a:r>
              <a:rPr lang="en-US" sz="2800" dirty="0"/>
              <a:t>	</a:t>
            </a:r>
            <a:r>
              <a:rPr lang="en-US" sz="2800" dirty="0" smtClean="0"/>
              <a:t>There </a:t>
            </a:r>
            <a:r>
              <a:rPr lang="en-US" sz="2800" dirty="0"/>
              <a:t>were 19.2 million new displacements associated with disasters in 113 countries in </a:t>
            </a:r>
            <a:r>
              <a:rPr lang="en-US" sz="2800" dirty="0" smtClean="0"/>
              <a:t>2015. Several </a:t>
            </a:r>
            <a:r>
              <a:rPr lang="en-US" sz="2800" dirty="0"/>
              <a:t>of these countries are no strangers to conflict which gave rise to 8.6 million new displacements in 28 </a:t>
            </a:r>
            <a:r>
              <a:rPr lang="en-US" sz="2800" dirty="0" smtClean="0"/>
              <a:t>countries.</a:t>
            </a:r>
            <a:endParaRPr lang="en-GB" sz="2800" dirty="0"/>
          </a:p>
        </p:txBody>
      </p:sp>
    </p:spTree>
    <p:extLst>
      <p:ext uri="{BB962C8B-B14F-4D97-AF65-F5344CB8AC3E}">
        <p14:creationId xmlns:p14="http://schemas.microsoft.com/office/powerpoint/2010/main" val="26083492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34332" y="321866"/>
            <a:ext cx="5985718" cy="5124480"/>
          </a:xfrm>
          <a:prstGeom prst="rect">
            <a:avLst/>
          </a:prstGeom>
        </p:spPr>
        <p:txBody>
          <a:bodyPr wrap="square">
            <a:spAutoFit/>
          </a:bodyPr>
          <a:lstStyle/>
          <a:p>
            <a:r>
              <a:rPr lang="en-US" sz="2400" dirty="0"/>
              <a:t>“The effects of climate change, population growth, rapid urbanization, and environmental degradation are contributing to greater competition for resources, adding to tensions and instability […] Our priority is prevention - prevention of conflict, of the worst effects of natural disasters, and of other manmade threats to the cohesion and wellbeing of societies. </a:t>
            </a:r>
          </a:p>
          <a:p>
            <a:r>
              <a:rPr lang="en-US" sz="2400" dirty="0"/>
              <a:t>The best means of prevention, and of sustaining peace, is inclusive and sustainable </a:t>
            </a:r>
            <a:r>
              <a:rPr lang="en-US" sz="2400" dirty="0" smtClean="0"/>
              <a:t>development.”</a:t>
            </a:r>
            <a:endParaRPr lang="en-US" sz="2400" dirty="0"/>
          </a:p>
          <a:p>
            <a:r>
              <a:rPr lang="en-US" dirty="0" smtClean="0"/>
              <a:t> </a:t>
            </a:r>
          </a:p>
          <a:p>
            <a:r>
              <a:rPr lang="en-US" sz="1800" i="1" dirty="0" smtClean="0"/>
              <a:t>UN Secretary-General </a:t>
            </a:r>
            <a:r>
              <a:rPr lang="en-GB" sz="1800" i="1" dirty="0" smtClean="0"/>
              <a:t>António</a:t>
            </a:r>
            <a:r>
              <a:rPr lang="en-GB" sz="1800" i="1" dirty="0" smtClean="0"/>
              <a:t> </a:t>
            </a:r>
            <a:r>
              <a:rPr lang="en-GB" sz="1800" i="1" dirty="0" smtClean="0"/>
              <a:t>Guterres</a:t>
            </a:r>
            <a:r>
              <a:rPr lang="en-GB" sz="1800" i="1" dirty="0" smtClean="0"/>
              <a:t>, January 2017</a:t>
            </a:r>
            <a:endParaRPr lang="en-GB" sz="1800" i="1" dirty="0"/>
          </a:p>
        </p:txBody>
      </p:sp>
    </p:spTree>
    <p:extLst>
      <p:ext uri="{BB962C8B-B14F-4D97-AF65-F5344CB8AC3E}">
        <p14:creationId xmlns:p14="http://schemas.microsoft.com/office/powerpoint/2010/main" val="29493075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0316" y="105842"/>
            <a:ext cx="7344816" cy="6555641"/>
          </a:xfrm>
          <a:prstGeom prst="rect">
            <a:avLst/>
          </a:prstGeom>
        </p:spPr>
        <p:txBody>
          <a:bodyPr wrap="square">
            <a:spAutoFit/>
          </a:bodyPr>
          <a:lstStyle/>
          <a:p>
            <a:r>
              <a:rPr lang="en-US" dirty="0" smtClean="0"/>
              <a:t>“It </a:t>
            </a:r>
            <a:r>
              <a:rPr lang="en-US" dirty="0"/>
              <a:t>is no coincidence that conflicts predominate in some of the world’s most </a:t>
            </a:r>
            <a:r>
              <a:rPr lang="en-US" dirty="0" smtClean="0"/>
              <a:t>disaster-exposed </a:t>
            </a:r>
            <a:r>
              <a:rPr lang="en-US" dirty="0"/>
              <a:t>regions where weak institutional capacity to mitigate the impacts of disasters combines with other fragilities to create the conditions for conflict and civil unrest. […] The threat of conflict must be an important consideration in any cost-benefit analysis undertaken on the merits of investing in better preparedness, more resilient infrastructure and stronger institutions which will help reduce loss of life and economic losses from natural hazards and related technological, biological and environmental threats</a:t>
            </a:r>
            <a:r>
              <a:rPr lang="en-US" dirty="0" smtClean="0"/>
              <a:t>. </a:t>
            </a:r>
            <a:r>
              <a:rPr lang="en-US" dirty="0"/>
              <a:t>[…] Adequately resourced, disaster risk reduction promotes civility, civic mindedness and resilience, and therein lies a key element of its potential to boost understanding and contribute to sustainable peace</a:t>
            </a:r>
            <a:r>
              <a:rPr lang="en-US" dirty="0" smtClean="0"/>
              <a:t>.”</a:t>
            </a:r>
          </a:p>
          <a:p>
            <a:endParaRPr lang="en-US" dirty="0" smtClean="0"/>
          </a:p>
          <a:p>
            <a:r>
              <a:rPr lang="en-US" i="1" dirty="0" smtClean="0"/>
              <a:t>Robert </a:t>
            </a:r>
            <a:r>
              <a:rPr lang="en-US" i="1" dirty="0" smtClean="0"/>
              <a:t>Glasser</a:t>
            </a:r>
            <a:r>
              <a:rPr lang="en-US" i="1" dirty="0"/>
              <a:t>, UN Secretary-General’s Special Representative for Disaster Risk Reduction and head </a:t>
            </a:r>
            <a:r>
              <a:rPr lang="en-US" i="1" dirty="0" smtClean="0"/>
              <a:t>of UNISDR, January 2017</a:t>
            </a:r>
          </a:p>
          <a:p>
            <a:endParaRPr lang="en-GB" dirty="0"/>
          </a:p>
        </p:txBody>
      </p:sp>
    </p:spTree>
    <p:extLst>
      <p:ext uri="{BB962C8B-B14F-4D97-AF65-F5344CB8AC3E}">
        <p14:creationId xmlns:p14="http://schemas.microsoft.com/office/powerpoint/2010/main" val="10906613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8" y="1690018"/>
            <a:ext cx="872966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altLang="en-US" sz="3200" dirty="0">
                <a:solidFill>
                  <a:schemeClr val="tx1"/>
                </a:solidFill>
                <a:latin typeface="Verdana" panose="020B0604030504040204" pitchFamily="34" charset="0"/>
                <a:ea typeface="Verdana" panose="020B0604030504040204" pitchFamily="34" charset="0"/>
                <a:cs typeface="Verdana" panose="020B0604030504040204" pitchFamily="34" charset="0"/>
              </a:rPr>
              <a:t>25 years of International Commitment to Disaster Risk Reduction</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5466871"/>
      </p:ext>
    </p:extLst>
  </p:cSld>
  <p:clrMapOvr>
    <a:masterClrMapping/>
  </p:clrMapOvr>
  <p:transition spd="med"/>
</p:sld>
</file>

<file path=ppt/theme/theme1.xml><?xml version="1.0" encoding="utf-8"?>
<a:theme xmlns:a="http://schemas.openxmlformats.org/drawingml/2006/main" name="UNISDR_TMPLT_3">
  <a:themeElements>
    <a:clrScheme name="UNISDR_TMPLT_3">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UNISDR_TMPLT_3">
      <a:majorFont>
        <a:latin typeface="Helvetica"/>
        <a:ea typeface="Helvetica"/>
        <a:cs typeface="Helvetica"/>
      </a:majorFont>
      <a:minorFont>
        <a:latin typeface="Calibri"/>
        <a:ea typeface="Calibri"/>
        <a:cs typeface="Calibri"/>
      </a:minorFont>
    </a:fontScheme>
    <a:fmtScheme name="UNISDR_TMPLT_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ISDR_TMPLT_3">
  <a:themeElements>
    <a:clrScheme name="UNISDR_TMPLT_3">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UNISDR_TMPLT_3">
      <a:majorFont>
        <a:latin typeface="Helvetica"/>
        <a:ea typeface="Helvetica"/>
        <a:cs typeface="Helvetica"/>
      </a:majorFont>
      <a:minorFont>
        <a:latin typeface="Calibri"/>
        <a:ea typeface="Calibri"/>
        <a:cs typeface="Calibri"/>
      </a:minorFont>
    </a:fontScheme>
    <a:fmtScheme name="UNISDR_TMPLT_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86</TotalTime>
  <Words>569</Words>
  <Application>Microsoft Office PowerPoint</Application>
  <PresentationFormat>Custom</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UNISDR_TMPLT_3</vt:lpstr>
      <vt:lpstr>Disaster Risk Reduction: A Path to Conflict Prevention?</vt:lpstr>
      <vt:lpstr>PowerPoint Presentation</vt:lpstr>
      <vt:lpstr>PowerPoint Presentation</vt:lpstr>
      <vt:lpstr>PowerPoint Presentation</vt:lpstr>
      <vt:lpstr>PowerPoint Presentation</vt:lpstr>
      <vt:lpstr>Disaster Risk: Stark Impacts</vt:lpstr>
      <vt:lpstr>PowerPoint Presentation</vt:lpstr>
      <vt:lpstr>PowerPoint Presentation</vt:lpstr>
      <vt:lpstr>25 years of International Commitment to Disaster Risk Reduction</vt:lpstr>
      <vt:lpstr>PowerPoint Presentation</vt:lpstr>
      <vt:lpstr>Goal</vt:lpstr>
      <vt:lpstr>Targets</vt:lpstr>
      <vt:lpstr>Priorities for Action</vt:lpstr>
      <vt:lpstr>Highlights</vt:lpstr>
      <vt:lpstr>Conflict: Explicit or Implicit?</vt:lpstr>
      <vt:lpstr>PowerPoint Presentation</vt:lpstr>
      <vt:lpstr>#switch2sendai @UNISDR @UN_JWF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Risk Reduction: A Path to Conflict Prevention?</dc:title>
  <dc:creator>FOWLER</dc:creator>
  <cp:lastModifiedBy>Jonathan Fowler</cp:lastModifiedBy>
  <cp:revision>10</cp:revision>
  <dcterms:modified xsi:type="dcterms:W3CDTF">2017-07-11T13:43:15Z</dcterms:modified>
</cp:coreProperties>
</file>