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76" r:id="rId3"/>
    <p:sldId id="262" r:id="rId4"/>
    <p:sldId id="755" r:id="rId5"/>
    <p:sldId id="351" r:id="rId6"/>
    <p:sldId id="265" r:id="rId7"/>
    <p:sldId id="261" r:id="rId8"/>
    <p:sldId id="754" r:id="rId9"/>
    <p:sldId id="267" r:id="rId10"/>
    <p:sldId id="748" r:id="rId11"/>
    <p:sldId id="745" r:id="rId12"/>
    <p:sldId id="749" r:id="rId13"/>
    <p:sldId id="746" r:id="rId14"/>
    <p:sldId id="750" r:id="rId15"/>
    <p:sldId id="751" r:id="rId16"/>
    <p:sldId id="732" r:id="rId17"/>
    <p:sldId id="752" r:id="rId18"/>
    <p:sldId id="348" r:id="rId19"/>
    <p:sldId id="344" r:id="rId20"/>
    <p:sldId id="731" r:id="rId21"/>
    <p:sldId id="346" r:id="rId22"/>
    <p:sldId id="347" r:id="rId23"/>
    <p:sldId id="73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65" autoAdjust="0"/>
    <p:restoredTop sz="94660"/>
  </p:normalViewPr>
  <p:slideViewPr>
    <p:cSldViewPr snapToGrid="0">
      <p:cViewPr varScale="1">
        <p:scale>
          <a:sx n="54" d="100"/>
          <a:sy n="54" d="100"/>
        </p:scale>
        <p:origin x="6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57F1F-2FF7-4669-8D1C-DC7972751369}"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0F16A-42CA-425B-907B-1492069F4571}" type="slidenum">
              <a:rPr lang="en-US" smtClean="0"/>
              <a:t>‹#›</a:t>
            </a:fld>
            <a:endParaRPr lang="en-US"/>
          </a:p>
        </p:txBody>
      </p:sp>
    </p:spTree>
    <p:extLst>
      <p:ext uri="{BB962C8B-B14F-4D97-AF65-F5344CB8AC3E}">
        <p14:creationId xmlns:p14="http://schemas.microsoft.com/office/powerpoint/2010/main" val="225870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8AA6-A556-2E98-26DA-D023E3C7A8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56A54-D282-A9E3-6E26-04CE074B7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28936E-1DAB-4715-3CD6-CBAD95C25EDD}"/>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5" name="Footer Placeholder 4">
            <a:extLst>
              <a:ext uri="{FF2B5EF4-FFF2-40B4-BE49-F238E27FC236}">
                <a16:creationId xmlns:a16="http://schemas.microsoft.com/office/drawing/2014/main" id="{014F2D6F-EE81-850E-0870-C1D3778C9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F5547-7F70-9C07-3B42-A61C10BC85FC}"/>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401128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AC50-EC1D-E0D8-E074-45A36FF5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898DCE-8DFC-DBB4-0FE7-6045104EEA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25A05-1E5A-8756-B52F-298A32BF9876}"/>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5" name="Footer Placeholder 4">
            <a:extLst>
              <a:ext uri="{FF2B5EF4-FFF2-40B4-BE49-F238E27FC236}">
                <a16:creationId xmlns:a16="http://schemas.microsoft.com/office/drawing/2014/main" id="{17679473-7A96-E900-8E04-6949A316F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F99DE-F3C7-6DF0-384D-B9B621070E39}"/>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136791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FAA15F-80A6-15BC-10FC-BC9CEB8D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20097A-F884-3B5D-087C-5D16D1B0D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4485C-2F12-BABB-1ABA-D1F03F0E3C4B}"/>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5" name="Footer Placeholder 4">
            <a:extLst>
              <a:ext uri="{FF2B5EF4-FFF2-40B4-BE49-F238E27FC236}">
                <a16:creationId xmlns:a16="http://schemas.microsoft.com/office/drawing/2014/main" id="{53BB0FD0-76F5-A2BE-783B-EDFD2AA2C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BB673-316C-38A9-723D-C038D86BF017}"/>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151060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5347BF10-1114-1623-DA29-EB53AA6CEB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40670D9-DA0B-1C9E-0DE5-78DFAB82766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FC0ADB9-CEC1-85D5-DB87-F0A07746DD7D}"/>
              </a:ext>
            </a:extLst>
          </p:cNvPr>
          <p:cNvSpPr>
            <a:spLocks noGrp="1" noChangeArrowheads="1"/>
          </p:cNvSpPr>
          <p:nvPr>
            <p:ph type="sldNum" sz="quarter" idx="12"/>
          </p:nvPr>
        </p:nvSpPr>
        <p:spPr>
          <a:ln/>
        </p:spPr>
        <p:txBody>
          <a:bodyPr/>
          <a:lstStyle>
            <a:lvl1pPr>
              <a:defRPr/>
            </a:lvl1pPr>
          </a:lstStyle>
          <a:p>
            <a:pPr>
              <a:defRPr/>
            </a:pPr>
            <a:fld id="{5B64B1AA-2831-432F-BE4E-236BC7906672}" type="slidenum">
              <a:rPr lang="en-US" altLang="en-US"/>
              <a:pPr>
                <a:defRPr/>
              </a:pPr>
              <a:t>‹#›</a:t>
            </a:fld>
            <a:endParaRPr lang="en-US" altLang="en-US"/>
          </a:p>
        </p:txBody>
      </p:sp>
    </p:spTree>
    <p:extLst>
      <p:ext uri="{BB962C8B-B14F-4D97-AF65-F5344CB8AC3E}">
        <p14:creationId xmlns:p14="http://schemas.microsoft.com/office/powerpoint/2010/main" val="293611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B04E155-FDE0-2B0F-F4E2-03552892B6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519EB5B-E32B-FB0F-5D8A-88A0D8FE28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D1E71A0-5A15-48A6-F42E-9FB7BBCC02E8}"/>
              </a:ext>
            </a:extLst>
          </p:cNvPr>
          <p:cNvSpPr>
            <a:spLocks noGrp="1" noChangeArrowheads="1"/>
          </p:cNvSpPr>
          <p:nvPr>
            <p:ph type="sldNum" sz="quarter" idx="12"/>
          </p:nvPr>
        </p:nvSpPr>
        <p:spPr>
          <a:ln/>
        </p:spPr>
        <p:txBody>
          <a:bodyPr/>
          <a:lstStyle>
            <a:lvl1pPr>
              <a:defRPr/>
            </a:lvl1pPr>
          </a:lstStyle>
          <a:p>
            <a:pPr>
              <a:defRPr/>
            </a:pPr>
            <a:fld id="{DA6C9CDB-ECE1-4E0D-A6D3-2828D3A69D6C}" type="slidenum">
              <a:rPr lang="en-US" altLang="en-US"/>
              <a:pPr>
                <a:defRPr/>
              </a:pPr>
              <a:t>‹#›</a:t>
            </a:fld>
            <a:endParaRPr lang="en-US" altLang="en-US"/>
          </a:p>
        </p:txBody>
      </p:sp>
    </p:spTree>
    <p:extLst>
      <p:ext uri="{BB962C8B-B14F-4D97-AF65-F5344CB8AC3E}">
        <p14:creationId xmlns:p14="http://schemas.microsoft.com/office/powerpoint/2010/main" val="232617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91056EF-37B6-1360-592F-17593DCEAE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6C77501-ADD2-1E96-474C-D920F04E6F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67C6273-A26D-E540-6333-41C0C44A6364}"/>
              </a:ext>
            </a:extLst>
          </p:cNvPr>
          <p:cNvSpPr>
            <a:spLocks noGrp="1" noChangeArrowheads="1"/>
          </p:cNvSpPr>
          <p:nvPr>
            <p:ph type="sldNum" sz="quarter" idx="12"/>
          </p:nvPr>
        </p:nvSpPr>
        <p:spPr>
          <a:ln/>
        </p:spPr>
        <p:txBody>
          <a:bodyPr/>
          <a:lstStyle>
            <a:lvl1pPr>
              <a:defRPr/>
            </a:lvl1pPr>
          </a:lstStyle>
          <a:p>
            <a:pPr>
              <a:defRPr/>
            </a:pPr>
            <a:fld id="{3E149142-57C5-4BF8-840C-5ACBA15339F1}" type="slidenum">
              <a:rPr lang="en-US" altLang="en-US"/>
              <a:pPr>
                <a:defRPr/>
              </a:pPr>
              <a:t>‹#›</a:t>
            </a:fld>
            <a:endParaRPr lang="en-US" altLang="en-US"/>
          </a:p>
        </p:txBody>
      </p:sp>
    </p:spTree>
    <p:extLst>
      <p:ext uri="{BB962C8B-B14F-4D97-AF65-F5344CB8AC3E}">
        <p14:creationId xmlns:p14="http://schemas.microsoft.com/office/powerpoint/2010/main" val="1523087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7796821-4BC8-A1AC-5DAB-8DBA990EA2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F85872F-F661-8D98-6087-8B08D07B95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028F66F-DE8E-9D3F-E4DA-C6D6CC0638F7}"/>
              </a:ext>
            </a:extLst>
          </p:cNvPr>
          <p:cNvSpPr>
            <a:spLocks noGrp="1" noChangeArrowheads="1"/>
          </p:cNvSpPr>
          <p:nvPr>
            <p:ph type="sldNum" sz="quarter" idx="12"/>
          </p:nvPr>
        </p:nvSpPr>
        <p:spPr>
          <a:ln/>
        </p:spPr>
        <p:txBody>
          <a:bodyPr/>
          <a:lstStyle>
            <a:lvl1pPr>
              <a:defRPr/>
            </a:lvl1pPr>
          </a:lstStyle>
          <a:p>
            <a:pPr>
              <a:defRPr/>
            </a:pPr>
            <a:fld id="{39531236-2BB3-4410-9E27-E3C25371C3EE}" type="slidenum">
              <a:rPr lang="en-US" altLang="en-US"/>
              <a:pPr>
                <a:defRPr/>
              </a:pPr>
              <a:t>‹#›</a:t>
            </a:fld>
            <a:endParaRPr lang="en-US" altLang="en-US"/>
          </a:p>
        </p:txBody>
      </p:sp>
    </p:spTree>
    <p:extLst>
      <p:ext uri="{BB962C8B-B14F-4D97-AF65-F5344CB8AC3E}">
        <p14:creationId xmlns:p14="http://schemas.microsoft.com/office/powerpoint/2010/main" val="2865089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0271186-6E65-47DF-778F-FB58694440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22A2854-307F-4EF8-C471-803A842CEF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4F11874-40DE-9EC3-89C4-CE7F09A2B91F}"/>
              </a:ext>
            </a:extLst>
          </p:cNvPr>
          <p:cNvSpPr>
            <a:spLocks noGrp="1" noChangeArrowheads="1"/>
          </p:cNvSpPr>
          <p:nvPr>
            <p:ph type="sldNum" sz="quarter" idx="12"/>
          </p:nvPr>
        </p:nvSpPr>
        <p:spPr>
          <a:ln/>
        </p:spPr>
        <p:txBody>
          <a:bodyPr/>
          <a:lstStyle>
            <a:lvl1pPr>
              <a:defRPr/>
            </a:lvl1pPr>
          </a:lstStyle>
          <a:p>
            <a:pPr>
              <a:defRPr/>
            </a:pPr>
            <a:fld id="{85036994-4B0F-4EAA-9692-34E18455EEB6}" type="slidenum">
              <a:rPr lang="en-US" altLang="en-US"/>
              <a:pPr>
                <a:defRPr/>
              </a:pPr>
              <a:t>‹#›</a:t>
            </a:fld>
            <a:endParaRPr lang="en-US" altLang="en-US"/>
          </a:p>
        </p:txBody>
      </p:sp>
    </p:spTree>
    <p:extLst>
      <p:ext uri="{BB962C8B-B14F-4D97-AF65-F5344CB8AC3E}">
        <p14:creationId xmlns:p14="http://schemas.microsoft.com/office/powerpoint/2010/main" val="120692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D95D21D-4CF5-2175-D30F-9DBE82F204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760871A-A9A4-129A-E0FF-F2DCE77983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151842F-1C86-DF55-5553-97BB65DF92D9}"/>
              </a:ext>
            </a:extLst>
          </p:cNvPr>
          <p:cNvSpPr>
            <a:spLocks noGrp="1" noChangeArrowheads="1"/>
          </p:cNvSpPr>
          <p:nvPr>
            <p:ph type="sldNum" sz="quarter" idx="12"/>
          </p:nvPr>
        </p:nvSpPr>
        <p:spPr>
          <a:ln/>
        </p:spPr>
        <p:txBody>
          <a:bodyPr/>
          <a:lstStyle>
            <a:lvl1pPr>
              <a:defRPr/>
            </a:lvl1pPr>
          </a:lstStyle>
          <a:p>
            <a:pPr>
              <a:defRPr/>
            </a:pPr>
            <a:fld id="{6F15716B-ABAE-4313-A2E4-8269A16E9835}" type="slidenum">
              <a:rPr lang="en-US" altLang="en-US"/>
              <a:pPr>
                <a:defRPr/>
              </a:pPr>
              <a:t>‹#›</a:t>
            </a:fld>
            <a:endParaRPr lang="en-US" altLang="en-US"/>
          </a:p>
        </p:txBody>
      </p:sp>
    </p:spTree>
    <p:extLst>
      <p:ext uri="{BB962C8B-B14F-4D97-AF65-F5344CB8AC3E}">
        <p14:creationId xmlns:p14="http://schemas.microsoft.com/office/powerpoint/2010/main" val="40835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06CB78-DFF6-4902-074E-BA75D582C5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CFAD9C8-AF0C-0439-A324-34274AB44C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5A731E9-1AC8-5238-0086-CA309DFC95B6}"/>
              </a:ext>
            </a:extLst>
          </p:cNvPr>
          <p:cNvSpPr>
            <a:spLocks noGrp="1" noChangeArrowheads="1"/>
          </p:cNvSpPr>
          <p:nvPr>
            <p:ph type="sldNum" sz="quarter" idx="12"/>
          </p:nvPr>
        </p:nvSpPr>
        <p:spPr>
          <a:ln/>
        </p:spPr>
        <p:txBody>
          <a:bodyPr/>
          <a:lstStyle>
            <a:lvl1pPr>
              <a:defRPr/>
            </a:lvl1pPr>
          </a:lstStyle>
          <a:p>
            <a:pPr>
              <a:defRPr/>
            </a:pPr>
            <a:fld id="{EF41DB78-AE42-4BF0-A2AB-EA8B60E07EDB}" type="slidenum">
              <a:rPr lang="en-US" altLang="en-US"/>
              <a:pPr>
                <a:defRPr/>
              </a:pPr>
              <a:t>‹#›</a:t>
            </a:fld>
            <a:endParaRPr lang="en-US" altLang="en-US"/>
          </a:p>
        </p:txBody>
      </p:sp>
    </p:spTree>
    <p:extLst>
      <p:ext uri="{BB962C8B-B14F-4D97-AF65-F5344CB8AC3E}">
        <p14:creationId xmlns:p14="http://schemas.microsoft.com/office/powerpoint/2010/main" val="233542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468C7A8-67F6-567F-088B-D01BEE7B67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08DF4A7-ECC8-A34E-0628-02B9763866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6AEF0E4-0F8C-0905-51D5-965A475D6C66}"/>
              </a:ext>
            </a:extLst>
          </p:cNvPr>
          <p:cNvSpPr>
            <a:spLocks noGrp="1" noChangeArrowheads="1"/>
          </p:cNvSpPr>
          <p:nvPr>
            <p:ph type="sldNum" sz="quarter" idx="12"/>
          </p:nvPr>
        </p:nvSpPr>
        <p:spPr>
          <a:ln/>
        </p:spPr>
        <p:txBody>
          <a:bodyPr/>
          <a:lstStyle>
            <a:lvl1pPr>
              <a:defRPr/>
            </a:lvl1pPr>
          </a:lstStyle>
          <a:p>
            <a:pPr>
              <a:defRPr/>
            </a:pPr>
            <a:fld id="{1D36A0AA-295A-41EC-895A-CAED7695EF0D}" type="slidenum">
              <a:rPr lang="en-US" altLang="en-US"/>
              <a:pPr>
                <a:defRPr/>
              </a:pPr>
              <a:t>‹#›</a:t>
            </a:fld>
            <a:endParaRPr lang="en-US" altLang="en-US"/>
          </a:p>
        </p:txBody>
      </p:sp>
    </p:spTree>
    <p:extLst>
      <p:ext uri="{BB962C8B-B14F-4D97-AF65-F5344CB8AC3E}">
        <p14:creationId xmlns:p14="http://schemas.microsoft.com/office/powerpoint/2010/main" val="283901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5D48-3AE5-139C-45C2-4BAF4CCB6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ADF4B-F1F1-F199-2C60-B246F0423A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D3DD6-F977-2634-9234-0E7DDE2208AA}"/>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5" name="Footer Placeholder 4">
            <a:extLst>
              <a:ext uri="{FF2B5EF4-FFF2-40B4-BE49-F238E27FC236}">
                <a16:creationId xmlns:a16="http://schemas.microsoft.com/office/drawing/2014/main" id="{B32237F6-6092-DC50-54D7-D073881ED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84CD3-34F1-9450-F26A-735719284D11}"/>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2266169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741B9CB-EAC3-1B49-228A-7913F0FD10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D576474-B35E-926B-8582-07F91B4286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8D29659-A44F-99B6-6B01-77C0ADB69380}"/>
              </a:ext>
            </a:extLst>
          </p:cNvPr>
          <p:cNvSpPr>
            <a:spLocks noGrp="1" noChangeArrowheads="1"/>
          </p:cNvSpPr>
          <p:nvPr>
            <p:ph type="sldNum" sz="quarter" idx="12"/>
          </p:nvPr>
        </p:nvSpPr>
        <p:spPr>
          <a:ln/>
        </p:spPr>
        <p:txBody>
          <a:bodyPr/>
          <a:lstStyle>
            <a:lvl1pPr>
              <a:defRPr/>
            </a:lvl1pPr>
          </a:lstStyle>
          <a:p>
            <a:pPr>
              <a:defRPr/>
            </a:pPr>
            <a:fld id="{D6C17C2B-39AE-4C03-B318-5A9E7F9F4FDD}" type="slidenum">
              <a:rPr lang="en-US" altLang="en-US"/>
              <a:pPr>
                <a:defRPr/>
              </a:pPr>
              <a:t>‹#›</a:t>
            </a:fld>
            <a:endParaRPr lang="en-US" altLang="en-US"/>
          </a:p>
        </p:txBody>
      </p:sp>
    </p:spTree>
    <p:extLst>
      <p:ext uri="{BB962C8B-B14F-4D97-AF65-F5344CB8AC3E}">
        <p14:creationId xmlns:p14="http://schemas.microsoft.com/office/powerpoint/2010/main" val="220285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7344AD6-7EB1-6E88-D72A-12AC430221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540DD5E-5783-C24A-99CA-5BA61E7E69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BDE8DF0-E126-0D36-A7DA-674E2B1B8D3B}"/>
              </a:ext>
            </a:extLst>
          </p:cNvPr>
          <p:cNvSpPr>
            <a:spLocks noGrp="1" noChangeArrowheads="1"/>
          </p:cNvSpPr>
          <p:nvPr>
            <p:ph type="sldNum" sz="quarter" idx="12"/>
          </p:nvPr>
        </p:nvSpPr>
        <p:spPr>
          <a:ln/>
        </p:spPr>
        <p:txBody>
          <a:bodyPr/>
          <a:lstStyle>
            <a:lvl1pPr>
              <a:defRPr/>
            </a:lvl1pPr>
          </a:lstStyle>
          <a:p>
            <a:pPr>
              <a:defRPr/>
            </a:pPr>
            <a:fld id="{C07B4CE3-353F-4A64-86A5-5F489D3304D8}" type="slidenum">
              <a:rPr lang="en-US" altLang="en-US"/>
              <a:pPr>
                <a:defRPr/>
              </a:pPr>
              <a:t>‹#›</a:t>
            </a:fld>
            <a:endParaRPr lang="en-US" altLang="en-US"/>
          </a:p>
        </p:txBody>
      </p:sp>
    </p:spTree>
    <p:extLst>
      <p:ext uri="{BB962C8B-B14F-4D97-AF65-F5344CB8AC3E}">
        <p14:creationId xmlns:p14="http://schemas.microsoft.com/office/powerpoint/2010/main" val="420144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3B145A3-DD4F-0745-0EB8-01E5DEA07E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8C63887-69C3-23C8-7894-75912B20E7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540EE93-FCAB-EA4D-D260-305E2A2EDA1E}"/>
              </a:ext>
            </a:extLst>
          </p:cNvPr>
          <p:cNvSpPr>
            <a:spLocks noGrp="1" noChangeArrowheads="1"/>
          </p:cNvSpPr>
          <p:nvPr>
            <p:ph type="sldNum" sz="quarter" idx="12"/>
          </p:nvPr>
        </p:nvSpPr>
        <p:spPr>
          <a:ln/>
        </p:spPr>
        <p:txBody>
          <a:bodyPr/>
          <a:lstStyle>
            <a:lvl1pPr>
              <a:defRPr/>
            </a:lvl1pPr>
          </a:lstStyle>
          <a:p>
            <a:pPr>
              <a:defRPr/>
            </a:pPr>
            <a:fld id="{55BE1756-D558-447E-9C23-3D4BE54F6581}" type="slidenum">
              <a:rPr lang="en-US" altLang="en-US"/>
              <a:pPr>
                <a:defRPr/>
              </a:pPr>
              <a:t>‹#›</a:t>
            </a:fld>
            <a:endParaRPr lang="en-US" altLang="en-US"/>
          </a:p>
        </p:txBody>
      </p:sp>
    </p:spTree>
    <p:extLst>
      <p:ext uri="{BB962C8B-B14F-4D97-AF65-F5344CB8AC3E}">
        <p14:creationId xmlns:p14="http://schemas.microsoft.com/office/powerpoint/2010/main" val="371729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81C8-72A7-D340-F309-93715F4FEF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9E7287-0432-B248-E559-EA55B8868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FF296C-FF63-3E0F-0CD7-85E7C91333CF}"/>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5" name="Footer Placeholder 4">
            <a:extLst>
              <a:ext uri="{FF2B5EF4-FFF2-40B4-BE49-F238E27FC236}">
                <a16:creationId xmlns:a16="http://schemas.microsoft.com/office/drawing/2014/main" id="{69D5FB24-E4C7-0799-2D47-59BDE37B6C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34E45-5C4F-0B30-37CC-956D92F5848C}"/>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385679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9EA3-92A5-C215-4DA8-F0BAF9992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0CBED-7194-092D-25F5-0329D78D24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81E0BE-5E60-6A8A-7521-A9FC8C76F6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D32A48-FCCB-62BC-2726-EDE13B82E88B}"/>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6" name="Footer Placeholder 5">
            <a:extLst>
              <a:ext uri="{FF2B5EF4-FFF2-40B4-BE49-F238E27FC236}">
                <a16:creationId xmlns:a16="http://schemas.microsoft.com/office/drawing/2014/main" id="{95DB91B2-1003-97E5-3539-8572F0D52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EFC4A-6CFB-0BA1-4582-B77F0E0BC109}"/>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199569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E654-2D41-B66C-3A24-2F0BCB45A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17141-CBA8-2298-3C0B-0A72866E5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745CB1-8F1D-DB1E-65C4-AFAD69AE29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057A21-54FD-05E1-76F3-AA5062F28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146ACD-64D2-5D32-D2D7-7D32775627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838AEB-3EEA-50E8-AD54-89F388ACB714}"/>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8" name="Footer Placeholder 7">
            <a:extLst>
              <a:ext uri="{FF2B5EF4-FFF2-40B4-BE49-F238E27FC236}">
                <a16:creationId xmlns:a16="http://schemas.microsoft.com/office/drawing/2014/main" id="{3D7A7994-D63B-07BC-61C0-82FDEDB87E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81F67-37B4-D687-1135-28F79214434F}"/>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158529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6A63-5A2C-31AD-BBB9-71F7161D76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10EA5D-A62D-8E5F-FA6A-BA424C251B9A}"/>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4" name="Footer Placeholder 3">
            <a:extLst>
              <a:ext uri="{FF2B5EF4-FFF2-40B4-BE49-F238E27FC236}">
                <a16:creationId xmlns:a16="http://schemas.microsoft.com/office/drawing/2014/main" id="{D10E4621-20BB-5EC2-2FEF-4D770D7893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03C3DD-35E3-FEC8-8444-5999F6E0E47B}"/>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18650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C88ADD-614B-B7C9-D86F-47668EC92019}"/>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3" name="Footer Placeholder 2">
            <a:extLst>
              <a:ext uri="{FF2B5EF4-FFF2-40B4-BE49-F238E27FC236}">
                <a16:creationId xmlns:a16="http://schemas.microsoft.com/office/drawing/2014/main" id="{1165E28E-C0A4-C8C6-3A00-70B22C6109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887CF2-6E56-9C5B-C047-CFAC673B8C1F}"/>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186500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4EB9-C8AA-248F-055B-C1221B299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B5435-B4E0-634D-1C38-C603C721E0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727E5-BB57-85CE-EE5E-C35EDF812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0BBBD-5586-A58A-E6EB-065F35684DA6}"/>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6" name="Footer Placeholder 5">
            <a:extLst>
              <a:ext uri="{FF2B5EF4-FFF2-40B4-BE49-F238E27FC236}">
                <a16:creationId xmlns:a16="http://schemas.microsoft.com/office/drawing/2014/main" id="{DB0E5B08-3F33-D74C-1F86-2B0563958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744CD-DDDC-21EA-A637-9F2D624AF859}"/>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24195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60DC-B50A-62AE-8E3C-27D6F92BB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2457BE-1151-9D18-F7BF-9198D918A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443647-9398-5BB3-C4E6-00CD6CA11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40844-3347-B142-F196-0398B252C0AA}"/>
              </a:ext>
            </a:extLst>
          </p:cNvPr>
          <p:cNvSpPr>
            <a:spLocks noGrp="1"/>
          </p:cNvSpPr>
          <p:nvPr>
            <p:ph type="dt" sz="half" idx="10"/>
          </p:nvPr>
        </p:nvSpPr>
        <p:spPr/>
        <p:txBody>
          <a:bodyPr/>
          <a:lstStyle/>
          <a:p>
            <a:fld id="{CD102044-96D8-451F-B0AA-E4EECF5E2D21}" type="datetimeFigureOut">
              <a:rPr lang="en-US" smtClean="0"/>
              <a:t>4/6/2025</a:t>
            </a:fld>
            <a:endParaRPr lang="en-US"/>
          </a:p>
        </p:txBody>
      </p:sp>
      <p:sp>
        <p:nvSpPr>
          <p:cNvPr id="6" name="Footer Placeholder 5">
            <a:extLst>
              <a:ext uri="{FF2B5EF4-FFF2-40B4-BE49-F238E27FC236}">
                <a16:creationId xmlns:a16="http://schemas.microsoft.com/office/drawing/2014/main" id="{74A9D9FD-557C-1F14-D696-498F333D2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B68F0-F391-46BA-8C03-012389EB3925}"/>
              </a:ext>
            </a:extLst>
          </p:cNvPr>
          <p:cNvSpPr>
            <a:spLocks noGrp="1"/>
          </p:cNvSpPr>
          <p:nvPr>
            <p:ph type="sldNum" sz="quarter" idx="12"/>
          </p:nvPr>
        </p:nvSpPr>
        <p:spPr/>
        <p:txBody>
          <a:bodyPr/>
          <a:lstStyle/>
          <a:p>
            <a:fld id="{2C6DD5DD-9510-4DC9-8FC7-C0DB66D34924}" type="slidenum">
              <a:rPr lang="en-US" smtClean="0"/>
              <a:t>‹#›</a:t>
            </a:fld>
            <a:endParaRPr lang="en-US"/>
          </a:p>
        </p:txBody>
      </p:sp>
    </p:spTree>
    <p:extLst>
      <p:ext uri="{BB962C8B-B14F-4D97-AF65-F5344CB8AC3E}">
        <p14:creationId xmlns:p14="http://schemas.microsoft.com/office/powerpoint/2010/main" val="269974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EA932-49CB-1D73-FE3D-9CAF4CA6C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66B71C-5332-6B8D-5403-479E5EEB3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DFF0E-7FA3-4590-E7AE-EC8AB5EA2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02044-96D8-451F-B0AA-E4EECF5E2D21}" type="datetimeFigureOut">
              <a:rPr lang="en-US" smtClean="0"/>
              <a:t>4/6/2025</a:t>
            </a:fld>
            <a:endParaRPr lang="en-US"/>
          </a:p>
        </p:txBody>
      </p:sp>
      <p:sp>
        <p:nvSpPr>
          <p:cNvPr id="5" name="Footer Placeholder 4">
            <a:extLst>
              <a:ext uri="{FF2B5EF4-FFF2-40B4-BE49-F238E27FC236}">
                <a16:creationId xmlns:a16="http://schemas.microsoft.com/office/drawing/2014/main" id="{AED1C55D-CA5D-9693-321D-910D75BEC9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D36815-BAFC-EAD5-58D0-54780BCA1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DD5DD-9510-4DC9-8FC7-C0DB66D34924}" type="slidenum">
              <a:rPr lang="en-US" smtClean="0"/>
              <a:t>‹#›</a:t>
            </a:fld>
            <a:endParaRPr lang="en-US"/>
          </a:p>
        </p:txBody>
      </p:sp>
    </p:spTree>
    <p:extLst>
      <p:ext uri="{BB962C8B-B14F-4D97-AF65-F5344CB8AC3E}">
        <p14:creationId xmlns:p14="http://schemas.microsoft.com/office/powerpoint/2010/main" val="154581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BCC24C-2F08-7F20-C51B-239A038F472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144ED82-C938-D9CE-89E7-915DEABE2CA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0662537-233E-9C10-12C7-55B145F53DE6}"/>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mn-ea"/>
              </a:defRPr>
            </a:lvl1pPr>
          </a:lstStyle>
          <a:p>
            <a:pPr>
              <a:defRPr/>
            </a:pPr>
            <a:endParaRPr lang="en-US" altLang="en-US"/>
          </a:p>
        </p:txBody>
      </p:sp>
      <p:sp>
        <p:nvSpPr>
          <p:cNvPr id="1029" name="Rectangle 5">
            <a:extLst>
              <a:ext uri="{FF2B5EF4-FFF2-40B4-BE49-F238E27FC236}">
                <a16:creationId xmlns:a16="http://schemas.microsoft.com/office/drawing/2014/main" id="{1D99D839-7150-85EB-7855-75359536D47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ltLang="en-US"/>
          </a:p>
        </p:txBody>
      </p:sp>
      <p:sp>
        <p:nvSpPr>
          <p:cNvPr id="1030" name="Rectangle 6">
            <a:extLst>
              <a:ext uri="{FF2B5EF4-FFF2-40B4-BE49-F238E27FC236}">
                <a16:creationId xmlns:a16="http://schemas.microsoft.com/office/drawing/2014/main" id="{B81BFD88-2145-E4DE-D67D-28BC20FB216D}"/>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a typeface="+mn-ea"/>
              </a:defRPr>
            </a:lvl1pPr>
          </a:lstStyle>
          <a:p>
            <a:pPr>
              <a:defRPr/>
            </a:pPr>
            <a:fld id="{21527FE4-1EC7-4438-BF04-5184AF8A191F}" type="slidenum">
              <a:rPr lang="en-US" altLang="en-US"/>
              <a:pPr>
                <a:defRPr/>
              </a:pPr>
              <a:t>‹#›</a:t>
            </a:fld>
            <a:endParaRPr lang="en-US" altLang="en-US"/>
          </a:p>
        </p:txBody>
      </p:sp>
    </p:spTree>
    <p:extLst>
      <p:ext uri="{BB962C8B-B14F-4D97-AF65-F5344CB8AC3E}">
        <p14:creationId xmlns:p14="http://schemas.microsoft.com/office/powerpoint/2010/main" val="4266136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A0D459-52E2-C097-FF91-4E591C8BEB2F}"/>
              </a:ext>
            </a:extLst>
          </p:cNvPr>
          <p:cNvSpPr txBox="1"/>
          <p:nvPr/>
        </p:nvSpPr>
        <p:spPr>
          <a:xfrm>
            <a:off x="1447800" y="558581"/>
            <a:ext cx="4648200" cy="2146742"/>
          </a:xfrm>
          <a:prstGeom prst="rect">
            <a:avLst/>
          </a:prstGeom>
          <a:noFill/>
        </p:spPr>
        <p:txBody>
          <a:bodyPr>
            <a:spAutoFit/>
          </a:bodyPr>
          <a:lstStyle/>
          <a:p>
            <a:pPr algn="ctr" defTabSz="685800">
              <a:defRPr/>
            </a:pPr>
            <a:r>
              <a:rPr lang="en-US" sz="2400" b="1" dirty="0">
                <a:solidFill>
                  <a:srgbClr val="002060"/>
                </a:solidFill>
              </a:rPr>
              <a:t>Introduction to the BBNJ Agreement: Key</a:t>
            </a:r>
          </a:p>
          <a:p>
            <a:pPr algn="ctr" defTabSz="685800">
              <a:defRPr/>
            </a:pPr>
            <a:r>
              <a:rPr lang="en-US" sz="2400" b="1" dirty="0">
                <a:solidFill>
                  <a:srgbClr val="002060"/>
                </a:solidFill>
              </a:rPr>
              <a:t>provisions, Ratification and Domestication processes</a:t>
            </a:r>
          </a:p>
          <a:p>
            <a:pPr algn="ctr" defTabSz="685800">
              <a:defRPr/>
            </a:pPr>
            <a:endParaRPr lang="en-US" sz="2400" b="1" dirty="0">
              <a:solidFill>
                <a:srgbClr val="002060"/>
              </a:solidFill>
              <a:latin typeface="Calibri" panose="020F0502020204030204"/>
            </a:endParaRPr>
          </a:p>
          <a:p>
            <a:pPr algn="ctr" defTabSz="685800">
              <a:defRPr/>
            </a:pPr>
            <a:endParaRPr lang="en-US" sz="1350" dirty="0">
              <a:solidFill>
                <a:srgbClr val="0070C0"/>
              </a:solidFill>
              <a:latin typeface="Calibri" panose="020F0502020204030204"/>
            </a:endParaRPr>
          </a:p>
        </p:txBody>
      </p:sp>
      <p:sp>
        <p:nvSpPr>
          <p:cNvPr id="6148" name="TextBox 5">
            <a:extLst>
              <a:ext uri="{FF2B5EF4-FFF2-40B4-BE49-F238E27FC236}">
                <a16:creationId xmlns:a16="http://schemas.microsoft.com/office/drawing/2014/main" id="{64B4B5E5-1BC1-930D-C5CB-87BB730C100D}"/>
              </a:ext>
            </a:extLst>
          </p:cNvPr>
          <p:cNvSpPr txBox="1">
            <a:spLocks noChangeArrowheads="1"/>
          </p:cNvSpPr>
          <p:nvPr/>
        </p:nvSpPr>
        <p:spPr bwMode="auto">
          <a:xfrm>
            <a:off x="1066800" y="2401362"/>
            <a:ext cx="5029200" cy="4247317"/>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dirty="0">
                <a:solidFill>
                  <a:srgbClr val="002060"/>
                </a:solidFill>
                <a:latin typeface="+mn-lt"/>
              </a:rPr>
              <a:t>                                                                            </a:t>
            </a:r>
          </a:p>
          <a:p>
            <a:pPr algn="ctr" eaLnBrk="1" hangingPunct="1"/>
            <a:r>
              <a:rPr lang="en-US" altLang="en-US" dirty="0">
                <a:solidFill>
                  <a:srgbClr val="002060"/>
                </a:solidFill>
                <a:latin typeface="+mn-lt"/>
              </a:rPr>
              <a:t>Validation of the Africa Union Ocean Governance Strategy and Implementation Plan</a:t>
            </a:r>
          </a:p>
          <a:p>
            <a:pPr algn="ctr" eaLnBrk="1" hangingPunct="1"/>
            <a:r>
              <a:rPr lang="en-US" altLang="en-US" dirty="0">
                <a:solidFill>
                  <a:srgbClr val="002060"/>
                </a:solidFill>
                <a:latin typeface="+mn-lt"/>
              </a:rPr>
              <a:t>and</a:t>
            </a:r>
          </a:p>
          <a:p>
            <a:pPr algn="ctr" eaLnBrk="1" hangingPunct="1"/>
            <a:r>
              <a:rPr lang="en-US" altLang="en-US" dirty="0">
                <a:solidFill>
                  <a:srgbClr val="002060"/>
                </a:solidFill>
                <a:latin typeface="+mn-lt"/>
              </a:rPr>
              <a:t>Capacity Enhancement on the UNCLOS BBNJ Agreement</a:t>
            </a:r>
          </a:p>
          <a:p>
            <a:pPr algn="ctr" eaLnBrk="1" hangingPunct="1"/>
            <a:endParaRPr lang="en-US" altLang="en-US" dirty="0">
              <a:solidFill>
                <a:srgbClr val="002060"/>
              </a:solidFill>
              <a:latin typeface="+mn-lt"/>
            </a:endParaRPr>
          </a:p>
          <a:p>
            <a:pPr algn="ctr" eaLnBrk="1" hangingPunct="1"/>
            <a:r>
              <a:rPr lang="en-US" altLang="en-US" dirty="0">
                <a:solidFill>
                  <a:srgbClr val="002060"/>
                </a:solidFill>
                <a:latin typeface="+mn-lt"/>
              </a:rPr>
              <a:t>Dar es Salam, Tanzania</a:t>
            </a:r>
          </a:p>
          <a:p>
            <a:pPr algn="ctr" eaLnBrk="1" hangingPunct="1"/>
            <a:r>
              <a:rPr lang="en-US" altLang="en-US" dirty="0">
                <a:solidFill>
                  <a:srgbClr val="002060"/>
                </a:solidFill>
                <a:latin typeface="+mn-lt"/>
              </a:rPr>
              <a:t>Holiday Inn Hotel and White Sands Hotel</a:t>
            </a:r>
          </a:p>
          <a:p>
            <a:pPr algn="ctr" eaLnBrk="1" hangingPunct="1"/>
            <a:r>
              <a:rPr lang="en-US" altLang="en-US" dirty="0">
                <a:solidFill>
                  <a:srgbClr val="002060"/>
                </a:solidFill>
                <a:latin typeface="+mn-lt"/>
              </a:rPr>
              <a:t>1-4 April 2025</a:t>
            </a:r>
          </a:p>
          <a:p>
            <a:pPr algn="ctr" eaLnBrk="1" hangingPunct="1"/>
            <a:endParaRPr lang="en-US" altLang="en-US" dirty="0">
              <a:solidFill>
                <a:srgbClr val="002060"/>
              </a:solidFill>
              <a:latin typeface="+mn-lt"/>
            </a:endParaRPr>
          </a:p>
          <a:p>
            <a:pPr algn="ctr" eaLnBrk="1" hangingPunct="1"/>
            <a:r>
              <a:rPr lang="en-US" altLang="en-US" b="1" dirty="0">
                <a:solidFill>
                  <a:srgbClr val="0070C0"/>
                </a:solidFill>
                <a:latin typeface="+mn-lt"/>
              </a:rPr>
              <a:t>Yvonne Waweru</a:t>
            </a:r>
          </a:p>
          <a:p>
            <a:pPr algn="ctr" eaLnBrk="1" hangingPunct="1"/>
            <a:r>
              <a:rPr lang="en-US" altLang="en-US" b="1" dirty="0">
                <a:solidFill>
                  <a:srgbClr val="0070C0"/>
                </a:solidFill>
                <a:latin typeface="+mn-lt"/>
              </a:rPr>
              <a:t>Research Fellow </a:t>
            </a:r>
          </a:p>
          <a:p>
            <a:pPr algn="ctr" eaLnBrk="1" hangingPunct="1"/>
            <a:r>
              <a:rPr lang="en-US" altLang="en-US" b="1" dirty="0">
                <a:solidFill>
                  <a:srgbClr val="0070C0"/>
                </a:solidFill>
                <a:latin typeface="+mn-lt"/>
              </a:rPr>
              <a:t>Global Ocean Accounts Partnership</a:t>
            </a:r>
          </a:p>
          <a:p>
            <a:pPr algn="ctr"/>
            <a:endParaRPr lang="en-US" altLang="en-US" dirty="0">
              <a:solidFill>
                <a:srgbClr val="002060"/>
              </a:solidFill>
            </a:endParaRPr>
          </a:p>
        </p:txBody>
      </p:sp>
      <p:pic>
        <p:nvPicPr>
          <p:cNvPr id="5124" name="Image 0" descr="preencoded.png">
            <a:extLst>
              <a:ext uri="{FF2B5EF4-FFF2-40B4-BE49-F238E27FC236}">
                <a16:creationId xmlns:a16="http://schemas.microsoft.com/office/drawing/2014/main" id="{E84C727B-5F99-F5A4-06C5-0E55002F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76" y="0"/>
            <a:ext cx="39211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1A1B65-9C88-4CCD-8665-32F740D269BF}"/>
              </a:ext>
            </a:extLst>
          </p:cNvPr>
          <p:cNvSpPr txBox="1"/>
          <p:nvPr/>
        </p:nvSpPr>
        <p:spPr>
          <a:xfrm>
            <a:off x="510228" y="901410"/>
            <a:ext cx="11336124" cy="2554545"/>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Capacity Building and Transfer of Marine Technology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Support developing states in developing marine scientific and technological capacity, and to achieve the BBNJ objectives</a:t>
            </a:r>
          </a:p>
          <a:p>
            <a:pPr marL="285750" indent="-285750">
              <a:buFont typeface="Wingdings" panose="05000000000000000000" pitchFamily="2" charset="2"/>
              <a:buChar char="§"/>
            </a:pPr>
            <a:r>
              <a:rPr lang="en-US" sz="2000" dirty="0"/>
              <a:t>Obligation to cooperate in capacity-building (CB) and transfer of marine technology (TMT)</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 Modalities for CB&amp;TMT</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Types of CB&amp;TMT</a:t>
            </a:r>
            <a:endParaRPr kumimoji="0" lang="en-US" sz="2000" b="1"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8" name="TextBox 7">
            <a:extLst>
              <a:ext uri="{FF2B5EF4-FFF2-40B4-BE49-F238E27FC236}">
                <a16:creationId xmlns:a16="http://schemas.microsoft.com/office/drawing/2014/main" id="{1B7B4753-FB49-E002-EAA1-8525DED51303}"/>
              </a:ext>
            </a:extLst>
          </p:cNvPr>
          <p:cNvSpPr txBox="1"/>
          <p:nvPr/>
        </p:nvSpPr>
        <p:spPr>
          <a:xfrm>
            <a:off x="593803" y="149561"/>
            <a:ext cx="609414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BBNJ Main Elements…….</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ctd</a:t>
            </a:r>
            <a:endParaRPr lang="en-US" dirty="0"/>
          </a:p>
        </p:txBody>
      </p:sp>
      <p:pic>
        <p:nvPicPr>
          <p:cNvPr id="2" name="Picture 2">
            <a:extLst>
              <a:ext uri="{FF2B5EF4-FFF2-40B4-BE49-F238E27FC236}">
                <a16:creationId xmlns:a16="http://schemas.microsoft.com/office/drawing/2014/main" id="{2864E571-6D7A-5221-8063-A0E9983E1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668" y="2910425"/>
            <a:ext cx="4074320" cy="355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unge green EIA Environmental Impact Assessment word round rubber seal stamp on white background">
            <a:extLst>
              <a:ext uri="{FF2B5EF4-FFF2-40B4-BE49-F238E27FC236}">
                <a16:creationId xmlns:a16="http://schemas.microsoft.com/office/drawing/2014/main" id="{3D2C3C52-9343-559B-F893-D9A4449D0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747" y="4114533"/>
            <a:ext cx="1795750" cy="18561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397FAB1-51EB-AD1F-ABB8-25384A913BAF}"/>
              </a:ext>
            </a:extLst>
          </p:cNvPr>
          <p:cNvSpPr/>
          <p:nvPr/>
        </p:nvSpPr>
        <p:spPr>
          <a:xfrm>
            <a:off x="192912" y="1221433"/>
            <a:ext cx="11336124" cy="2893100"/>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Environmental Impact Assessments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More robust regime for addressing potential impacts of projects both inside of national boundaries and ABNJ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Requirement for environmental impact assessments (EIAs)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State-led decision-making and monitoring</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Environmental impact assessments must consider ‘cumulative impacts’</a:t>
            </a:r>
            <a:r>
              <a:rPr lang="en-US" sz="2400" kern="0" dirty="0">
                <a:solidFill>
                  <a:srgbClr val="000000"/>
                </a:solidFill>
                <a:latin typeface="Calibri" panose="020F0502020204030204" pitchFamily="34" charset="0"/>
                <a:cs typeface="Calibri" panose="020F0502020204030204" pitchFamily="34" charset="0"/>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Strategic Environmental Assessments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948E2A09-C1D3-98F4-C53D-CFF108BEB562}"/>
              </a:ext>
            </a:extLst>
          </p:cNvPr>
          <p:cNvSpPr txBox="1"/>
          <p:nvPr/>
        </p:nvSpPr>
        <p:spPr>
          <a:xfrm>
            <a:off x="593803" y="149561"/>
            <a:ext cx="609414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BBNJ Main Elements…….</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ctd</a:t>
            </a:r>
            <a:endParaRPr lang="en-US" dirty="0"/>
          </a:p>
        </p:txBody>
      </p:sp>
    </p:spTree>
    <p:extLst>
      <p:ext uri="{BB962C8B-B14F-4D97-AF65-F5344CB8AC3E}">
        <p14:creationId xmlns:p14="http://schemas.microsoft.com/office/powerpoint/2010/main" val="338970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8AC37-A0B6-B06B-F563-D3FBC0F15159}"/>
              </a:ext>
            </a:extLst>
          </p:cNvPr>
          <p:cNvSpPr txBox="1"/>
          <p:nvPr/>
        </p:nvSpPr>
        <p:spPr>
          <a:xfrm>
            <a:off x="1226634" y="702527"/>
            <a:ext cx="8184995" cy="523220"/>
          </a:xfrm>
          <a:prstGeom prst="rect">
            <a:avLst/>
          </a:prstGeom>
          <a:noFill/>
        </p:spPr>
        <p:txBody>
          <a:bodyPr wrap="square" rtlCol="0">
            <a:spAutoFit/>
          </a:bodyPr>
          <a:lstStyle/>
          <a:p>
            <a:r>
              <a:rPr lang="en-US" sz="2800" b="1" dirty="0">
                <a:solidFill>
                  <a:srgbClr val="002060"/>
                </a:solidFill>
              </a:rPr>
              <a:t>Institutional Arrangements</a:t>
            </a:r>
          </a:p>
        </p:txBody>
      </p:sp>
      <p:graphicFrame>
        <p:nvGraphicFramePr>
          <p:cNvPr id="3" name="Table 2">
            <a:extLst>
              <a:ext uri="{FF2B5EF4-FFF2-40B4-BE49-F238E27FC236}">
                <a16:creationId xmlns:a16="http://schemas.microsoft.com/office/drawing/2014/main" id="{A670C334-C056-794D-9627-8A77CBB94561}"/>
              </a:ext>
            </a:extLst>
          </p:cNvPr>
          <p:cNvGraphicFramePr>
            <a:graphicFrameLocks noGrp="1"/>
          </p:cNvGraphicFramePr>
          <p:nvPr>
            <p:extLst>
              <p:ext uri="{D42A27DB-BD31-4B8C-83A1-F6EECF244321}">
                <p14:modId xmlns:p14="http://schemas.microsoft.com/office/powerpoint/2010/main" val="4204506697"/>
              </p:ext>
            </p:extLst>
          </p:nvPr>
        </p:nvGraphicFramePr>
        <p:xfrm>
          <a:off x="1013551" y="1481845"/>
          <a:ext cx="7977048" cy="4846320"/>
        </p:xfrm>
        <a:graphic>
          <a:graphicData uri="http://schemas.openxmlformats.org/drawingml/2006/table">
            <a:tbl>
              <a:tblPr firstRow="1" bandRow="1">
                <a:tableStyleId>{5C22544A-7EE6-4342-B048-85BDC9FD1C3A}</a:tableStyleId>
              </a:tblPr>
              <a:tblGrid>
                <a:gridCol w="1920697">
                  <a:extLst>
                    <a:ext uri="{9D8B030D-6E8A-4147-A177-3AD203B41FA5}">
                      <a16:colId xmlns:a16="http://schemas.microsoft.com/office/drawing/2014/main" val="893320278"/>
                    </a:ext>
                  </a:extLst>
                </a:gridCol>
                <a:gridCol w="6056351">
                  <a:extLst>
                    <a:ext uri="{9D8B030D-6E8A-4147-A177-3AD203B41FA5}">
                      <a16:colId xmlns:a16="http://schemas.microsoft.com/office/drawing/2014/main" val="706180044"/>
                    </a:ext>
                  </a:extLst>
                </a:gridCol>
              </a:tblGrid>
              <a:tr h="370840">
                <a:tc>
                  <a:txBody>
                    <a:bodyPr/>
                    <a:lstStyle/>
                    <a:p>
                      <a:r>
                        <a:rPr lang="en-US" sz="2400" dirty="0"/>
                        <a:t>Article</a:t>
                      </a:r>
                    </a:p>
                    <a:p>
                      <a:endParaRPr lang="en-US" sz="2400" dirty="0"/>
                    </a:p>
                  </a:txBody>
                  <a:tcPr>
                    <a:solidFill>
                      <a:schemeClr val="accent5">
                        <a:lumMod val="60000"/>
                        <a:lumOff val="40000"/>
                      </a:schemeClr>
                    </a:solidFill>
                  </a:tcPr>
                </a:tc>
                <a:tc>
                  <a:txBody>
                    <a:bodyPr/>
                    <a:lstStyle/>
                    <a:p>
                      <a:r>
                        <a:rPr lang="en-US" sz="2400" dirty="0"/>
                        <a:t>Institutional Arrangement</a:t>
                      </a:r>
                    </a:p>
                  </a:txBody>
                  <a:tcPr>
                    <a:solidFill>
                      <a:schemeClr val="accent5">
                        <a:lumMod val="60000"/>
                        <a:lumOff val="40000"/>
                      </a:schemeClr>
                    </a:solidFill>
                  </a:tcPr>
                </a:tc>
                <a:extLst>
                  <a:ext uri="{0D108BD9-81ED-4DB2-BD59-A6C34878D82A}">
                    <a16:rowId xmlns:a16="http://schemas.microsoft.com/office/drawing/2014/main" val="3638034892"/>
                  </a:ext>
                </a:extLst>
              </a:tr>
              <a:tr h="370840">
                <a:tc>
                  <a:txBody>
                    <a:bodyPr/>
                    <a:lstStyle/>
                    <a:p>
                      <a:r>
                        <a:rPr lang="en-US" sz="2400" dirty="0"/>
                        <a:t>Article 47</a:t>
                      </a:r>
                    </a:p>
                  </a:txBody>
                  <a:tcPr>
                    <a:solidFill>
                      <a:schemeClr val="accent5">
                        <a:lumMod val="60000"/>
                        <a:lumOff val="40000"/>
                      </a:schemeClr>
                    </a:solidFill>
                  </a:tcPr>
                </a:tc>
                <a:tc>
                  <a:txBody>
                    <a:bodyPr/>
                    <a:lstStyle/>
                    <a:p>
                      <a:r>
                        <a:rPr lang="en-US" sz="2400" dirty="0"/>
                        <a:t>Conference of Parties</a:t>
                      </a:r>
                    </a:p>
                  </a:txBody>
                  <a:tcPr>
                    <a:solidFill>
                      <a:schemeClr val="accent5">
                        <a:lumMod val="60000"/>
                        <a:lumOff val="40000"/>
                      </a:schemeClr>
                    </a:solidFill>
                  </a:tcPr>
                </a:tc>
                <a:extLst>
                  <a:ext uri="{0D108BD9-81ED-4DB2-BD59-A6C34878D82A}">
                    <a16:rowId xmlns:a16="http://schemas.microsoft.com/office/drawing/2014/main" val="979317542"/>
                  </a:ext>
                </a:extLst>
              </a:tr>
              <a:tr h="370840">
                <a:tc>
                  <a:txBody>
                    <a:bodyPr/>
                    <a:lstStyle/>
                    <a:p>
                      <a:r>
                        <a:rPr lang="en-US" sz="2400" dirty="0"/>
                        <a:t>Article 49</a:t>
                      </a:r>
                    </a:p>
                  </a:txBody>
                  <a:tcPr>
                    <a:solidFill>
                      <a:schemeClr val="accent5">
                        <a:lumMod val="60000"/>
                        <a:lumOff val="40000"/>
                      </a:schemeClr>
                    </a:solidFill>
                  </a:tcPr>
                </a:tc>
                <a:tc>
                  <a:txBody>
                    <a:bodyPr/>
                    <a:lstStyle/>
                    <a:p>
                      <a:r>
                        <a:rPr lang="en-US" sz="2400" dirty="0"/>
                        <a:t>Scientific and Technical Body</a:t>
                      </a:r>
                    </a:p>
                  </a:txBody>
                  <a:tcPr>
                    <a:solidFill>
                      <a:schemeClr val="accent5">
                        <a:lumMod val="60000"/>
                        <a:lumOff val="40000"/>
                      </a:schemeClr>
                    </a:solidFill>
                  </a:tcPr>
                </a:tc>
                <a:extLst>
                  <a:ext uri="{0D108BD9-81ED-4DB2-BD59-A6C34878D82A}">
                    <a16:rowId xmlns:a16="http://schemas.microsoft.com/office/drawing/2014/main" val="2677330458"/>
                  </a:ext>
                </a:extLst>
              </a:tr>
              <a:tr h="370840">
                <a:tc>
                  <a:txBody>
                    <a:bodyPr/>
                    <a:lstStyle/>
                    <a:p>
                      <a:r>
                        <a:rPr lang="en-US" sz="2400" dirty="0"/>
                        <a:t>Article 50</a:t>
                      </a:r>
                    </a:p>
                  </a:txBody>
                  <a:tcPr>
                    <a:solidFill>
                      <a:schemeClr val="accent5">
                        <a:lumMod val="60000"/>
                        <a:lumOff val="40000"/>
                      </a:schemeClr>
                    </a:solidFill>
                  </a:tcPr>
                </a:tc>
                <a:tc>
                  <a:txBody>
                    <a:bodyPr/>
                    <a:lstStyle/>
                    <a:p>
                      <a:r>
                        <a:rPr lang="en-US" sz="2400" dirty="0"/>
                        <a:t>Secretariat</a:t>
                      </a:r>
                    </a:p>
                  </a:txBody>
                  <a:tcPr>
                    <a:solidFill>
                      <a:schemeClr val="accent5">
                        <a:lumMod val="60000"/>
                        <a:lumOff val="40000"/>
                      </a:schemeClr>
                    </a:solidFill>
                  </a:tcPr>
                </a:tc>
                <a:extLst>
                  <a:ext uri="{0D108BD9-81ED-4DB2-BD59-A6C34878D82A}">
                    <a16:rowId xmlns:a16="http://schemas.microsoft.com/office/drawing/2014/main" val="369409106"/>
                  </a:ext>
                </a:extLst>
              </a:tr>
              <a:tr h="370840">
                <a:tc>
                  <a:txBody>
                    <a:bodyPr/>
                    <a:lstStyle/>
                    <a:p>
                      <a:r>
                        <a:rPr lang="en-US" sz="2400" dirty="0"/>
                        <a:t>Article 51</a:t>
                      </a:r>
                    </a:p>
                  </a:txBody>
                  <a:tcPr>
                    <a:solidFill>
                      <a:schemeClr val="accent5">
                        <a:lumMod val="60000"/>
                        <a:lumOff val="40000"/>
                      </a:schemeClr>
                    </a:solidFill>
                  </a:tcPr>
                </a:tc>
                <a:tc>
                  <a:txBody>
                    <a:bodyPr/>
                    <a:lstStyle/>
                    <a:p>
                      <a:r>
                        <a:rPr lang="en-US" sz="2400" dirty="0"/>
                        <a:t>Clearing House Mechanism</a:t>
                      </a:r>
                    </a:p>
                  </a:txBody>
                  <a:tcPr>
                    <a:solidFill>
                      <a:schemeClr val="accent5">
                        <a:lumMod val="60000"/>
                        <a:lumOff val="40000"/>
                      </a:schemeClr>
                    </a:solidFill>
                  </a:tcPr>
                </a:tc>
                <a:extLst>
                  <a:ext uri="{0D108BD9-81ED-4DB2-BD59-A6C34878D82A}">
                    <a16:rowId xmlns:a16="http://schemas.microsoft.com/office/drawing/2014/main" val="1968319275"/>
                  </a:ext>
                </a:extLst>
              </a:tr>
              <a:tr h="370840">
                <a:tc>
                  <a:txBody>
                    <a:bodyPr/>
                    <a:lstStyle/>
                    <a:p>
                      <a:r>
                        <a:rPr lang="en-US" sz="2400" dirty="0"/>
                        <a:t>Article 15</a:t>
                      </a:r>
                    </a:p>
                  </a:txBody>
                  <a:tcPr>
                    <a:solidFill>
                      <a:schemeClr val="accent5">
                        <a:lumMod val="60000"/>
                        <a:lumOff val="40000"/>
                      </a:schemeClr>
                    </a:solidFill>
                  </a:tcPr>
                </a:tc>
                <a:tc>
                  <a:txBody>
                    <a:bodyPr/>
                    <a:lstStyle/>
                    <a:p>
                      <a:r>
                        <a:rPr lang="en-US" sz="2400" dirty="0"/>
                        <a:t>Access and Benefit-sharing Committee</a:t>
                      </a:r>
                    </a:p>
                  </a:txBody>
                  <a:tcPr>
                    <a:solidFill>
                      <a:schemeClr val="accent5">
                        <a:lumMod val="60000"/>
                        <a:lumOff val="40000"/>
                      </a:schemeClr>
                    </a:solidFill>
                  </a:tcPr>
                </a:tc>
                <a:extLst>
                  <a:ext uri="{0D108BD9-81ED-4DB2-BD59-A6C34878D82A}">
                    <a16:rowId xmlns:a16="http://schemas.microsoft.com/office/drawing/2014/main" val="3288684394"/>
                  </a:ext>
                </a:extLst>
              </a:tr>
              <a:tr h="370840">
                <a:tc>
                  <a:txBody>
                    <a:bodyPr/>
                    <a:lstStyle/>
                    <a:p>
                      <a:r>
                        <a:rPr lang="en-US" sz="2400" dirty="0"/>
                        <a:t>Article 55</a:t>
                      </a:r>
                    </a:p>
                  </a:txBody>
                  <a:tcPr>
                    <a:solidFill>
                      <a:schemeClr val="accent5">
                        <a:lumMod val="60000"/>
                        <a:lumOff val="40000"/>
                      </a:schemeClr>
                    </a:solidFill>
                  </a:tcPr>
                </a:tc>
                <a:tc>
                  <a:txBody>
                    <a:bodyPr/>
                    <a:lstStyle/>
                    <a:p>
                      <a:r>
                        <a:rPr lang="en-US" sz="2400" dirty="0"/>
                        <a:t>Implementation and Compliance Committee</a:t>
                      </a:r>
                    </a:p>
                  </a:txBody>
                  <a:tcPr>
                    <a:solidFill>
                      <a:schemeClr val="accent5">
                        <a:lumMod val="60000"/>
                        <a:lumOff val="40000"/>
                      </a:schemeClr>
                    </a:solidFill>
                  </a:tcPr>
                </a:tc>
                <a:extLst>
                  <a:ext uri="{0D108BD9-81ED-4DB2-BD59-A6C34878D82A}">
                    <a16:rowId xmlns:a16="http://schemas.microsoft.com/office/drawing/2014/main" val="2347665836"/>
                  </a:ext>
                </a:extLst>
              </a:tr>
              <a:tr h="370840">
                <a:tc>
                  <a:txBody>
                    <a:bodyPr/>
                    <a:lstStyle/>
                    <a:p>
                      <a:r>
                        <a:rPr lang="en-US" sz="2400" dirty="0"/>
                        <a:t>Article 46</a:t>
                      </a:r>
                    </a:p>
                  </a:txBody>
                  <a:tcPr>
                    <a:solidFill>
                      <a:schemeClr val="accent5">
                        <a:lumMod val="60000"/>
                        <a:lumOff val="40000"/>
                      </a:schemeClr>
                    </a:solidFill>
                  </a:tcPr>
                </a:tc>
                <a:tc>
                  <a:txBody>
                    <a:bodyPr/>
                    <a:lstStyle/>
                    <a:p>
                      <a:r>
                        <a:rPr lang="en-US" sz="2400" dirty="0"/>
                        <a:t>Capacity Building and Transfer of Marine Technology Committee</a:t>
                      </a:r>
                    </a:p>
                  </a:txBody>
                  <a:tcPr>
                    <a:solidFill>
                      <a:schemeClr val="accent5">
                        <a:lumMod val="60000"/>
                        <a:lumOff val="40000"/>
                      </a:schemeClr>
                    </a:solidFill>
                  </a:tcPr>
                </a:tc>
                <a:extLst>
                  <a:ext uri="{0D108BD9-81ED-4DB2-BD59-A6C34878D82A}">
                    <a16:rowId xmlns:a16="http://schemas.microsoft.com/office/drawing/2014/main" val="716319119"/>
                  </a:ext>
                </a:extLst>
              </a:tr>
              <a:tr h="370840">
                <a:tc>
                  <a:txBody>
                    <a:bodyPr/>
                    <a:lstStyle/>
                    <a:p>
                      <a:r>
                        <a:rPr lang="en-US" sz="2400" dirty="0"/>
                        <a:t>Article 52(14)</a:t>
                      </a:r>
                    </a:p>
                  </a:txBody>
                  <a:tcPr>
                    <a:solidFill>
                      <a:schemeClr val="accent5">
                        <a:lumMod val="60000"/>
                        <a:lumOff val="40000"/>
                      </a:schemeClr>
                    </a:solidFill>
                  </a:tcPr>
                </a:tc>
                <a:tc>
                  <a:txBody>
                    <a:bodyPr/>
                    <a:lstStyle/>
                    <a:p>
                      <a:r>
                        <a:rPr lang="en-US" sz="2400" dirty="0"/>
                        <a:t>Finance Committee</a:t>
                      </a:r>
                    </a:p>
                  </a:txBody>
                  <a:tcPr>
                    <a:solidFill>
                      <a:schemeClr val="accent5">
                        <a:lumMod val="60000"/>
                        <a:lumOff val="40000"/>
                      </a:schemeClr>
                    </a:solidFill>
                  </a:tcPr>
                </a:tc>
                <a:extLst>
                  <a:ext uri="{0D108BD9-81ED-4DB2-BD59-A6C34878D82A}">
                    <a16:rowId xmlns:a16="http://schemas.microsoft.com/office/drawing/2014/main" val="2074075979"/>
                  </a:ext>
                </a:extLst>
              </a:tr>
            </a:tbl>
          </a:graphicData>
        </a:graphic>
      </p:graphicFrame>
    </p:spTree>
    <p:extLst>
      <p:ext uri="{BB962C8B-B14F-4D97-AF65-F5344CB8AC3E}">
        <p14:creationId xmlns:p14="http://schemas.microsoft.com/office/powerpoint/2010/main" val="30349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93E75-8983-11D6-B024-4E984E9BD47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EA53DC-1B0E-8C8D-9E3E-56DF3E9B03ED}"/>
              </a:ext>
            </a:extLst>
          </p:cNvPr>
          <p:cNvSpPr txBox="1"/>
          <p:nvPr/>
        </p:nvSpPr>
        <p:spPr>
          <a:xfrm>
            <a:off x="510537" y="151684"/>
            <a:ext cx="8184995" cy="523220"/>
          </a:xfrm>
          <a:prstGeom prst="rect">
            <a:avLst/>
          </a:prstGeom>
          <a:noFill/>
        </p:spPr>
        <p:txBody>
          <a:bodyPr wrap="square" rtlCol="0">
            <a:spAutoFit/>
          </a:bodyPr>
          <a:lstStyle/>
          <a:p>
            <a:r>
              <a:rPr lang="en-US" sz="2800" b="1" dirty="0">
                <a:solidFill>
                  <a:srgbClr val="002060"/>
                </a:solidFill>
              </a:rPr>
              <a:t>Funding</a:t>
            </a:r>
          </a:p>
        </p:txBody>
      </p:sp>
      <p:graphicFrame>
        <p:nvGraphicFramePr>
          <p:cNvPr id="3" name="Table 2">
            <a:extLst>
              <a:ext uri="{FF2B5EF4-FFF2-40B4-BE49-F238E27FC236}">
                <a16:creationId xmlns:a16="http://schemas.microsoft.com/office/drawing/2014/main" id="{4A473A58-E26D-6458-B79F-36F92497E3B1}"/>
              </a:ext>
            </a:extLst>
          </p:cNvPr>
          <p:cNvGraphicFramePr>
            <a:graphicFrameLocks noGrp="1"/>
          </p:cNvGraphicFramePr>
          <p:nvPr>
            <p:extLst>
              <p:ext uri="{D42A27DB-BD31-4B8C-83A1-F6EECF244321}">
                <p14:modId xmlns:p14="http://schemas.microsoft.com/office/powerpoint/2010/main" val="3633286907"/>
              </p:ext>
            </p:extLst>
          </p:nvPr>
        </p:nvGraphicFramePr>
        <p:xfrm>
          <a:off x="389352" y="859315"/>
          <a:ext cx="10515437" cy="5760720"/>
        </p:xfrm>
        <a:graphic>
          <a:graphicData uri="http://schemas.openxmlformats.org/drawingml/2006/table">
            <a:tbl>
              <a:tblPr firstRow="1" bandRow="1">
                <a:tableStyleId>{5C22544A-7EE6-4342-B048-85BDC9FD1C3A}</a:tableStyleId>
              </a:tblPr>
              <a:tblGrid>
                <a:gridCol w="2680154">
                  <a:extLst>
                    <a:ext uri="{9D8B030D-6E8A-4147-A177-3AD203B41FA5}">
                      <a16:colId xmlns:a16="http://schemas.microsoft.com/office/drawing/2014/main" val="893320278"/>
                    </a:ext>
                  </a:extLst>
                </a:gridCol>
                <a:gridCol w="7835283">
                  <a:extLst>
                    <a:ext uri="{9D8B030D-6E8A-4147-A177-3AD203B41FA5}">
                      <a16:colId xmlns:a16="http://schemas.microsoft.com/office/drawing/2014/main" val="706180044"/>
                    </a:ext>
                  </a:extLst>
                </a:gridCol>
              </a:tblGrid>
              <a:tr h="370840">
                <a:tc>
                  <a:txBody>
                    <a:bodyPr/>
                    <a:lstStyle/>
                    <a:p>
                      <a:r>
                        <a:rPr lang="en-US" sz="2400" dirty="0"/>
                        <a:t>Article</a:t>
                      </a:r>
                    </a:p>
                  </a:txBody>
                  <a:tcPr>
                    <a:solidFill>
                      <a:schemeClr val="accent5">
                        <a:lumMod val="60000"/>
                        <a:lumOff val="40000"/>
                      </a:schemeClr>
                    </a:solidFill>
                  </a:tcPr>
                </a:tc>
                <a:tc>
                  <a:txBody>
                    <a:bodyPr/>
                    <a:lstStyle/>
                    <a:p>
                      <a:r>
                        <a:rPr lang="en-US" sz="2400" dirty="0"/>
                        <a:t>Type of Fund</a:t>
                      </a:r>
                    </a:p>
                  </a:txBody>
                  <a:tcPr>
                    <a:solidFill>
                      <a:schemeClr val="accent5">
                        <a:lumMod val="60000"/>
                        <a:lumOff val="40000"/>
                      </a:schemeClr>
                    </a:solidFill>
                  </a:tcPr>
                </a:tc>
                <a:extLst>
                  <a:ext uri="{0D108BD9-81ED-4DB2-BD59-A6C34878D82A}">
                    <a16:rowId xmlns:a16="http://schemas.microsoft.com/office/drawing/2014/main" val="3638034892"/>
                  </a:ext>
                </a:extLst>
              </a:tr>
              <a:tr h="370840">
                <a:tc>
                  <a:txBody>
                    <a:bodyPr/>
                    <a:lstStyle/>
                    <a:p>
                      <a:r>
                        <a:rPr lang="en-US" sz="2400" dirty="0"/>
                        <a:t>Article 52(4)(a)</a:t>
                      </a:r>
                    </a:p>
                  </a:txBody>
                  <a:tcPr>
                    <a:solidFill>
                      <a:schemeClr val="accent5">
                        <a:lumMod val="60000"/>
                        <a:lumOff val="40000"/>
                      </a:schemeClr>
                    </a:solidFill>
                  </a:tcPr>
                </a:tc>
                <a:tc>
                  <a:txBody>
                    <a:bodyPr/>
                    <a:lstStyle/>
                    <a:p>
                      <a:r>
                        <a:rPr lang="en-US" sz="2400" dirty="0"/>
                        <a:t>Voluntary Trust Fund established by the COP to facilitate the participation of representatives of developing States Parties, least developed countries, landlocked developing countries and small island developing States, in the meetings of the bodies under Agreement</a:t>
                      </a:r>
                    </a:p>
                  </a:txBody>
                  <a:tcPr>
                    <a:solidFill>
                      <a:schemeClr val="accent5">
                        <a:lumMod val="60000"/>
                        <a:lumOff val="40000"/>
                      </a:schemeClr>
                    </a:solidFill>
                  </a:tcPr>
                </a:tc>
                <a:extLst>
                  <a:ext uri="{0D108BD9-81ED-4DB2-BD59-A6C34878D82A}">
                    <a16:rowId xmlns:a16="http://schemas.microsoft.com/office/drawing/2014/main" val="979317542"/>
                  </a:ext>
                </a:extLst>
              </a:tr>
              <a:tr h="370840">
                <a:tc>
                  <a:txBody>
                    <a:bodyPr/>
                    <a:lstStyle/>
                    <a:p>
                      <a:r>
                        <a:rPr lang="en-US" sz="2400" dirty="0"/>
                        <a:t>Article 52(4)(b)</a:t>
                      </a:r>
                    </a:p>
                  </a:txBody>
                  <a:tcPr>
                    <a:solidFill>
                      <a:schemeClr val="accent5">
                        <a:lumMod val="60000"/>
                        <a:lumOff val="40000"/>
                      </a:schemeClr>
                    </a:solidFill>
                  </a:tcPr>
                </a:tc>
                <a:tc>
                  <a:txBody>
                    <a:bodyPr/>
                    <a:lstStyle/>
                    <a:p>
                      <a:r>
                        <a:rPr lang="en-US" sz="2400" dirty="0"/>
                        <a:t>Special Fund: </a:t>
                      </a:r>
                      <a:r>
                        <a:rPr lang="en-US" sz="2400"/>
                        <a:t>annual assessed contributions</a:t>
                      </a:r>
                      <a:r>
                        <a:rPr lang="en-US" sz="2400" dirty="0"/>
                        <a:t>; payments from MGRs; contributions from states and private entities</a:t>
                      </a:r>
                    </a:p>
                  </a:txBody>
                  <a:tcPr>
                    <a:solidFill>
                      <a:schemeClr val="accent5">
                        <a:lumMod val="60000"/>
                        <a:lumOff val="40000"/>
                      </a:schemeClr>
                    </a:solidFill>
                  </a:tcPr>
                </a:tc>
                <a:extLst>
                  <a:ext uri="{0D108BD9-81ED-4DB2-BD59-A6C34878D82A}">
                    <a16:rowId xmlns:a16="http://schemas.microsoft.com/office/drawing/2014/main" val="2677330458"/>
                  </a:ext>
                </a:extLst>
              </a:tr>
              <a:tr h="370840">
                <a:tc>
                  <a:txBody>
                    <a:bodyPr/>
                    <a:lstStyle/>
                    <a:p>
                      <a:r>
                        <a:rPr lang="en-US" sz="2400" dirty="0"/>
                        <a:t>Article 52(4)(c)</a:t>
                      </a:r>
                    </a:p>
                  </a:txBody>
                  <a:tcPr>
                    <a:solidFill>
                      <a:schemeClr val="accent5">
                        <a:lumMod val="60000"/>
                        <a:lumOff val="40000"/>
                      </a:schemeClr>
                    </a:solidFill>
                  </a:tcPr>
                </a:tc>
                <a:tc>
                  <a:txBody>
                    <a:bodyPr/>
                    <a:lstStyle/>
                    <a:p>
                      <a:r>
                        <a:rPr lang="en-US" sz="2400" dirty="0"/>
                        <a:t>Global Environment Facility (GEF) Trust Fund</a:t>
                      </a:r>
                    </a:p>
                  </a:txBody>
                  <a:tcPr>
                    <a:solidFill>
                      <a:schemeClr val="accent5">
                        <a:lumMod val="60000"/>
                        <a:lumOff val="40000"/>
                      </a:schemeClr>
                    </a:solidFill>
                  </a:tcPr>
                </a:tc>
                <a:extLst>
                  <a:ext uri="{0D108BD9-81ED-4DB2-BD59-A6C34878D82A}">
                    <a16:rowId xmlns:a16="http://schemas.microsoft.com/office/drawing/2014/main" val="369409106"/>
                  </a:ext>
                </a:extLst>
              </a:tr>
              <a:tr h="370840">
                <a:tc>
                  <a:txBody>
                    <a:bodyPr/>
                    <a:lstStyle/>
                    <a:p>
                      <a:r>
                        <a:rPr lang="en-US" sz="2400" dirty="0"/>
                        <a:t>Article 52(5)</a:t>
                      </a:r>
                    </a:p>
                  </a:txBody>
                  <a:tcPr>
                    <a:solidFill>
                      <a:schemeClr val="accent5">
                        <a:lumMod val="60000"/>
                        <a:lumOff val="40000"/>
                      </a:schemeClr>
                    </a:solidFill>
                  </a:tcPr>
                </a:tc>
                <a:tc>
                  <a:txBody>
                    <a:bodyPr/>
                    <a:lstStyle/>
                    <a:p>
                      <a:r>
                        <a:rPr lang="en-US" sz="2400" dirty="0"/>
                        <a:t>COP may consider the possibility to establish additional funds to finance rehabilitation and ecological restoration of BBNJ</a:t>
                      </a:r>
                    </a:p>
                  </a:txBody>
                  <a:tcPr>
                    <a:solidFill>
                      <a:schemeClr val="accent5">
                        <a:lumMod val="60000"/>
                        <a:lumOff val="40000"/>
                      </a:schemeClr>
                    </a:solidFill>
                  </a:tcPr>
                </a:tc>
                <a:extLst>
                  <a:ext uri="{0D108BD9-81ED-4DB2-BD59-A6C34878D82A}">
                    <a16:rowId xmlns:a16="http://schemas.microsoft.com/office/drawing/2014/main" val="1968319275"/>
                  </a:ext>
                </a:extLst>
              </a:tr>
              <a:tr h="370840">
                <a:tc>
                  <a:txBody>
                    <a:bodyPr/>
                    <a:lstStyle/>
                    <a:p>
                      <a:r>
                        <a:rPr lang="en-US" sz="2400" dirty="0"/>
                        <a:t>Article 52(8)</a:t>
                      </a:r>
                    </a:p>
                  </a:txBody>
                  <a:tcPr>
                    <a:solidFill>
                      <a:schemeClr val="accent5">
                        <a:lumMod val="60000"/>
                        <a:lumOff val="40000"/>
                      </a:schemeClr>
                    </a:solidFill>
                  </a:tcPr>
                </a:tc>
                <a:tc>
                  <a:txBody>
                    <a:bodyPr/>
                    <a:lstStyle/>
                    <a:p>
                      <a:r>
                        <a:rPr lang="en-US" sz="2400" dirty="0"/>
                        <a:t>Financial resources mobilized through public and private resources</a:t>
                      </a:r>
                    </a:p>
                  </a:txBody>
                  <a:tcPr>
                    <a:solidFill>
                      <a:schemeClr val="accent5">
                        <a:lumMod val="60000"/>
                        <a:lumOff val="40000"/>
                      </a:schemeClr>
                    </a:solidFill>
                  </a:tcPr>
                </a:tc>
                <a:extLst>
                  <a:ext uri="{0D108BD9-81ED-4DB2-BD59-A6C34878D82A}">
                    <a16:rowId xmlns:a16="http://schemas.microsoft.com/office/drawing/2014/main" val="3288684394"/>
                  </a:ext>
                </a:extLst>
              </a:tr>
              <a:tr h="370840">
                <a:tc>
                  <a:txBody>
                    <a:bodyPr/>
                    <a:lstStyle/>
                    <a:p>
                      <a:r>
                        <a:rPr lang="en-US" sz="2400" dirty="0"/>
                        <a:t>Article 52(11)</a:t>
                      </a:r>
                    </a:p>
                  </a:txBody>
                  <a:tcPr>
                    <a:solidFill>
                      <a:schemeClr val="accent5">
                        <a:lumMod val="60000"/>
                        <a:lumOff val="40000"/>
                      </a:schemeClr>
                    </a:solidFill>
                  </a:tcPr>
                </a:tc>
                <a:tc>
                  <a:txBody>
                    <a:bodyPr/>
                    <a:lstStyle/>
                    <a:p>
                      <a:r>
                        <a:rPr lang="en-US" sz="2400" dirty="0"/>
                        <a:t>An initial resources mobilization goal through to 2030</a:t>
                      </a:r>
                    </a:p>
                  </a:txBody>
                  <a:tcPr>
                    <a:solidFill>
                      <a:schemeClr val="accent5">
                        <a:lumMod val="60000"/>
                        <a:lumOff val="40000"/>
                      </a:schemeClr>
                    </a:solidFill>
                  </a:tcPr>
                </a:tc>
                <a:extLst>
                  <a:ext uri="{0D108BD9-81ED-4DB2-BD59-A6C34878D82A}">
                    <a16:rowId xmlns:a16="http://schemas.microsoft.com/office/drawing/2014/main" val="2347665836"/>
                  </a:ext>
                </a:extLst>
              </a:tr>
            </a:tbl>
          </a:graphicData>
        </a:graphic>
      </p:graphicFrame>
    </p:spTree>
    <p:extLst>
      <p:ext uri="{BB962C8B-B14F-4D97-AF65-F5344CB8AC3E}">
        <p14:creationId xmlns:p14="http://schemas.microsoft.com/office/powerpoint/2010/main" val="380892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ADAA1-D3BF-30F7-8764-F22DB0EBCC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513AB4-FC2E-F365-B543-A51770D2460B}"/>
              </a:ext>
            </a:extLst>
          </p:cNvPr>
          <p:cNvSpPr txBox="1"/>
          <p:nvPr/>
        </p:nvSpPr>
        <p:spPr>
          <a:xfrm>
            <a:off x="510537" y="151684"/>
            <a:ext cx="8184995" cy="523220"/>
          </a:xfrm>
          <a:prstGeom prst="rect">
            <a:avLst/>
          </a:prstGeom>
          <a:noFill/>
        </p:spPr>
        <p:txBody>
          <a:bodyPr wrap="square" rtlCol="0">
            <a:spAutoFit/>
          </a:bodyPr>
          <a:lstStyle/>
          <a:p>
            <a:r>
              <a:rPr lang="en-US" sz="2800" b="1" dirty="0">
                <a:solidFill>
                  <a:srgbClr val="002060"/>
                </a:solidFill>
              </a:rPr>
              <a:t>Other Provisions</a:t>
            </a:r>
          </a:p>
        </p:txBody>
      </p:sp>
      <p:graphicFrame>
        <p:nvGraphicFramePr>
          <p:cNvPr id="3" name="Table 2">
            <a:extLst>
              <a:ext uri="{FF2B5EF4-FFF2-40B4-BE49-F238E27FC236}">
                <a16:creationId xmlns:a16="http://schemas.microsoft.com/office/drawing/2014/main" id="{0E800BED-CDCE-0C9B-1915-D1CF9BA3C472}"/>
              </a:ext>
            </a:extLst>
          </p:cNvPr>
          <p:cNvGraphicFramePr>
            <a:graphicFrameLocks noGrp="1"/>
          </p:cNvGraphicFramePr>
          <p:nvPr>
            <p:extLst>
              <p:ext uri="{D42A27DB-BD31-4B8C-83A1-F6EECF244321}">
                <p14:modId xmlns:p14="http://schemas.microsoft.com/office/powerpoint/2010/main" val="218353833"/>
              </p:ext>
            </p:extLst>
          </p:nvPr>
        </p:nvGraphicFramePr>
        <p:xfrm>
          <a:off x="281093" y="1151340"/>
          <a:ext cx="10515437" cy="3200400"/>
        </p:xfrm>
        <a:graphic>
          <a:graphicData uri="http://schemas.openxmlformats.org/drawingml/2006/table">
            <a:tbl>
              <a:tblPr firstRow="1" bandRow="1">
                <a:tableStyleId>{5C22544A-7EE6-4342-B048-85BDC9FD1C3A}</a:tableStyleId>
              </a:tblPr>
              <a:tblGrid>
                <a:gridCol w="2680154">
                  <a:extLst>
                    <a:ext uri="{9D8B030D-6E8A-4147-A177-3AD203B41FA5}">
                      <a16:colId xmlns:a16="http://schemas.microsoft.com/office/drawing/2014/main" val="893320278"/>
                    </a:ext>
                  </a:extLst>
                </a:gridCol>
                <a:gridCol w="7835283">
                  <a:extLst>
                    <a:ext uri="{9D8B030D-6E8A-4147-A177-3AD203B41FA5}">
                      <a16:colId xmlns:a16="http://schemas.microsoft.com/office/drawing/2014/main" val="706180044"/>
                    </a:ext>
                  </a:extLst>
                </a:gridCol>
              </a:tblGrid>
              <a:tr h="370840">
                <a:tc>
                  <a:txBody>
                    <a:bodyPr/>
                    <a:lstStyle/>
                    <a:p>
                      <a:r>
                        <a:rPr lang="en-US" sz="2400" dirty="0"/>
                        <a:t>Article</a:t>
                      </a:r>
                    </a:p>
                  </a:txBody>
                  <a:tcPr>
                    <a:solidFill>
                      <a:schemeClr val="accent5">
                        <a:lumMod val="60000"/>
                        <a:lumOff val="40000"/>
                      </a:schemeClr>
                    </a:solidFill>
                  </a:tcPr>
                </a:tc>
                <a:tc>
                  <a:txBody>
                    <a:bodyPr/>
                    <a:lstStyle/>
                    <a:p>
                      <a:r>
                        <a:rPr lang="en-US" sz="2400" dirty="0"/>
                        <a:t>Provisions</a:t>
                      </a:r>
                    </a:p>
                  </a:txBody>
                  <a:tcPr>
                    <a:solidFill>
                      <a:schemeClr val="accent5">
                        <a:lumMod val="60000"/>
                        <a:lumOff val="40000"/>
                      </a:schemeClr>
                    </a:solidFill>
                  </a:tcPr>
                </a:tc>
                <a:extLst>
                  <a:ext uri="{0D108BD9-81ED-4DB2-BD59-A6C34878D82A}">
                    <a16:rowId xmlns:a16="http://schemas.microsoft.com/office/drawing/2014/main" val="3638034892"/>
                  </a:ext>
                </a:extLst>
              </a:tr>
              <a:tr h="370840">
                <a:tc>
                  <a:txBody>
                    <a:bodyPr/>
                    <a:lstStyle/>
                    <a:p>
                      <a:r>
                        <a:rPr lang="en-US" sz="2400" dirty="0"/>
                        <a:t>Article 52(4)(a)</a:t>
                      </a:r>
                    </a:p>
                  </a:txBody>
                  <a:tcPr>
                    <a:solidFill>
                      <a:schemeClr val="accent5">
                        <a:lumMod val="60000"/>
                        <a:lumOff val="40000"/>
                      </a:schemeClr>
                    </a:solidFill>
                  </a:tcPr>
                </a:tc>
                <a:tc>
                  <a:txBody>
                    <a:bodyPr/>
                    <a:lstStyle/>
                    <a:p>
                      <a:r>
                        <a:rPr lang="en-US" sz="2400" dirty="0"/>
                        <a:t>General provisions</a:t>
                      </a:r>
                    </a:p>
                  </a:txBody>
                  <a:tcPr>
                    <a:solidFill>
                      <a:schemeClr val="accent5">
                        <a:lumMod val="60000"/>
                        <a:lumOff val="40000"/>
                      </a:schemeClr>
                    </a:solidFill>
                  </a:tcPr>
                </a:tc>
                <a:extLst>
                  <a:ext uri="{0D108BD9-81ED-4DB2-BD59-A6C34878D82A}">
                    <a16:rowId xmlns:a16="http://schemas.microsoft.com/office/drawing/2014/main" val="979317542"/>
                  </a:ext>
                </a:extLst>
              </a:tr>
              <a:tr h="370840">
                <a:tc>
                  <a:txBody>
                    <a:bodyPr/>
                    <a:lstStyle/>
                    <a:p>
                      <a:r>
                        <a:rPr lang="en-US" sz="2400" dirty="0"/>
                        <a:t>Article 53-55</a:t>
                      </a:r>
                    </a:p>
                  </a:txBody>
                  <a:tcPr>
                    <a:solidFill>
                      <a:schemeClr val="accent5">
                        <a:lumMod val="60000"/>
                        <a:lumOff val="40000"/>
                      </a:schemeClr>
                    </a:solidFill>
                  </a:tcPr>
                </a:tc>
                <a:tc>
                  <a:txBody>
                    <a:bodyPr/>
                    <a:lstStyle/>
                    <a:p>
                      <a:r>
                        <a:rPr lang="en-US" sz="2400" dirty="0"/>
                        <a:t>Implementation and compliance</a:t>
                      </a:r>
                    </a:p>
                  </a:txBody>
                  <a:tcPr>
                    <a:solidFill>
                      <a:schemeClr val="accent5">
                        <a:lumMod val="60000"/>
                        <a:lumOff val="40000"/>
                      </a:schemeClr>
                    </a:solidFill>
                  </a:tcPr>
                </a:tc>
                <a:extLst>
                  <a:ext uri="{0D108BD9-81ED-4DB2-BD59-A6C34878D82A}">
                    <a16:rowId xmlns:a16="http://schemas.microsoft.com/office/drawing/2014/main" val="2677330458"/>
                  </a:ext>
                </a:extLst>
              </a:tr>
              <a:tr h="370840">
                <a:tc>
                  <a:txBody>
                    <a:bodyPr/>
                    <a:lstStyle/>
                    <a:p>
                      <a:r>
                        <a:rPr lang="en-US" sz="2400" dirty="0"/>
                        <a:t>Article 56-61</a:t>
                      </a:r>
                    </a:p>
                  </a:txBody>
                  <a:tcPr>
                    <a:solidFill>
                      <a:schemeClr val="accent5">
                        <a:lumMod val="60000"/>
                        <a:lumOff val="40000"/>
                      </a:schemeClr>
                    </a:solidFill>
                  </a:tcPr>
                </a:tc>
                <a:tc>
                  <a:txBody>
                    <a:bodyPr/>
                    <a:lstStyle/>
                    <a:p>
                      <a:r>
                        <a:rPr lang="en-US" sz="2400" dirty="0"/>
                        <a:t>Settlement of disputes</a:t>
                      </a:r>
                    </a:p>
                  </a:txBody>
                  <a:tcPr>
                    <a:solidFill>
                      <a:schemeClr val="accent5">
                        <a:lumMod val="60000"/>
                        <a:lumOff val="40000"/>
                      </a:schemeClr>
                    </a:solidFill>
                  </a:tcPr>
                </a:tc>
                <a:extLst>
                  <a:ext uri="{0D108BD9-81ED-4DB2-BD59-A6C34878D82A}">
                    <a16:rowId xmlns:a16="http://schemas.microsoft.com/office/drawing/2014/main" val="369409106"/>
                  </a:ext>
                </a:extLst>
              </a:tr>
              <a:tr h="370840">
                <a:tc>
                  <a:txBody>
                    <a:bodyPr/>
                    <a:lstStyle/>
                    <a:p>
                      <a:r>
                        <a:rPr lang="en-US" sz="2400" dirty="0"/>
                        <a:t>Article 62</a:t>
                      </a:r>
                    </a:p>
                  </a:txBody>
                  <a:tcPr>
                    <a:solidFill>
                      <a:schemeClr val="accent5">
                        <a:lumMod val="60000"/>
                        <a:lumOff val="40000"/>
                      </a:schemeClr>
                    </a:solidFill>
                  </a:tcPr>
                </a:tc>
                <a:tc>
                  <a:txBody>
                    <a:bodyPr/>
                    <a:lstStyle/>
                    <a:p>
                      <a:r>
                        <a:rPr lang="en-US" sz="2400" dirty="0"/>
                        <a:t>Non-parties to the Agreement</a:t>
                      </a:r>
                    </a:p>
                  </a:txBody>
                  <a:tcPr>
                    <a:solidFill>
                      <a:schemeClr val="accent5">
                        <a:lumMod val="60000"/>
                        <a:lumOff val="40000"/>
                      </a:schemeClr>
                    </a:solidFill>
                  </a:tcPr>
                </a:tc>
                <a:extLst>
                  <a:ext uri="{0D108BD9-81ED-4DB2-BD59-A6C34878D82A}">
                    <a16:rowId xmlns:a16="http://schemas.microsoft.com/office/drawing/2014/main" val="1968319275"/>
                  </a:ext>
                </a:extLst>
              </a:tr>
              <a:tr h="370840">
                <a:tc>
                  <a:txBody>
                    <a:bodyPr/>
                    <a:lstStyle/>
                    <a:p>
                      <a:r>
                        <a:rPr lang="en-US" sz="2400" dirty="0"/>
                        <a:t>Article 63</a:t>
                      </a:r>
                    </a:p>
                  </a:txBody>
                  <a:tcPr>
                    <a:solidFill>
                      <a:schemeClr val="accent5">
                        <a:lumMod val="60000"/>
                        <a:lumOff val="40000"/>
                      </a:schemeClr>
                    </a:solidFill>
                  </a:tcPr>
                </a:tc>
                <a:tc>
                  <a:txBody>
                    <a:bodyPr/>
                    <a:lstStyle/>
                    <a:p>
                      <a:r>
                        <a:rPr lang="en-US" sz="2400" dirty="0"/>
                        <a:t>Good faith and abuse of rights</a:t>
                      </a:r>
                    </a:p>
                  </a:txBody>
                  <a:tcPr>
                    <a:solidFill>
                      <a:schemeClr val="accent5">
                        <a:lumMod val="60000"/>
                        <a:lumOff val="40000"/>
                      </a:schemeClr>
                    </a:solidFill>
                  </a:tcPr>
                </a:tc>
                <a:extLst>
                  <a:ext uri="{0D108BD9-81ED-4DB2-BD59-A6C34878D82A}">
                    <a16:rowId xmlns:a16="http://schemas.microsoft.com/office/drawing/2014/main" val="3288684394"/>
                  </a:ext>
                </a:extLst>
              </a:tr>
              <a:tr h="370840">
                <a:tc>
                  <a:txBody>
                    <a:bodyPr/>
                    <a:lstStyle/>
                    <a:p>
                      <a:r>
                        <a:rPr lang="en-US" sz="2400" dirty="0"/>
                        <a:t>Article 64-76</a:t>
                      </a:r>
                    </a:p>
                  </a:txBody>
                  <a:tcPr>
                    <a:solidFill>
                      <a:schemeClr val="accent5">
                        <a:lumMod val="60000"/>
                        <a:lumOff val="40000"/>
                      </a:schemeClr>
                    </a:solidFill>
                  </a:tcPr>
                </a:tc>
                <a:tc>
                  <a:txBody>
                    <a:bodyPr/>
                    <a:lstStyle/>
                    <a:p>
                      <a:r>
                        <a:rPr lang="en-US" sz="2400" dirty="0"/>
                        <a:t>Final provisions</a:t>
                      </a:r>
                    </a:p>
                  </a:txBody>
                  <a:tcPr>
                    <a:solidFill>
                      <a:schemeClr val="accent5">
                        <a:lumMod val="60000"/>
                        <a:lumOff val="40000"/>
                      </a:schemeClr>
                    </a:solidFill>
                  </a:tcPr>
                </a:tc>
                <a:extLst>
                  <a:ext uri="{0D108BD9-81ED-4DB2-BD59-A6C34878D82A}">
                    <a16:rowId xmlns:a16="http://schemas.microsoft.com/office/drawing/2014/main" val="2347665836"/>
                  </a:ext>
                </a:extLst>
              </a:tr>
            </a:tbl>
          </a:graphicData>
        </a:graphic>
      </p:graphicFrame>
    </p:spTree>
    <p:extLst>
      <p:ext uri="{BB962C8B-B14F-4D97-AF65-F5344CB8AC3E}">
        <p14:creationId xmlns:p14="http://schemas.microsoft.com/office/powerpoint/2010/main" val="34604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A298BE14-0367-D177-42BC-5387642D605D}"/>
              </a:ext>
            </a:extLst>
          </p:cNvPr>
          <p:cNvSpPr>
            <a:spLocks noGrp="1" noChangeArrowheads="1"/>
          </p:cNvSpPr>
          <p:nvPr>
            <p:ph type="body" idx="1"/>
          </p:nvPr>
        </p:nvSpPr>
        <p:spPr>
          <a:xfrm>
            <a:off x="0" y="0"/>
            <a:ext cx="10360025" cy="6861175"/>
          </a:xfrm>
        </p:spPr>
        <p:txBody>
          <a:bodyPr/>
          <a:lstStyle/>
          <a:p>
            <a:pPr algn="ctr" eaLnBrk="1" hangingPunct="1">
              <a:buFontTx/>
              <a:buNone/>
              <a:defRPr/>
            </a:pPr>
            <a:r>
              <a:rPr lang="en-US" altLang="en-US" sz="2400" b="1" i="1" dirty="0">
                <a:solidFill>
                  <a:srgbClr val="002060"/>
                </a:solidFill>
              </a:rPr>
              <a:t>Summary of BBNJ the Process</a:t>
            </a:r>
          </a:p>
        </p:txBody>
      </p:sp>
      <p:sp>
        <p:nvSpPr>
          <p:cNvPr id="7171" name="Rectangle 5">
            <a:extLst>
              <a:ext uri="{FF2B5EF4-FFF2-40B4-BE49-F238E27FC236}">
                <a16:creationId xmlns:a16="http://schemas.microsoft.com/office/drawing/2014/main" id="{13263B4C-2938-0CA7-A13D-35AEF5FCF1A7}"/>
              </a:ext>
            </a:extLst>
          </p:cNvPr>
          <p:cNvSpPr>
            <a:spLocks noChangeArrowheads="1"/>
          </p:cNvSpPr>
          <p:nvPr/>
        </p:nvSpPr>
        <p:spPr bwMode="auto">
          <a:xfrm>
            <a:off x="2743200" y="2814639"/>
            <a:ext cx="890588" cy="409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100" b="1">
                <a:solidFill>
                  <a:srgbClr val="000000"/>
                </a:solidFill>
                <a:latin typeface="Times New Roman" panose="02020603050405020304" pitchFamily="18" charset="0"/>
                <a:ea typeface="Batang" panose="02030600000101010101" pitchFamily="18" charset="-127"/>
                <a:cs typeface="Mangal" panose="02040503050203030202" pitchFamily="18" charset="0"/>
              </a:rPr>
              <a:t>Negotiation commences</a:t>
            </a:r>
            <a:endParaRPr lang="en-US" altLang="en-US" sz="1100" b="1">
              <a:solidFill>
                <a:srgbClr val="000000"/>
              </a:solidFill>
              <a:ea typeface="Batang" panose="02030600000101010101" pitchFamily="18" charset="-127"/>
              <a:cs typeface="Mangal" panose="02040503050203030202" pitchFamily="18" charset="0"/>
            </a:endParaRPr>
          </a:p>
        </p:txBody>
      </p:sp>
      <p:sp>
        <p:nvSpPr>
          <p:cNvPr id="7172" name="Rectangle 6">
            <a:extLst>
              <a:ext uri="{FF2B5EF4-FFF2-40B4-BE49-F238E27FC236}">
                <a16:creationId xmlns:a16="http://schemas.microsoft.com/office/drawing/2014/main" id="{068079F4-EB81-9B37-4BC7-2569988AA507}"/>
              </a:ext>
            </a:extLst>
          </p:cNvPr>
          <p:cNvSpPr>
            <a:spLocks noChangeArrowheads="1"/>
          </p:cNvSpPr>
          <p:nvPr/>
        </p:nvSpPr>
        <p:spPr bwMode="auto">
          <a:xfrm>
            <a:off x="2948619" y="2204594"/>
            <a:ext cx="17526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100" b="1" dirty="0">
                <a:solidFill>
                  <a:srgbClr val="FF0000"/>
                </a:solidFill>
                <a:latin typeface="Times New Roman" panose="02020603050405020304" pitchFamily="18" charset="0"/>
                <a:ea typeface="Batang" panose="02030600000101010101" pitchFamily="18" charset="-127"/>
                <a:cs typeface="Mangal" panose="02040503050203030202" pitchFamily="18" charset="0"/>
              </a:rPr>
              <a:t>UNSG communicates to Contracting Parties</a:t>
            </a:r>
            <a:endParaRPr lang="en-US" altLang="en-US" sz="1100" b="1" dirty="0">
              <a:solidFill>
                <a:srgbClr val="FF0000"/>
              </a:solidFill>
              <a:ea typeface="Batang" panose="02030600000101010101" pitchFamily="18" charset="-127"/>
              <a:cs typeface="Mangal" panose="02040503050203030202" pitchFamily="18" charset="0"/>
            </a:endParaRPr>
          </a:p>
        </p:txBody>
      </p:sp>
      <p:sp>
        <p:nvSpPr>
          <p:cNvPr id="7173" name="Rectangle 7">
            <a:extLst>
              <a:ext uri="{FF2B5EF4-FFF2-40B4-BE49-F238E27FC236}">
                <a16:creationId xmlns:a16="http://schemas.microsoft.com/office/drawing/2014/main" id="{6577CA4D-DD79-8C76-AA3A-E8736D218D03}"/>
              </a:ext>
            </a:extLst>
          </p:cNvPr>
          <p:cNvSpPr>
            <a:spLocks noChangeArrowheads="1"/>
          </p:cNvSpPr>
          <p:nvPr/>
        </p:nvSpPr>
        <p:spPr bwMode="auto">
          <a:xfrm>
            <a:off x="4035425" y="771525"/>
            <a:ext cx="1828800" cy="554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400" b="1" dirty="0">
                <a:solidFill>
                  <a:srgbClr val="00B050"/>
                </a:solidFill>
                <a:latin typeface="Times New Roman" panose="02020603050405020304" pitchFamily="18" charset="0"/>
                <a:ea typeface="Batang" panose="02030600000101010101" pitchFamily="18" charset="-127"/>
                <a:cs typeface="Mangal" panose="02040503050203030202" pitchFamily="18" charset="0"/>
              </a:rPr>
              <a:t>Agreement is adopted at</a:t>
            </a:r>
            <a:r>
              <a:rPr lang="en-GB" altLang="ko-KR" sz="1400" b="1" dirty="0">
                <a:solidFill>
                  <a:srgbClr val="009900"/>
                </a:solidFill>
                <a:latin typeface="Times New Roman" panose="02020603050405020304" pitchFamily="18" charset="0"/>
                <a:ea typeface="Batang" panose="02030600000101010101" pitchFamily="18" charset="-127"/>
                <a:cs typeface="Mangal" panose="02040503050203030202" pitchFamily="18" charset="0"/>
              </a:rPr>
              <a:t> </a:t>
            </a:r>
            <a:r>
              <a:rPr lang="en-GB" altLang="ko-KR" sz="1400" b="1" dirty="0">
                <a:solidFill>
                  <a:srgbClr val="00B050"/>
                </a:solidFill>
                <a:latin typeface="Times New Roman" panose="02020603050405020304" pitchFamily="18" charset="0"/>
                <a:ea typeface="Batang" panose="02030600000101010101" pitchFamily="18" charset="-127"/>
                <a:cs typeface="Mangal" panose="02040503050203030202" pitchFamily="18" charset="0"/>
              </a:rPr>
              <a:t>Conference</a:t>
            </a:r>
            <a:r>
              <a:rPr lang="en-GB" altLang="ko-KR" sz="1400" b="1" dirty="0">
                <a:solidFill>
                  <a:srgbClr val="009900"/>
                </a:solidFill>
                <a:latin typeface="Times New Roman" panose="02020603050405020304" pitchFamily="18" charset="0"/>
                <a:ea typeface="Batang" panose="02030600000101010101" pitchFamily="18" charset="-127"/>
                <a:cs typeface="Mangal" panose="02040503050203030202" pitchFamily="18" charset="0"/>
              </a:rPr>
              <a:t> of </a:t>
            </a:r>
            <a:r>
              <a:rPr lang="en-GB" altLang="ko-KR" sz="1400" b="1" dirty="0">
                <a:solidFill>
                  <a:srgbClr val="00B050"/>
                </a:solidFill>
                <a:latin typeface="Times New Roman" panose="02020603050405020304" pitchFamily="18" charset="0"/>
                <a:ea typeface="Batang" panose="02030600000101010101" pitchFamily="18" charset="-127"/>
                <a:cs typeface="Mangal" panose="02040503050203030202" pitchFamily="18" charset="0"/>
              </a:rPr>
              <a:t>Plenipotentiaries on 19 June 2023</a:t>
            </a:r>
            <a:endParaRPr lang="en-US" altLang="en-US" sz="1400" b="1" dirty="0">
              <a:solidFill>
                <a:srgbClr val="00B050"/>
              </a:solidFill>
              <a:ea typeface="Batang" panose="02030600000101010101" pitchFamily="18" charset="-127"/>
              <a:cs typeface="Mangal" panose="02040503050203030202" pitchFamily="18" charset="0"/>
            </a:endParaRPr>
          </a:p>
        </p:txBody>
      </p:sp>
      <p:sp>
        <p:nvSpPr>
          <p:cNvPr id="7174" name="Rectangle 8">
            <a:extLst>
              <a:ext uri="{FF2B5EF4-FFF2-40B4-BE49-F238E27FC236}">
                <a16:creationId xmlns:a16="http://schemas.microsoft.com/office/drawing/2014/main" id="{C58A888D-BF70-B8E7-BAC0-090E0D1ABBA4}"/>
              </a:ext>
            </a:extLst>
          </p:cNvPr>
          <p:cNvSpPr>
            <a:spLocks noChangeArrowheads="1"/>
          </p:cNvSpPr>
          <p:nvPr/>
        </p:nvSpPr>
        <p:spPr bwMode="auto">
          <a:xfrm>
            <a:off x="4648700" y="2128548"/>
            <a:ext cx="1619250" cy="347662"/>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600" b="1" dirty="0">
                <a:solidFill>
                  <a:srgbClr val="FF9933"/>
                </a:solidFill>
                <a:latin typeface="Times New Roman" panose="02020603050405020304" pitchFamily="18" charset="0"/>
                <a:ea typeface="Batang" panose="02030600000101010101" pitchFamily="18" charset="-127"/>
                <a:cs typeface="Mangal" panose="02040503050203030202" pitchFamily="18" charset="0"/>
              </a:rPr>
              <a:t>Agreement opens for signature on 20 September 2024</a:t>
            </a:r>
            <a:endParaRPr lang="en-US" altLang="en-US" sz="1600" b="1" dirty="0">
              <a:solidFill>
                <a:srgbClr val="FF9933"/>
              </a:solidFill>
              <a:ea typeface="Batang" panose="02030600000101010101" pitchFamily="18" charset="-127"/>
              <a:cs typeface="Mangal" panose="02040503050203030202" pitchFamily="18" charset="0"/>
            </a:endParaRPr>
          </a:p>
        </p:txBody>
      </p:sp>
      <p:sp>
        <p:nvSpPr>
          <p:cNvPr id="7175" name="Rectangle 9">
            <a:extLst>
              <a:ext uri="{FF2B5EF4-FFF2-40B4-BE49-F238E27FC236}">
                <a16:creationId xmlns:a16="http://schemas.microsoft.com/office/drawing/2014/main" id="{2E3BC8EB-72DD-892F-52B2-50F3E1438C91}"/>
              </a:ext>
            </a:extLst>
          </p:cNvPr>
          <p:cNvSpPr>
            <a:spLocks noChangeArrowheads="1"/>
          </p:cNvSpPr>
          <p:nvPr/>
        </p:nvSpPr>
        <p:spPr bwMode="auto">
          <a:xfrm>
            <a:off x="4054476" y="4778375"/>
            <a:ext cx="2022475" cy="420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400" b="1">
                <a:solidFill>
                  <a:srgbClr val="FF00FF"/>
                </a:solidFill>
                <a:latin typeface="Times New Roman" panose="02020603050405020304" pitchFamily="18" charset="0"/>
                <a:ea typeface="Batang" panose="02030600000101010101" pitchFamily="18" charset="-127"/>
                <a:cs typeface="Mangal" panose="02040503050203030202" pitchFamily="18" charset="0"/>
              </a:rPr>
              <a:t>Contracting Parties sign Agreement  subject to ratification, acceptance or approval</a:t>
            </a:r>
            <a:endParaRPr lang="en-US" altLang="en-US" sz="1400" b="1">
              <a:solidFill>
                <a:srgbClr val="FF00FF"/>
              </a:solidFill>
              <a:ea typeface="Batang" panose="02030600000101010101" pitchFamily="18" charset="-127"/>
              <a:cs typeface="Mangal" panose="02040503050203030202" pitchFamily="18" charset="0"/>
            </a:endParaRPr>
          </a:p>
        </p:txBody>
      </p:sp>
      <p:sp>
        <p:nvSpPr>
          <p:cNvPr id="7176" name="Rectangle 10">
            <a:extLst>
              <a:ext uri="{FF2B5EF4-FFF2-40B4-BE49-F238E27FC236}">
                <a16:creationId xmlns:a16="http://schemas.microsoft.com/office/drawing/2014/main" id="{CD27ACBE-4EDC-AFB4-6A01-562DEC2E4637}"/>
              </a:ext>
            </a:extLst>
          </p:cNvPr>
          <p:cNvSpPr>
            <a:spLocks noChangeArrowheads="1"/>
          </p:cNvSpPr>
          <p:nvPr/>
        </p:nvSpPr>
        <p:spPr bwMode="auto">
          <a:xfrm>
            <a:off x="4949825" y="6137976"/>
            <a:ext cx="2209800" cy="420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400" b="1" dirty="0">
                <a:solidFill>
                  <a:srgbClr val="660033"/>
                </a:solidFill>
                <a:latin typeface="Times New Roman" panose="02020603050405020304" pitchFamily="18" charset="0"/>
                <a:ea typeface="Batang" panose="02030600000101010101" pitchFamily="18" charset="-127"/>
                <a:cs typeface="Mangal" panose="02040503050203030202" pitchFamily="18" charset="0"/>
              </a:rPr>
              <a:t>States ratifies, accepts or approves Agreement  </a:t>
            </a:r>
            <a:endParaRPr lang="en-US" altLang="en-US" sz="1400" b="1" dirty="0">
              <a:solidFill>
                <a:srgbClr val="660033"/>
              </a:solidFill>
              <a:latin typeface="Times New Roman" panose="02020603050405020304" pitchFamily="18" charset="0"/>
              <a:ea typeface="Batang" panose="02030600000101010101" pitchFamily="18" charset="-127"/>
              <a:cs typeface="Mangal" panose="02040503050203030202" pitchFamily="18" charset="0"/>
            </a:endParaRPr>
          </a:p>
        </p:txBody>
      </p:sp>
      <p:sp>
        <p:nvSpPr>
          <p:cNvPr id="7177" name="Rectangle 11">
            <a:extLst>
              <a:ext uri="{FF2B5EF4-FFF2-40B4-BE49-F238E27FC236}">
                <a16:creationId xmlns:a16="http://schemas.microsoft.com/office/drawing/2014/main" id="{A4ED35DC-C278-D78C-DD89-1E2BAECA26AD}"/>
              </a:ext>
            </a:extLst>
          </p:cNvPr>
          <p:cNvSpPr>
            <a:spLocks noChangeArrowheads="1"/>
          </p:cNvSpPr>
          <p:nvPr/>
        </p:nvSpPr>
        <p:spPr bwMode="auto">
          <a:xfrm>
            <a:off x="6178551" y="4714876"/>
            <a:ext cx="1089025" cy="669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400" b="1">
                <a:solidFill>
                  <a:srgbClr val="FF0000"/>
                </a:solidFill>
                <a:latin typeface="Times New Roman" panose="02020603050405020304" pitchFamily="18" charset="0"/>
                <a:ea typeface="Batang" panose="02030600000101010101" pitchFamily="18" charset="-127"/>
                <a:cs typeface="Mangal" panose="02040503050203030202" pitchFamily="18" charset="0"/>
              </a:rPr>
              <a:t>Agreement closes for signature on 20 September 2025</a:t>
            </a:r>
            <a:endParaRPr lang="en-US" altLang="en-US" sz="1400" b="1">
              <a:solidFill>
                <a:srgbClr val="FF0000"/>
              </a:solidFill>
              <a:ea typeface="Batang" panose="02030600000101010101" pitchFamily="18" charset="-127"/>
              <a:cs typeface="Mangal" panose="02040503050203030202" pitchFamily="18" charset="0"/>
            </a:endParaRPr>
          </a:p>
        </p:txBody>
      </p:sp>
      <p:sp>
        <p:nvSpPr>
          <p:cNvPr id="7178" name="Rectangle 12">
            <a:extLst>
              <a:ext uri="{FF2B5EF4-FFF2-40B4-BE49-F238E27FC236}">
                <a16:creationId xmlns:a16="http://schemas.microsoft.com/office/drawing/2014/main" id="{EBC4BC2F-2B20-774A-5555-76CC6BF5F14E}"/>
              </a:ext>
            </a:extLst>
          </p:cNvPr>
          <p:cNvSpPr>
            <a:spLocks noChangeArrowheads="1"/>
          </p:cNvSpPr>
          <p:nvPr/>
        </p:nvSpPr>
        <p:spPr bwMode="auto">
          <a:xfrm>
            <a:off x="7775575" y="5157788"/>
            <a:ext cx="1524000" cy="519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400" b="1">
                <a:solidFill>
                  <a:srgbClr val="FF0000"/>
                </a:solidFill>
                <a:latin typeface="Times New Roman" panose="02020603050405020304" pitchFamily="18" charset="0"/>
                <a:ea typeface="Batang" panose="02030600000101010101" pitchFamily="18" charset="-127"/>
                <a:cs typeface="Mangal" panose="02040503050203030202" pitchFamily="18" charset="0"/>
              </a:rPr>
              <a:t>Full implementation of Agreement starts</a:t>
            </a:r>
            <a:endParaRPr lang="en-US" altLang="en-US" sz="1400" b="1">
              <a:solidFill>
                <a:srgbClr val="FF0000"/>
              </a:solidFill>
              <a:latin typeface="Times New Roman" panose="02020603050405020304" pitchFamily="18" charset="0"/>
              <a:ea typeface="Batang" panose="02030600000101010101" pitchFamily="18" charset="-127"/>
              <a:cs typeface="Mangal" panose="02040503050203030202" pitchFamily="18" charset="0"/>
            </a:endParaRPr>
          </a:p>
        </p:txBody>
      </p:sp>
      <p:sp>
        <p:nvSpPr>
          <p:cNvPr id="7179" name="Rectangle 13">
            <a:extLst>
              <a:ext uri="{FF2B5EF4-FFF2-40B4-BE49-F238E27FC236}">
                <a16:creationId xmlns:a16="http://schemas.microsoft.com/office/drawing/2014/main" id="{EAC99A06-E834-7183-D75F-CF13BE6E15A0}"/>
              </a:ext>
            </a:extLst>
          </p:cNvPr>
          <p:cNvSpPr>
            <a:spLocks noChangeArrowheads="1"/>
          </p:cNvSpPr>
          <p:nvPr/>
        </p:nvSpPr>
        <p:spPr bwMode="auto">
          <a:xfrm>
            <a:off x="7456488" y="1457326"/>
            <a:ext cx="1230312" cy="500063"/>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400" b="1" dirty="0">
                <a:solidFill>
                  <a:srgbClr val="00B050"/>
                </a:solidFill>
                <a:latin typeface="Times New Roman" panose="02020603050405020304" pitchFamily="18" charset="0"/>
                <a:ea typeface="Batang" panose="02030600000101010101" pitchFamily="18" charset="-127"/>
                <a:cs typeface="Mangal" panose="02040503050203030202" pitchFamily="18" charset="0"/>
              </a:rPr>
              <a:t>Agreement</a:t>
            </a:r>
            <a:r>
              <a:rPr lang="en-GB" altLang="ko-KR" sz="1400" b="1" dirty="0">
                <a:solidFill>
                  <a:srgbClr val="009900"/>
                </a:solidFill>
                <a:latin typeface="Times New Roman" panose="02020603050405020304" pitchFamily="18" charset="0"/>
                <a:ea typeface="Batang" panose="02030600000101010101" pitchFamily="18" charset="-127"/>
                <a:cs typeface="Mangal" panose="02040503050203030202" pitchFamily="18" charset="0"/>
              </a:rPr>
              <a:t> enters into force</a:t>
            </a:r>
            <a:endParaRPr lang="en-US" altLang="en-US" sz="1400" b="1" dirty="0">
              <a:solidFill>
                <a:srgbClr val="009900"/>
              </a:solidFill>
              <a:latin typeface="Times New Roman" panose="02020603050405020304" pitchFamily="18" charset="0"/>
              <a:ea typeface="Batang" panose="02030600000101010101" pitchFamily="18" charset="-127"/>
              <a:cs typeface="Mangal" panose="02040503050203030202" pitchFamily="18" charset="0"/>
            </a:endParaRPr>
          </a:p>
        </p:txBody>
      </p:sp>
      <p:sp>
        <p:nvSpPr>
          <p:cNvPr id="7180" name="Rectangle 15">
            <a:extLst>
              <a:ext uri="{FF2B5EF4-FFF2-40B4-BE49-F238E27FC236}">
                <a16:creationId xmlns:a16="http://schemas.microsoft.com/office/drawing/2014/main" id="{38B15CA8-4BEA-6286-5A72-0EC6E7F930C8}"/>
              </a:ext>
            </a:extLst>
          </p:cNvPr>
          <p:cNvSpPr>
            <a:spLocks noChangeArrowheads="1"/>
          </p:cNvSpPr>
          <p:nvPr/>
        </p:nvSpPr>
        <p:spPr bwMode="auto">
          <a:xfrm>
            <a:off x="8686800" y="3810001"/>
            <a:ext cx="1219200" cy="519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400" b="1">
                <a:solidFill>
                  <a:srgbClr val="FF00FF"/>
                </a:solidFill>
                <a:latin typeface="Times New Roman" panose="02020603050405020304" pitchFamily="18" charset="0"/>
                <a:ea typeface="Batang" panose="02030600000101010101" pitchFamily="18" charset="-127"/>
                <a:cs typeface="Mangal" panose="02040503050203030202" pitchFamily="18" charset="0"/>
              </a:rPr>
              <a:t>State Y accedes to Agreement</a:t>
            </a:r>
            <a:endParaRPr lang="en-US" altLang="en-US" sz="1400" b="1">
              <a:solidFill>
                <a:srgbClr val="FF00FF"/>
              </a:solidFill>
              <a:latin typeface="Times New Roman" panose="02020603050405020304" pitchFamily="18" charset="0"/>
              <a:ea typeface="Batang" panose="02030600000101010101" pitchFamily="18" charset="-127"/>
              <a:cs typeface="Mangal" panose="02040503050203030202" pitchFamily="18" charset="0"/>
            </a:endParaRPr>
          </a:p>
        </p:txBody>
      </p:sp>
      <p:sp>
        <p:nvSpPr>
          <p:cNvPr id="7181" name="Rectangle 16">
            <a:extLst>
              <a:ext uri="{FF2B5EF4-FFF2-40B4-BE49-F238E27FC236}">
                <a16:creationId xmlns:a16="http://schemas.microsoft.com/office/drawing/2014/main" id="{58C2DEF4-F79D-4D57-1C3B-50A27B8546E8}"/>
              </a:ext>
            </a:extLst>
          </p:cNvPr>
          <p:cNvSpPr>
            <a:spLocks noChangeArrowheads="1"/>
          </p:cNvSpPr>
          <p:nvPr/>
        </p:nvSpPr>
        <p:spPr bwMode="auto">
          <a:xfrm>
            <a:off x="6638925" y="3962400"/>
            <a:ext cx="11430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GB" altLang="ko-KR" sz="1400" b="1">
                <a:solidFill>
                  <a:srgbClr val="FF00FF"/>
                </a:solidFill>
                <a:latin typeface="Times New Roman" panose="02020603050405020304" pitchFamily="18" charset="0"/>
                <a:ea typeface="Batang" panose="02030600000101010101" pitchFamily="18" charset="-127"/>
                <a:cs typeface="Mangal" panose="02040503050203030202" pitchFamily="18" charset="0"/>
              </a:rPr>
              <a:t>State X accedes to Agreement</a:t>
            </a:r>
            <a:endParaRPr lang="en-US" altLang="en-US" sz="1400" b="1">
              <a:solidFill>
                <a:srgbClr val="FF00FF"/>
              </a:solidFill>
              <a:latin typeface="Times New Roman" panose="02020603050405020304" pitchFamily="18" charset="0"/>
              <a:ea typeface="Batang" panose="02030600000101010101" pitchFamily="18" charset="-127"/>
              <a:cs typeface="Mangal" panose="02040503050203030202" pitchFamily="18" charset="0"/>
            </a:endParaRPr>
          </a:p>
        </p:txBody>
      </p:sp>
      <p:grpSp>
        <p:nvGrpSpPr>
          <p:cNvPr id="7182" name="Group 17">
            <a:extLst>
              <a:ext uri="{FF2B5EF4-FFF2-40B4-BE49-F238E27FC236}">
                <a16:creationId xmlns:a16="http://schemas.microsoft.com/office/drawing/2014/main" id="{62BFCFB4-BB44-6158-3161-A629A7DB29C5}"/>
              </a:ext>
            </a:extLst>
          </p:cNvPr>
          <p:cNvGrpSpPr>
            <a:grpSpLocks/>
          </p:cNvGrpSpPr>
          <p:nvPr/>
        </p:nvGrpSpPr>
        <p:grpSpPr bwMode="auto">
          <a:xfrm>
            <a:off x="3181351" y="1919122"/>
            <a:ext cx="6048375" cy="4168942"/>
            <a:chOff x="3000" y="2598"/>
            <a:chExt cx="9495" cy="6552"/>
          </a:xfrm>
        </p:grpSpPr>
        <p:cxnSp>
          <p:nvCxnSpPr>
            <p:cNvPr id="7189" name="AutoShape 18">
              <a:extLst>
                <a:ext uri="{FF2B5EF4-FFF2-40B4-BE49-F238E27FC236}">
                  <a16:creationId xmlns:a16="http://schemas.microsoft.com/office/drawing/2014/main" id="{E1FDC61F-08F0-DF02-0433-1C6CC914C4A9}"/>
                </a:ext>
              </a:extLst>
            </p:cNvPr>
            <p:cNvCxnSpPr>
              <a:cxnSpLocks noChangeShapeType="1"/>
            </p:cNvCxnSpPr>
            <p:nvPr/>
          </p:nvCxnSpPr>
          <p:spPr bwMode="auto">
            <a:xfrm>
              <a:off x="3000" y="4726"/>
              <a:ext cx="0" cy="42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90" name="AutoShape 19">
              <a:extLst>
                <a:ext uri="{FF2B5EF4-FFF2-40B4-BE49-F238E27FC236}">
                  <a16:creationId xmlns:a16="http://schemas.microsoft.com/office/drawing/2014/main" id="{F2332B6C-C800-D3CC-BA26-50DFFC63AC41}"/>
                </a:ext>
              </a:extLst>
            </p:cNvPr>
            <p:cNvCxnSpPr>
              <a:cxnSpLocks noChangeShapeType="1"/>
            </p:cNvCxnSpPr>
            <p:nvPr/>
          </p:nvCxnSpPr>
          <p:spPr bwMode="auto">
            <a:xfrm flipV="1">
              <a:off x="3870" y="3688"/>
              <a:ext cx="0" cy="145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91" name="AutoShape 20">
              <a:extLst>
                <a:ext uri="{FF2B5EF4-FFF2-40B4-BE49-F238E27FC236}">
                  <a16:creationId xmlns:a16="http://schemas.microsoft.com/office/drawing/2014/main" id="{AE003CCD-B4A5-B2BA-95BA-2BBEE76EEE11}"/>
                </a:ext>
              </a:extLst>
            </p:cNvPr>
            <p:cNvCxnSpPr>
              <a:cxnSpLocks noChangeShapeType="1"/>
            </p:cNvCxnSpPr>
            <p:nvPr/>
          </p:nvCxnSpPr>
          <p:spPr bwMode="auto">
            <a:xfrm flipV="1">
              <a:off x="5265" y="2598"/>
              <a:ext cx="0" cy="25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92" name="AutoShape 21">
              <a:extLst>
                <a:ext uri="{FF2B5EF4-FFF2-40B4-BE49-F238E27FC236}">
                  <a16:creationId xmlns:a16="http://schemas.microsoft.com/office/drawing/2014/main" id="{A9772A57-9FD3-959A-029F-50215AA34F2D}"/>
                </a:ext>
              </a:extLst>
            </p:cNvPr>
            <p:cNvCxnSpPr>
              <a:cxnSpLocks noChangeShapeType="1"/>
            </p:cNvCxnSpPr>
            <p:nvPr/>
          </p:nvCxnSpPr>
          <p:spPr bwMode="auto">
            <a:xfrm>
              <a:off x="3000" y="5146"/>
              <a:ext cx="730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93" name="AutoShape 22">
              <a:extLst>
                <a:ext uri="{FF2B5EF4-FFF2-40B4-BE49-F238E27FC236}">
                  <a16:creationId xmlns:a16="http://schemas.microsoft.com/office/drawing/2014/main" id="{FA2BA203-2B5B-4049-A435-1799D0B15A38}"/>
                </a:ext>
              </a:extLst>
            </p:cNvPr>
            <p:cNvCxnSpPr>
              <a:cxnSpLocks noChangeShapeType="1"/>
            </p:cNvCxnSpPr>
            <p:nvPr/>
          </p:nvCxnSpPr>
          <p:spPr bwMode="auto">
            <a:xfrm>
              <a:off x="6600" y="5145"/>
              <a:ext cx="0" cy="19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94" name="AutoShape 23">
              <a:extLst>
                <a:ext uri="{FF2B5EF4-FFF2-40B4-BE49-F238E27FC236}">
                  <a16:creationId xmlns:a16="http://schemas.microsoft.com/office/drawing/2014/main" id="{F019C317-07E1-73DA-62A8-4AF484530E08}"/>
                </a:ext>
              </a:extLst>
            </p:cNvPr>
            <p:cNvCxnSpPr>
              <a:cxnSpLocks noChangeShapeType="1"/>
            </p:cNvCxnSpPr>
            <p:nvPr/>
          </p:nvCxnSpPr>
          <p:spPr bwMode="auto">
            <a:xfrm flipV="1">
              <a:off x="10305" y="2896"/>
              <a:ext cx="0" cy="2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95" name="AutoShape 24">
              <a:extLst>
                <a:ext uri="{FF2B5EF4-FFF2-40B4-BE49-F238E27FC236}">
                  <a16:creationId xmlns:a16="http://schemas.microsoft.com/office/drawing/2014/main" id="{8FA13465-CBEC-2E94-A1A1-48C2143EEB16}"/>
                </a:ext>
              </a:extLst>
            </p:cNvPr>
            <p:cNvCxnSpPr>
              <a:cxnSpLocks noChangeShapeType="1"/>
            </p:cNvCxnSpPr>
            <p:nvPr/>
          </p:nvCxnSpPr>
          <p:spPr bwMode="auto">
            <a:xfrm flipV="1">
              <a:off x="5985" y="4515"/>
              <a:ext cx="0" cy="6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96" name="AutoShape 26">
              <a:extLst>
                <a:ext uri="{FF2B5EF4-FFF2-40B4-BE49-F238E27FC236}">
                  <a16:creationId xmlns:a16="http://schemas.microsoft.com/office/drawing/2014/main" id="{C7E66101-D49B-031E-F990-88F18C7E6348}"/>
                </a:ext>
              </a:extLst>
            </p:cNvPr>
            <p:cNvCxnSpPr>
              <a:cxnSpLocks noChangeShapeType="1"/>
            </p:cNvCxnSpPr>
            <p:nvPr/>
          </p:nvCxnSpPr>
          <p:spPr bwMode="auto">
            <a:xfrm>
              <a:off x="10305" y="5145"/>
              <a:ext cx="219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97" name="AutoShape 27">
              <a:extLst>
                <a:ext uri="{FF2B5EF4-FFF2-40B4-BE49-F238E27FC236}">
                  <a16:creationId xmlns:a16="http://schemas.microsoft.com/office/drawing/2014/main" id="{515F47FE-C5E7-94E8-91F2-5762E601195C}"/>
                </a:ext>
              </a:extLst>
            </p:cNvPr>
            <p:cNvCxnSpPr>
              <a:cxnSpLocks noChangeShapeType="1"/>
            </p:cNvCxnSpPr>
            <p:nvPr/>
          </p:nvCxnSpPr>
          <p:spPr bwMode="auto">
            <a:xfrm>
              <a:off x="11820" y="5145"/>
              <a:ext cx="0" cy="42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98" name="AutoShape 28">
              <a:extLst>
                <a:ext uri="{FF2B5EF4-FFF2-40B4-BE49-F238E27FC236}">
                  <a16:creationId xmlns:a16="http://schemas.microsoft.com/office/drawing/2014/main" id="{05865ED1-5D29-08D8-C9AC-102F6AB4232F}"/>
                </a:ext>
              </a:extLst>
            </p:cNvPr>
            <p:cNvCxnSpPr>
              <a:cxnSpLocks noChangeShapeType="1"/>
            </p:cNvCxnSpPr>
            <p:nvPr/>
          </p:nvCxnSpPr>
          <p:spPr bwMode="auto">
            <a:xfrm>
              <a:off x="11010" y="5145"/>
              <a:ext cx="0" cy="25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99" name="AutoShape 29">
              <a:extLst>
                <a:ext uri="{FF2B5EF4-FFF2-40B4-BE49-F238E27FC236}">
                  <a16:creationId xmlns:a16="http://schemas.microsoft.com/office/drawing/2014/main" id="{92228AF6-900A-CFDF-72B7-3B859F2A4467}"/>
                </a:ext>
              </a:extLst>
            </p:cNvPr>
            <p:cNvCxnSpPr>
              <a:cxnSpLocks noChangeShapeType="1"/>
            </p:cNvCxnSpPr>
            <p:nvPr/>
          </p:nvCxnSpPr>
          <p:spPr bwMode="auto">
            <a:xfrm>
              <a:off x="8820" y="5146"/>
              <a:ext cx="0" cy="7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200" name="AutoShape 30">
              <a:extLst>
                <a:ext uri="{FF2B5EF4-FFF2-40B4-BE49-F238E27FC236}">
                  <a16:creationId xmlns:a16="http://schemas.microsoft.com/office/drawing/2014/main" id="{1D7E0E9E-E5D6-1CDC-3118-F264E757770B}"/>
                </a:ext>
              </a:extLst>
            </p:cNvPr>
            <p:cNvCxnSpPr>
              <a:cxnSpLocks noChangeShapeType="1"/>
            </p:cNvCxnSpPr>
            <p:nvPr/>
          </p:nvCxnSpPr>
          <p:spPr bwMode="auto">
            <a:xfrm>
              <a:off x="7425" y="5146"/>
              <a:ext cx="0" cy="400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201" name="AutoShape 31">
              <a:extLst>
                <a:ext uri="{FF2B5EF4-FFF2-40B4-BE49-F238E27FC236}">
                  <a16:creationId xmlns:a16="http://schemas.microsoft.com/office/drawing/2014/main" id="{18D01420-9FA0-CE65-B58F-FAD9324CD6E4}"/>
                </a:ext>
              </a:extLst>
            </p:cNvPr>
            <p:cNvCxnSpPr>
              <a:cxnSpLocks noChangeShapeType="1"/>
            </p:cNvCxnSpPr>
            <p:nvPr/>
          </p:nvCxnSpPr>
          <p:spPr bwMode="auto">
            <a:xfrm>
              <a:off x="8205" y="5146"/>
              <a:ext cx="0" cy="19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7183" name="Line 49">
            <a:extLst>
              <a:ext uri="{FF2B5EF4-FFF2-40B4-BE49-F238E27FC236}">
                <a16:creationId xmlns:a16="http://schemas.microsoft.com/office/drawing/2014/main" id="{18FE7808-274C-422D-B039-B75F23930DBE}"/>
              </a:ext>
            </a:extLst>
          </p:cNvPr>
          <p:cNvSpPr>
            <a:spLocks noChangeShapeType="1"/>
          </p:cNvSpPr>
          <p:nvPr/>
        </p:nvSpPr>
        <p:spPr bwMode="auto">
          <a:xfrm flipH="1">
            <a:off x="2800350" y="3535363"/>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a typeface="MS PGothic" panose="020B0600070205080204" pitchFamily="34" charset="-128"/>
              <a:cs typeface="Arial"/>
            </a:endParaRPr>
          </a:p>
        </p:txBody>
      </p:sp>
      <p:sp>
        <p:nvSpPr>
          <p:cNvPr id="7184" name="Line 50">
            <a:extLst>
              <a:ext uri="{FF2B5EF4-FFF2-40B4-BE49-F238E27FC236}">
                <a16:creationId xmlns:a16="http://schemas.microsoft.com/office/drawing/2014/main" id="{472EAE52-185C-4E30-BB55-469A11DBFC2D}"/>
              </a:ext>
            </a:extLst>
          </p:cNvPr>
          <p:cNvSpPr>
            <a:spLocks noChangeShapeType="1"/>
          </p:cNvSpPr>
          <p:nvPr/>
        </p:nvSpPr>
        <p:spPr bwMode="auto">
          <a:xfrm>
            <a:off x="2835275" y="3505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a typeface="MS PGothic" panose="020B0600070205080204" pitchFamily="34" charset="-128"/>
              <a:cs typeface="Arial"/>
            </a:endParaRPr>
          </a:p>
        </p:txBody>
      </p:sp>
      <p:sp>
        <p:nvSpPr>
          <p:cNvPr id="7185" name="Rectangle 51">
            <a:extLst>
              <a:ext uri="{FF2B5EF4-FFF2-40B4-BE49-F238E27FC236}">
                <a16:creationId xmlns:a16="http://schemas.microsoft.com/office/drawing/2014/main" id="{FD219BC2-2924-7C7F-A73E-C7D63570792B}"/>
              </a:ext>
            </a:extLst>
          </p:cNvPr>
          <p:cNvSpPr>
            <a:spLocks noChangeArrowheads="1"/>
          </p:cNvSpPr>
          <p:nvPr/>
        </p:nvSpPr>
        <p:spPr bwMode="auto">
          <a:xfrm>
            <a:off x="2514600" y="3962400"/>
            <a:ext cx="9906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en-US" altLang="en-US" sz="1100" b="1" i="1" u="sng">
              <a:solidFill>
                <a:srgbClr val="000000"/>
              </a:solidFill>
              <a:ea typeface="Batang" panose="02030600000101010101" pitchFamily="18" charset="-127"/>
              <a:cs typeface="Mangal" panose="02040503050203030202" pitchFamily="18" charset="0"/>
            </a:endParaRPr>
          </a:p>
        </p:txBody>
      </p:sp>
      <p:sp>
        <p:nvSpPr>
          <p:cNvPr id="7186" name="Rectangle 51">
            <a:extLst>
              <a:ext uri="{FF2B5EF4-FFF2-40B4-BE49-F238E27FC236}">
                <a16:creationId xmlns:a16="http://schemas.microsoft.com/office/drawing/2014/main" id="{200BB0D1-FB6C-C224-2BDC-D17609DBA539}"/>
              </a:ext>
            </a:extLst>
          </p:cNvPr>
          <p:cNvSpPr>
            <a:spLocks noChangeArrowheads="1"/>
          </p:cNvSpPr>
          <p:nvPr/>
        </p:nvSpPr>
        <p:spPr bwMode="auto">
          <a:xfrm>
            <a:off x="1828800" y="3962400"/>
            <a:ext cx="1804988"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100" b="1" dirty="0">
                <a:solidFill>
                  <a:srgbClr val="FF3300"/>
                </a:solidFill>
                <a:latin typeface="Times New Roman" panose="02020603050405020304" pitchFamily="18" charset="0"/>
                <a:ea typeface="Batang" panose="02030600000101010101" pitchFamily="18" charset="-127"/>
                <a:cs typeface="Mangal" panose="02040503050203030202" pitchFamily="18" charset="0"/>
              </a:rPr>
              <a:t>Studies, analyses,  awareness, legal/technical WG, policy development</a:t>
            </a:r>
          </a:p>
        </p:txBody>
      </p:sp>
      <p:sp>
        <p:nvSpPr>
          <p:cNvPr id="2" name="Rectangle: Rounded Corners 1">
            <a:extLst>
              <a:ext uri="{FF2B5EF4-FFF2-40B4-BE49-F238E27FC236}">
                <a16:creationId xmlns:a16="http://schemas.microsoft.com/office/drawing/2014/main" id="{E093C55F-9F78-C34A-6564-E93D62DD14A4}"/>
              </a:ext>
            </a:extLst>
          </p:cNvPr>
          <p:cNvSpPr/>
          <p:nvPr/>
        </p:nvSpPr>
        <p:spPr>
          <a:xfrm>
            <a:off x="9058275" y="3259138"/>
            <a:ext cx="1568450"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400" b="1" dirty="0">
                <a:solidFill>
                  <a:srgbClr val="000000"/>
                </a:solidFill>
                <a:latin typeface="Arial"/>
                <a:cs typeface="Arial"/>
              </a:rPr>
              <a:t>Implementation</a:t>
            </a:r>
          </a:p>
        </p:txBody>
      </p:sp>
      <p:sp>
        <p:nvSpPr>
          <p:cNvPr id="7188" name="TextBox 2">
            <a:extLst>
              <a:ext uri="{FF2B5EF4-FFF2-40B4-BE49-F238E27FC236}">
                <a16:creationId xmlns:a16="http://schemas.microsoft.com/office/drawing/2014/main" id="{6A239B6B-D206-C02D-D0CD-8D87C06B24D5}"/>
              </a:ext>
            </a:extLst>
          </p:cNvPr>
          <p:cNvSpPr txBox="1">
            <a:spLocks noChangeArrowheads="1"/>
          </p:cNvSpPr>
          <p:nvPr/>
        </p:nvSpPr>
        <p:spPr bwMode="auto">
          <a:xfrm>
            <a:off x="8532814" y="1273176"/>
            <a:ext cx="1673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en-US" sz="1800" b="1">
                <a:solidFill>
                  <a:srgbClr val="FF0000"/>
                </a:solidFill>
                <a:ea typeface="MS PGothic" panose="020B0600070205080204" pitchFamily="34" charset="-128"/>
              </a:rPr>
              <a:t>60 Ratifications</a:t>
            </a:r>
          </a:p>
        </p:txBody>
      </p:sp>
      <p:pic>
        <p:nvPicPr>
          <p:cNvPr id="3" name="Picture 3">
            <a:extLst>
              <a:ext uri="{FF2B5EF4-FFF2-40B4-BE49-F238E27FC236}">
                <a16:creationId xmlns:a16="http://schemas.microsoft.com/office/drawing/2014/main" id="{AE34DFAC-B930-B1CA-F7C5-2E33CDFF4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349" y="423742"/>
            <a:ext cx="2613217" cy="159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A45E2B-D485-B243-0ACC-43CD115F36A2}"/>
              </a:ext>
            </a:extLst>
          </p:cNvPr>
          <p:cNvSpPr txBox="1"/>
          <p:nvPr/>
        </p:nvSpPr>
        <p:spPr>
          <a:xfrm>
            <a:off x="5364498" y="523090"/>
            <a:ext cx="6097836" cy="3976473"/>
          </a:xfrm>
          <a:prstGeom prst="rect">
            <a:avLst/>
          </a:prstGeom>
          <a:noFill/>
        </p:spPr>
        <p:txBody>
          <a:bodyPr wrap="square">
            <a:spAutoFit/>
          </a:bodyPr>
          <a:lstStyle/>
          <a:p>
            <a:pPr lvl="1" indent="-342900" algn="just" fontAlgn="base">
              <a:lnSpc>
                <a:spcPct val="80000"/>
              </a:lnSpc>
              <a:spcBef>
                <a:spcPct val="20000"/>
              </a:spcBef>
              <a:spcAft>
                <a:spcPct val="0"/>
              </a:spcAft>
              <a:buClr>
                <a:srgbClr val="FF0000"/>
              </a:buClr>
              <a:buFont typeface="Wingdings" panose="05000000000000000000" pitchFamily="2" charset="2"/>
              <a:buChar char="§"/>
              <a:defRPr/>
            </a:pPr>
            <a:r>
              <a:rPr lang="en-US" altLang="en-US" sz="2000" b="1" u="sng" dirty="0">
                <a:solidFill>
                  <a:schemeClr val="accent6">
                    <a:lumMod val="75000"/>
                  </a:schemeClr>
                </a:solidFill>
                <a:latin typeface="Google Sans"/>
              </a:rPr>
              <a:t>NB:</a:t>
            </a:r>
            <a:r>
              <a:rPr lang="en-US" altLang="en-US" sz="2000" dirty="0">
                <a:solidFill>
                  <a:schemeClr val="accent6">
                    <a:lumMod val="75000"/>
                  </a:schemeClr>
                </a:solidFill>
                <a:latin typeface="Google Sans"/>
              </a:rPr>
              <a:t> </a:t>
            </a:r>
            <a:r>
              <a:rPr lang="en-US" altLang="en-US" sz="2000" dirty="0">
                <a:latin typeface="Google Sans"/>
              </a:rPr>
              <a:t>Signing the Final Agreement does not create legal obligations or bind the signatory State to sign or ratify the treaty attached to it</a:t>
            </a:r>
          </a:p>
          <a:p>
            <a:pPr marL="457200" marR="0" lvl="1" indent="-342900" algn="just" defTabSz="914400" rtl="0" eaLnBrk="1" fontAlgn="base" latinLnBrk="0" hangingPunct="1">
              <a:lnSpc>
                <a:spcPct val="80000"/>
              </a:lnSpc>
              <a:spcBef>
                <a:spcPct val="20000"/>
              </a:spcBef>
              <a:spcAft>
                <a:spcPct val="0"/>
              </a:spcAft>
              <a:buClr>
                <a:srgbClr val="FF0000"/>
              </a:buClr>
              <a:buSzTx/>
              <a:buFont typeface="Wingdings" panose="05000000000000000000" pitchFamily="2" charset="2"/>
              <a:buChar char="§"/>
              <a:tabLst/>
              <a:defRPr/>
            </a:pPr>
            <a:endParaRPr kumimoji="0" lang="en-US" altLang="en-US" sz="2000" b="0" i="0" u="none" strike="noStrike" kern="1200" cap="none" spc="0" normalizeH="0" baseline="0" noProof="0" dirty="0">
              <a:ln>
                <a:noFill/>
              </a:ln>
              <a:solidFill>
                <a:srgbClr val="000000"/>
              </a:solidFill>
              <a:effectLst/>
              <a:uLnTx/>
              <a:uFillTx/>
              <a:latin typeface="Google Sans"/>
              <a:cs typeface="Arial"/>
            </a:endParaRPr>
          </a:p>
          <a:p>
            <a:pPr marL="457200" marR="0" lvl="1" indent="-342900" algn="just" defTabSz="914400" rtl="0" eaLnBrk="1" fontAlgn="base" latinLnBrk="0" hangingPunct="1">
              <a:lnSpc>
                <a:spcPct val="80000"/>
              </a:lnSpc>
              <a:spcBef>
                <a:spcPct val="20000"/>
              </a:spcBef>
              <a:spcAft>
                <a:spcPct val="0"/>
              </a:spcAft>
              <a:buClr>
                <a:srgbClr val="FF0000"/>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Google Sans"/>
                <a:cs typeface="Arial"/>
              </a:rPr>
              <a:t>A State establishes its consent to be bound by a treaty and also a commitment to undertake the obligations in the treaty by </a:t>
            </a:r>
            <a:r>
              <a:rPr kumimoji="0" lang="en-US" altLang="en-US" sz="2000" b="0" i="0" u="none" strike="noStrike" kern="1200" cap="none" spc="0" normalizeH="0" baseline="0" noProof="0" dirty="0">
                <a:ln>
                  <a:noFill/>
                </a:ln>
                <a:solidFill>
                  <a:srgbClr val="C00000"/>
                </a:solidFill>
                <a:effectLst/>
                <a:uLnTx/>
                <a:uFillTx/>
                <a:latin typeface="Google Sans"/>
                <a:cs typeface="Arial"/>
              </a:rPr>
              <a:t>ratification</a:t>
            </a:r>
            <a:r>
              <a:rPr kumimoji="0" lang="en-US" altLang="en-US" sz="2000" b="0" i="0" u="none" strike="noStrike" kern="1200" cap="none" spc="0" normalizeH="0" baseline="0" noProof="0" dirty="0">
                <a:ln>
                  <a:noFill/>
                </a:ln>
                <a:solidFill>
                  <a:srgbClr val="000000"/>
                </a:solidFill>
                <a:effectLst/>
                <a:uLnTx/>
                <a:uFillTx/>
                <a:latin typeface="Google Sans"/>
                <a:cs typeface="Arial"/>
              </a:rPr>
              <a:t> or </a:t>
            </a:r>
            <a:r>
              <a:rPr kumimoji="0" lang="en-US" altLang="en-US" sz="2000" b="0" i="0" u="none" strike="noStrike" kern="1200" cap="none" spc="0" normalizeH="0" baseline="0" noProof="0" dirty="0">
                <a:ln>
                  <a:noFill/>
                </a:ln>
                <a:solidFill>
                  <a:srgbClr val="C00000"/>
                </a:solidFill>
                <a:effectLst/>
                <a:uLnTx/>
                <a:uFillTx/>
                <a:latin typeface="Google Sans"/>
                <a:cs typeface="Arial"/>
              </a:rPr>
              <a:t>accession</a:t>
            </a:r>
          </a:p>
          <a:p>
            <a:pPr marL="857250" marR="0" lvl="2" indent="-342900" algn="just" defTabSz="914400" rtl="0" eaLnBrk="1" fontAlgn="base" latinLnBrk="0" hangingPunct="1">
              <a:lnSpc>
                <a:spcPct val="80000"/>
              </a:lnSpc>
              <a:spcBef>
                <a:spcPct val="20000"/>
              </a:spcBef>
              <a:spcAft>
                <a:spcPct val="0"/>
              </a:spcAft>
              <a:buClr>
                <a:srgbClr val="FF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Google Sans"/>
                <a:cs typeface="Arial"/>
              </a:rPr>
              <a:t>The key difference is that ratification involves a state signing the treaty first, followed by a formal act of approval, while accession is when a state joins a treaty that is already open for signature without having initially signed it; essentially, accession is joining a treaty after the initial negotiation and signing phase is complete</a:t>
            </a:r>
          </a:p>
        </p:txBody>
      </p:sp>
      <p:pic>
        <p:nvPicPr>
          <p:cNvPr id="6" name="Picture 3">
            <a:extLst>
              <a:ext uri="{FF2B5EF4-FFF2-40B4-BE49-F238E27FC236}">
                <a16:creationId xmlns:a16="http://schemas.microsoft.com/office/drawing/2014/main" id="{23E098C2-6CAC-145C-B963-7EEA090FF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 y="335607"/>
            <a:ext cx="5113687" cy="478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6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B8134EF3-799C-1194-036B-926AFA15F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4" y="1143001"/>
            <a:ext cx="8015287"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035B84B5-2825-B8CE-E207-E2BFB43BC092}"/>
              </a:ext>
            </a:extLst>
          </p:cNvPr>
          <p:cNvSpPr txBox="1">
            <a:spLocks noChangeArrowheads="1"/>
          </p:cNvSpPr>
          <p:nvPr/>
        </p:nvSpPr>
        <p:spPr bwMode="auto">
          <a:xfrm>
            <a:off x="2176464" y="4648200"/>
            <a:ext cx="8015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en-US" sz="1800" dirty="0">
                <a:solidFill>
                  <a:srgbClr val="0070C0"/>
                </a:solidFill>
                <a:ea typeface="MS PGothic" panose="020B0600070205080204" pitchFamily="34" charset="-128"/>
              </a:rPr>
              <a:t>Waweru Yvonne (2024) ‘</a:t>
            </a:r>
            <a:r>
              <a:rPr lang="en-US" altLang="en-US" sz="1800" i="1" dirty="0">
                <a:solidFill>
                  <a:srgbClr val="0070C0"/>
                </a:solidFill>
                <a:ea typeface="MS PGothic" panose="020B0600070205080204" pitchFamily="34" charset="-128"/>
              </a:rPr>
              <a:t>Advancing an Indian Ocean-wide Governance Approach for Implementing Biodiversity Beyond National Jurisdiction Treaty through the Indian Ocean Rim Association</a:t>
            </a:r>
            <a:r>
              <a:rPr lang="en-US" altLang="en-US" sz="1800" dirty="0">
                <a:solidFill>
                  <a:srgbClr val="0070C0"/>
                </a:solidFill>
                <a:ea typeface="MS PGothic" panose="020B0600070205080204" pitchFamily="34" charset="-128"/>
              </a:rPr>
              <a:t>’ Journal of Indian Ocean Studies 305-315</a:t>
            </a:r>
          </a:p>
        </p:txBody>
      </p:sp>
      <p:sp>
        <p:nvSpPr>
          <p:cNvPr id="8" name="Title 1">
            <a:extLst>
              <a:ext uri="{FF2B5EF4-FFF2-40B4-BE49-F238E27FC236}">
                <a16:creationId xmlns:a16="http://schemas.microsoft.com/office/drawing/2014/main" id="{37EE6707-EFAC-9680-C039-F7A639A47689}"/>
              </a:ext>
            </a:extLst>
          </p:cNvPr>
          <p:cNvSpPr txBox="1">
            <a:spLocks/>
          </p:cNvSpPr>
          <p:nvPr/>
        </p:nvSpPr>
        <p:spPr>
          <a:xfrm>
            <a:off x="1981200" y="274638"/>
            <a:ext cx="8534400" cy="457200"/>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defRPr/>
            </a:pPr>
            <a:r>
              <a:rPr lang="en-US" sz="2400" b="1" i="1" dirty="0">
                <a:solidFill>
                  <a:srgbClr val="2D2D8A">
                    <a:lumMod val="75000"/>
                  </a:srgbClr>
                </a:solidFill>
                <a:latin typeface="Arial"/>
                <a:cs typeface="Arial"/>
              </a:rPr>
              <a:t>Implementation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165FFFA-7FAC-1911-5641-DF5B44B3E8D8}"/>
              </a:ext>
            </a:extLst>
          </p:cNvPr>
          <p:cNvSpPr>
            <a:spLocks noGrp="1" noChangeArrowheads="1"/>
          </p:cNvSpPr>
          <p:nvPr>
            <p:ph type="title"/>
          </p:nvPr>
        </p:nvSpPr>
        <p:spPr>
          <a:xfrm>
            <a:off x="0" y="0"/>
            <a:ext cx="10222409" cy="690623"/>
          </a:xfrm>
        </p:spPr>
        <p:txBody>
          <a:bodyPr/>
          <a:lstStyle/>
          <a:p>
            <a:r>
              <a:rPr lang="en-US" altLang="en-US" sz="2400" b="1" dirty="0">
                <a:solidFill>
                  <a:srgbClr val="002060"/>
                </a:solidFill>
                <a:latin typeface="+mn-lt"/>
              </a:rPr>
              <a:t>Possible BBNJ Implementation Pathways for Africa</a:t>
            </a:r>
          </a:p>
        </p:txBody>
      </p:sp>
      <p:sp>
        <p:nvSpPr>
          <p:cNvPr id="3" name="Content Placeholder 2">
            <a:extLst>
              <a:ext uri="{FF2B5EF4-FFF2-40B4-BE49-F238E27FC236}">
                <a16:creationId xmlns:a16="http://schemas.microsoft.com/office/drawing/2014/main" id="{04586352-ECC2-D583-B169-92F5704C6DC7}"/>
              </a:ext>
            </a:extLst>
          </p:cNvPr>
          <p:cNvSpPr>
            <a:spLocks noGrp="1"/>
          </p:cNvSpPr>
          <p:nvPr>
            <p:ph idx="1"/>
          </p:nvPr>
        </p:nvSpPr>
        <p:spPr>
          <a:xfrm>
            <a:off x="183232" y="690623"/>
            <a:ext cx="10768262" cy="5938777"/>
          </a:xfrm>
        </p:spPr>
        <p:txBody>
          <a:bodyPr>
            <a:normAutofit fontScale="70000" lnSpcReduction="20000"/>
          </a:bodyPr>
          <a:lstStyle/>
          <a:p>
            <a:pPr marL="0" indent="0">
              <a:buNone/>
              <a:defRPr/>
            </a:pPr>
            <a:r>
              <a:rPr lang="en-US" sz="2400" b="1" u="sng" dirty="0">
                <a:solidFill>
                  <a:srgbClr val="002060"/>
                </a:solidFill>
              </a:rPr>
              <a:t>Intervention 1</a:t>
            </a:r>
          </a:p>
          <a:p>
            <a:pPr>
              <a:buFont typeface="Wingdings" panose="05000000000000000000" pitchFamily="2" charset="2"/>
              <a:buChar char="§"/>
              <a:defRPr/>
            </a:pPr>
            <a:r>
              <a:rPr lang="en-US" sz="2600" dirty="0"/>
              <a:t>Sign and ratify the BBNJ Treaty</a:t>
            </a:r>
          </a:p>
          <a:p>
            <a:pPr>
              <a:buFont typeface="Wingdings" panose="05000000000000000000" pitchFamily="2" charset="2"/>
              <a:buChar char="§"/>
              <a:defRPr/>
            </a:pPr>
            <a:endParaRPr lang="en-US" sz="2400" dirty="0"/>
          </a:p>
          <a:p>
            <a:pPr>
              <a:buFont typeface="Wingdings" panose="05000000000000000000" pitchFamily="2" charset="2"/>
              <a:buChar char="§"/>
              <a:defRPr/>
            </a:pPr>
            <a:endParaRPr lang="en-US" sz="2400" dirty="0"/>
          </a:p>
          <a:p>
            <a:pPr>
              <a:buFont typeface="Wingdings" panose="05000000000000000000" pitchFamily="2" charset="2"/>
              <a:buChar char="§"/>
              <a:defRPr/>
            </a:pPr>
            <a:endParaRPr lang="en-US" sz="2400" dirty="0"/>
          </a:p>
          <a:p>
            <a:pPr>
              <a:buFont typeface="Wingdings" panose="05000000000000000000" pitchFamily="2" charset="2"/>
              <a:buChar char="§"/>
              <a:defRPr/>
            </a:pPr>
            <a:endParaRPr lang="en-US" sz="2400" dirty="0"/>
          </a:p>
          <a:p>
            <a:pPr>
              <a:buFont typeface="Wingdings" panose="05000000000000000000" pitchFamily="2" charset="2"/>
              <a:buChar char="§"/>
              <a:defRPr/>
            </a:pPr>
            <a:endParaRPr lang="en-US" sz="2400" dirty="0"/>
          </a:p>
          <a:p>
            <a:pPr lvl="1">
              <a:buFont typeface="Wingdings" panose="05000000000000000000" pitchFamily="2" charset="2"/>
              <a:buChar char="v"/>
              <a:defRPr/>
            </a:pPr>
            <a:endParaRPr lang="en-US" dirty="0">
              <a:solidFill>
                <a:srgbClr val="0070C0"/>
              </a:solidFill>
            </a:endParaRPr>
          </a:p>
          <a:p>
            <a:pPr lvl="1">
              <a:buFont typeface="Wingdings" panose="05000000000000000000" pitchFamily="2" charset="2"/>
              <a:buChar char="v"/>
              <a:defRPr/>
            </a:pPr>
            <a:r>
              <a:rPr lang="en-US" sz="2600" dirty="0">
                <a:solidFill>
                  <a:srgbClr val="C00000"/>
                </a:solidFill>
              </a:rPr>
              <a:t>Mauritius, Seychelles and Malawi have ratified</a:t>
            </a:r>
          </a:p>
          <a:p>
            <a:pPr lvl="1">
              <a:buFont typeface="Wingdings" panose="05000000000000000000" pitchFamily="2" charset="2"/>
              <a:buChar char="v"/>
              <a:defRPr/>
            </a:pPr>
            <a:endParaRPr lang="en-US" dirty="0">
              <a:solidFill>
                <a:srgbClr val="0070C0"/>
              </a:solidFill>
            </a:endParaRPr>
          </a:p>
          <a:p>
            <a:pPr marL="457200" lvl="1" indent="0">
              <a:buNone/>
              <a:defRPr/>
            </a:pPr>
            <a:endParaRPr lang="en-US" sz="1600" dirty="0">
              <a:solidFill>
                <a:srgbClr val="0070C0"/>
              </a:solidFill>
            </a:endParaRPr>
          </a:p>
          <a:p>
            <a:pPr>
              <a:buFont typeface="Wingdings" panose="05000000000000000000" pitchFamily="2" charset="2"/>
              <a:buChar char="§"/>
              <a:defRPr/>
            </a:pPr>
            <a:endParaRPr lang="en-US" sz="1600" dirty="0"/>
          </a:p>
          <a:p>
            <a:pPr>
              <a:buFont typeface="Wingdings" panose="05000000000000000000" pitchFamily="2" charset="2"/>
              <a:buChar char="§"/>
              <a:defRPr/>
            </a:pPr>
            <a:endParaRPr lang="en-US" sz="1600" dirty="0"/>
          </a:p>
          <a:p>
            <a:pPr>
              <a:buFont typeface="Wingdings" panose="05000000000000000000" pitchFamily="2" charset="2"/>
              <a:buChar char="§"/>
              <a:defRPr/>
            </a:pPr>
            <a:endParaRPr lang="en-US" sz="1600" dirty="0"/>
          </a:p>
          <a:p>
            <a:pPr>
              <a:buFont typeface="Wingdings" panose="05000000000000000000" pitchFamily="2" charset="2"/>
              <a:buChar char="§"/>
              <a:defRPr/>
            </a:pPr>
            <a:endParaRPr lang="en-US" sz="1600" dirty="0"/>
          </a:p>
          <a:p>
            <a:pPr>
              <a:buFont typeface="Wingdings" panose="05000000000000000000" pitchFamily="2" charset="2"/>
              <a:buChar char="§"/>
              <a:defRPr/>
            </a:pPr>
            <a:endParaRPr lang="en-US" sz="1600" dirty="0"/>
          </a:p>
          <a:p>
            <a:pPr>
              <a:buFont typeface="Wingdings" panose="05000000000000000000" pitchFamily="2" charset="2"/>
              <a:buChar char="§"/>
              <a:defRPr/>
            </a:pPr>
            <a:endParaRPr lang="en-US" sz="1600" dirty="0"/>
          </a:p>
          <a:p>
            <a:pPr>
              <a:buFont typeface="Wingdings" panose="05000000000000000000" pitchFamily="2" charset="2"/>
              <a:buChar char="§"/>
              <a:defRPr/>
            </a:pPr>
            <a:endParaRPr lang="en-US" sz="1600" dirty="0"/>
          </a:p>
          <a:p>
            <a:pPr marL="0" indent="0" algn="ctr">
              <a:buNone/>
              <a:defRPr/>
            </a:pPr>
            <a:r>
              <a:rPr lang="en-US" sz="1400" dirty="0"/>
              <a:t>https://highseasalliance.org/treaty-ratification/</a:t>
            </a:r>
          </a:p>
          <a:p>
            <a:pPr>
              <a:buFont typeface="Wingdings" panose="05000000000000000000" pitchFamily="2" charset="2"/>
              <a:buChar char="§"/>
              <a:defRPr/>
            </a:pPr>
            <a:endParaRPr lang="en-US" sz="1600" dirty="0"/>
          </a:p>
          <a:p>
            <a:pPr>
              <a:buFont typeface="Wingdings" panose="05000000000000000000" pitchFamily="2" charset="2"/>
              <a:buChar char="§"/>
              <a:defRPr/>
            </a:pPr>
            <a:r>
              <a:rPr lang="en-US" sz="2600" dirty="0"/>
              <a:t>In addition, Member States should be encouraged to sign and ratify all relevant international treaties on ABNJ and relevant regional </a:t>
            </a:r>
            <a:r>
              <a:rPr lang="en-US" sz="2600" dirty="0" err="1"/>
              <a:t>organisations</a:t>
            </a:r>
            <a:endParaRPr lang="en-US" sz="2600" dirty="0"/>
          </a:p>
          <a:p>
            <a:pPr marL="0" indent="0">
              <a:buNone/>
              <a:defRPr/>
            </a:pPr>
            <a:endParaRPr lang="en-US" sz="1600" dirty="0"/>
          </a:p>
        </p:txBody>
      </p:sp>
      <p:pic>
        <p:nvPicPr>
          <p:cNvPr id="5" name="Picture 4">
            <a:extLst>
              <a:ext uri="{FF2B5EF4-FFF2-40B4-BE49-F238E27FC236}">
                <a16:creationId xmlns:a16="http://schemas.microsoft.com/office/drawing/2014/main" id="{29BAAE79-92CE-FABA-1F33-44D704BB7E33}"/>
              </a:ext>
            </a:extLst>
          </p:cNvPr>
          <p:cNvPicPr>
            <a:picLocks noChangeAspect="1"/>
          </p:cNvPicPr>
          <p:nvPr/>
        </p:nvPicPr>
        <p:blipFill>
          <a:blip r:embed="rId2"/>
          <a:stretch>
            <a:fillRect/>
          </a:stretch>
        </p:blipFill>
        <p:spPr>
          <a:xfrm>
            <a:off x="1151262" y="3529097"/>
            <a:ext cx="6494289" cy="1947657"/>
          </a:xfrm>
          <a:prstGeom prst="rect">
            <a:avLst/>
          </a:prstGeom>
        </p:spPr>
      </p:pic>
      <p:sp>
        <p:nvSpPr>
          <p:cNvPr id="2" name="TextBox 1">
            <a:extLst>
              <a:ext uri="{FF2B5EF4-FFF2-40B4-BE49-F238E27FC236}">
                <a16:creationId xmlns:a16="http://schemas.microsoft.com/office/drawing/2014/main" id="{BA5DA67B-5E43-C3BB-4E4B-AEE59A0F808F}"/>
              </a:ext>
            </a:extLst>
          </p:cNvPr>
          <p:cNvSpPr txBox="1"/>
          <p:nvPr/>
        </p:nvSpPr>
        <p:spPr>
          <a:xfrm>
            <a:off x="313980" y="1381246"/>
            <a:ext cx="6389783" cy="1631216"/>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
            </a:pPr>
            <a:r>
              <a:rPr lang="en-US" sz="2000" b="1" dirty="0">
                <a:solidFill>
                  <a:srgbClr val="0070C0"/>
                </a:solidFill>
              </a:rPr>
              <a:t>Open for signature: 2 years from 20 September 2023</a:t>
            </a:r>
          </a:p>
          <a:p>
            <a:pPr marL="285750" indent="-285750">
              <a:buFont typeface="Wingdings" panose="05000000000000000000" pitchFamily="2" charset="2"/>
              <a:buChar char="§"/>
            </a:pPr>
            <a:r>
              <a:rPr lang="en-US" sz="2000" b="1" dirty="0">
                <a:solidFill>
                  <a:srgbClr val="0070C0"/>
                </a:solidFill>
              </a:rPr>
              <a:t>Entry into force: after ratification by 60 States</a:t>
            </a:r>
          </a:p>
          <a:p>
            <a:pPr marL="285750" indent="-285750">
              <a:buFont typeface="Wingdings" panose="05000000000000000000" pitchFamily="2" charset="2"/>
              <a:buChar char="§"/>
            </a:pPr>
            <a:r>
              <a:rPr lang="en-US" sz="2000" b="1" dirty="0">
                <a:solidFill>
                  <a:srgbClr val="0070C0"/>
                </a:solidFill>
              </a:rPr>
              <a:t>First meeting of the COP within one year after entry into force</a:t>
            </a:r>
          </a:p>
          <a:p>
            <a:endParaRPr lang="en-US" sz="2000" b="1"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EB5DF3-F94D-2D8D-EA34-E0999594BADF}"/>
              </a:ext>
            </a:extLst>
          </p:cNvPr>
          <p:cNvSpPr txBox="1"/>
          <p:nvPr/>
        </p:nvSpPr>
        <p:spPr>
          <a:xfrm>
            <a:off x="1088571" y="545365"/>
            <a:ext cx="10014857" cy="4893647"/>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sng" strike="noStrike" kern="1200" cap="none" spc="0" normalizeH="0" baseline="0" noProof="0" dirty="0">
                <a:ln>
                  <a:noFill/>
                </a:ln>
                <a:solidFill>
                  <a:srgbClr val="002060"/>
                </a:solidFill>
                <a:effectLst/>
                <a:uLnTx/>
                <a:uFillTx/>
                <a:ea typeface="+mn-ea"/>
                <a:cs typeface="Arial"/>
              </a:rPr>
              <a:t>Intervention 2</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n-ea"/>
                <a:cs typeface="Arial"/>
              </a:rPr>
              <a:t>Development and review of AU policies on biodiversity to include measures on BBNJ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1" i="0" u="sng" strike="noStrike" kern="1200" cap="none" spc="0" normalizeH="0" baseline="0" noProof="0" dirty="0">
              <a:ln>
                <a:noFill/>
              </a:ln>
              <a:solidFill>
                <a:srgbClr val="002060"/>
              </a:solidFill>
              <a:effectLst/>
              <a:uLnTx/>
              <a:uFillTx/>
              <a:ea typeface="+mn-ea"/>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sng" strike="noStrike" kern="1200" cap="none" spc="0" normalizeH="0" baseline="0" noProof="0" dirty="0">
                <a:ln>
                  <a:noFill/>
                </a:ln>
                <a:solidFill>
                  <a:srgbClr val="002060"/>
                </a:solidFill>
                <a:effectLst/>
                <a:uLnTx/>
                <a:uFillTx/>
                <a:ea typeface="+mn-ea"/>
                <a:cs typeface="Arial"/>
              </a:rPr>
              <a:t>Intervention 3</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n-ea"/>
                <a:cs typeface="Arial"/>
              </a:rPr>
              <a:t>Establishment of institutional cooperative mechanisms through the Africa Ocean Governance Strategy with competent </a:t>
            </a:r>
            <a:r>
              <a:rPr kumimoji="0" lang="en-US" sz="2400" b="0" i="0" u="none" strike="noStrike" kern="1200" cap="none" spc="0" normalizeH="0" baseline="0" noProof="0" dirty="0" err="1">
                <a:ln>
                  <a:noFill/>
                </a:ln>
                <a:solidFill>
                  <a:srgbClr val="000000"/>
                </a:solidFill>
                <a:effectLst/>
                <a:uLnTx/>
                <a:uFillTx/>
                <a:ea typeface="+mn-ea"/>
                <a:cs typeface="Arial"/>
              </a:rPr>
              <a:t>organisations</a:t>
            </a:r>
            <a:r>
              <a:rPr kumimoji="0" lang="en-US" sz="2400" b="0" i="0" u="none" strike="noStrike" kern="1200" cap="none" spc="0" normalizeH="0" baseline="0" noProof="0" dirty="0">
                <a:ln>
                  <a:noFill/>
                </a:ln>
                <a:solidFill>
                  <a:srgbClr val="000000"/>
                </a:solidFill>
                <a:effectLst/>
                <a:uLnTx/>
                <a:uFillTx/>
                <a:ea typeface="+mn-ea"/>
                <a:cs typeface="Arial"/>
              </a:rPr>
              <a:t> in the ABNJ such as </a:t>
            </a:r>
            <a:r>
              <a:rPr kumimoji="0" lang="en-US" sz="2400" b="0" i="0" u="none" strike="noStrike" kern="1200" cap="none" spc="0" normalizeH="0" baseline="0" noProof="0" dirty="0">
                <a:ln>
                  <a:noFill/>
                </a:ln>
                <a:solidFill>
                  <a:srgbClr val="0070C0"/>
                </a:solidFill>
                <a:effectLst/>
                <a:uLnTx/>
                <a:uFillTx/>
                <a:ea typeface="+mn-ea"/>
                <a:cs typeface="Arial"/>
              </a:rPr>
              <a:t>tuna and non-tuna RFMOs,</a:t>
            </a:r>
            <a:r>
              <a:rPr kumimoji="0" lang="en-US" sz="2400" b="0" i="0" u="none" strike="noStrike" kern="1200" cap="none" spc="0" normalizeH="0" baseline="0" noProof="0" dirty="0">
                <a:ln>
                  <a:noFill/>
                </a:ln>
                <a:solidFill>
                  <a:srgbClr val="000000"/>
                </a:solidFill>
                <a:effectLst/>
                <a:uLnTx/>
                <a:uFillTx/>
                <a:ea typeface="+mn-ea"/>
                <a:cs typeface="Arial"/>
              </a:rPr>
              <a:t> </a:t>
            </a:r>
            <a:r>
              <a:rPr kumimoji="0" lang="en-US" sz="2400" b="0" i="0" u="none" strike="noStrike" kern="1200" cap="none" spc="0" normalizeH="0" baseline="0" noProof="0" dirty="0">
                <a:ln>
                  <a:noFill/>
                </a:ln>
                <a:solidFill>
                  <a:srgbClr val="0070C0"/>
                </a:solidFill>
                <a:effectLst/>
                <a:uLnTx/>
                <a:uFillTx/>
                <a:ea typeface="+mn-ea"/>
                <a:cs typeface="Arial"/>
              </a:rPr>
              <a:t>non-African regional seas </a:t>
            </a:r>
            <a:r>
              <a:rPr kumimoji="0" lang="en-US" sz="2400" b="0" i="0" u="none" strike="noStrike" kern="1200" cap="none" spc="0" normalizeH="0" baseline="0" noProof="0" dirty="0" err="1">
                <a:ln>
                  <a:noFill/>
                </a:ln>
                <a:solidFill>
                  <a:srgbClr val="0070C0"/>
                </a:solidFill>
                <a:effectLst/>
                <a:uLnTx/>
                <a:uFillTx/>
                <a:ea typeface="+mn-ea"/>
                <a:cs typeface="Arial"/>
              </a:rPr>
              <a:t>programmes</a:t>
            </a:r>
            <a:r>
              <a:rPr lang="en-US" sz="2400" dirty="0">
                <a:solidFill>
                  <a:srgbClr val="0070C0"/>
                </a:solidFill>
                <a:cs typeface="Arial"/>
              </a:rPr>
              <a:t> in the Indian Ocean, Atlantic ocean,</a:t>
            </a:r>
            <a:r>
              <a:rPr kumimoji="0" lang="en-US" sz="2400" b="0" i="0" u="none" strike="noStrike" kern="1200" cap="none" spc="0" normalizeH="0" baseline="0" noProof="0" dirty="0">
                <a:ln>
                  <a:noFill/>
                </a:ln>
                <a:solidFill>
                  <a:srgbClr val="0070C0"/>
                </a:solidFill>
                <a:effectLst/>
                <a:uLnTx/>
                <a:uFillTx/>
                <a:ea typeface="+mn-ea"/>
                <a:cs typeface="Arial"/>
              </a:rPr>
              <a:t> Mediterranean and Red Seas</a:t>
            </a:r>
            <a:endParaRPr kumimoji="0" lang="en-US" sz="2400" b="0" i="0" u="none" strike="noStrike" kern="1200" cap="none" spc="0" normalizeH="0" baseline="0" noProof="0" dirty="0">
              <a:ln>
                <a:noFill/>
              </a:ln>
              <a:solidFill>
                <a:srgbClr val="000000"/>
              </a:solidFill>
              <a:effectLst/>
              <a:uLnTx/>
              <a:uFillTx/>
              <a:ea typeface="+mn-ea"/>
              <a:cs typeface="Arial"/>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ea typeface="+mn-ea"/>
                <a:cs typeface="Arial"/>
              </a:rPr>
              <a:t>This would enable participation of AU in different organization’s meetings for exchange to tackle specific BBNJ related issues of common interest and provide a shared and coherent basis for common action</a:t>
            </a:r>
            <a:endParaRPr lang="en-US" sz="2400" dirty="0"/>
          </a:p>
        </p:txBody>
      </p:sp>
    </p:spTree>
    <p:extLst>
      <p:ext uri="{BB962C8B-B14F-4D97-AF65-F5344CB8AC3E}">
        <p14:creationId xmlns:p14="http://schemas.microsoft.com/office/powerpoint/2010/main" val="59550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A00327-5EC8-58E2-A204-21CAC036B4D3}"/>
              </a:ext>
            </a:extLst>
          </p:cNvPr>
          <p:cNvSpPr txBox="1"/>
          <p:nvPr/>
        </p:nvSpPr>
        <p:spPr>
          <a:xfrm>
            <a:off x="129333" y="76133"/>
            <a:ext cx="6677247" cy="523220"/>
          </a:xfrm>
          <a:prstGeom prst="rect">
            <a:avLst/>
          </a:prstGeom>
          <a:noFill/>
        </p:spPr>
        <p:txBody>
          <a:bodyPr wrap="square" rtlCol="0">
            <a:spAutoFit/>
          </a:bodyPr>
          <a:lstStyle/>
          <a:p>
            <a:r>
              <a:rPr lang="en-US" sz="2800" b="1" dirty="0">
                <a:solidFill>
                  <a:srgbClr val="002060"/>
                </a:solidFill>
              </a:rPr>
              <a:t>UNCLOS Regime</a:t>
            </a:r>
          </a:p>
        </p:txBody>
      </p:sp>
      <p:grpSp>
        <p:nvGrpSpPr>
          <p:cNvPr id="25" name="Group 24">
            <a:extLst>
              <a:ext uri="{FF2B5EF4-FFF2-40B4-BE49-F238E27FC236}">
                <a16:creationId xmlns:a16="http://schemas.microsoft.com/office/drawing/2014/main" id="{A5AF9B58-186C-8F48-BF69-FE8996287BD0}"/>
              </a:ext>
            </a:extLst>
          </p:cNvPr>
          <p:cNvGrpSpPr/>
          <p:nvPr/>
        </p:nvGrpSpPr>
        <p:grpSpPr>
          <a:xfrm>
            <a:off x="129332" y="951613"/>
            <a:ext cx="11933335" cy="5512982"/>
            <a:chOff x="129332" y="951613"/>
            <a:chExt cx="11933335" cy="5512982"/>
          </a:xfrm>
        </p:grpSpPr>
        <p:sp>
          <p:nvSpPr>
            <p:cNvPr id="2" name="Rectangle: Rounded Corners 1">
              <a:extLst>
                <a:ext uri="{FF2B5EF4-FFF2-40B4-BE49-F238E27FC236}">
                  <a16:creationId xmlns:a16="http://schemas.microsoft.com/office/drawing/2014/main" id="{96279EC3-4A97-C782-7D26-8699CCBC909E}"/>
                </a:ext>
              </a:extLst>
            </p:cNvPr>
            <p:cNvSpPr/>
            <p:nvPr/>
          </p:nvSpPr>
          <p:spPr>
            <a:xfrm>
              <a:off x="3207489" y="951613"/>
              <a:ext cx="5777023" cy="25199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United Nations Convention on the Law of the Sea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Concluded 10 December 1982; in force 16 November 1994</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320 articles + 9 Annexes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Provides the legal framework for all activities in the ocean and seas</a:t>
              </a:r>
              <a:endParaRPr lang="en-US" sz="2000" dirty="0">
                <a:solidFill>
                  <a:schemeClr val="bg1"/>
                </a:solidFill>
              </a:endParaRPr>
            </a:p>
          </p:txBody>
        </p:sp>
        <p:sp>
          <p:nvSpPr>
            <p:cNvPr id="3" name="Rectangle 2">
              <a:extLst>
                <a:ext uri="{FF2B5EF4-FFF2-40B4-BE49-F238E27FC236}">
                  <a16:creationId xmlns:a16="http://schemas.microsoft.com/office/drawing/2014/main" id="{D640AF69-153F-80DD-88EB-0D925C2587E3}"/>
                </a:ext>
              </a:extLst>
            </p:cNvPr>
            <p:cNvSpPr/>
            <p:nvPr/>
          </p:nvSpPr>
          <p:spPr>
            <a:xfrm>
              <a:off x="129332" y="4436267"/>
              <a:ext cx="3028951" cy="1775761"/>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1200" dirty="0"/>
                <a:t>1994-Agreement relating to implementation of Part XI of UNCLOS (establishing the International Sea Bed Authority)</a:t>
              </a:r>
              <a:endParaRPr lang="en-US" dirty="0"/>
            </a:p>
          </p:txBody>
        </p:sp>
        <p:sp>
          <p:nvSpPr>
            <p:cNvPr id="4" name="Rectangle 3">
              <a:extLst>
                <a:ext uri="{FF2B5EF4-FFF2-40B4-BE49-F238E27FC236}">
                  <a16:creationId xmlns:a16="http://schemas.microsoft.com/office/drawing/2014/main" id="{CD3FBCDC-FF5D-5F50-9C69-FF419278C9C3}"/>
                </a:ext>
              </a:extLst>
            </p:cNvPr>
            <p:cNvSpPr/>
            <p:nvPr/>
          </p:nvSpPr>
          <p:spPr>
            <a:xfrm>
              <a:off x="3676360" y="4316169"/>
              <a:ext cx="3618614" cy="214842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1200" dirty="0"/>
                <a:t>1995- Agreement for the Implementation of UNCLOS relating to the Conservation and Management of Straddling Fish Stocks and Highly Migratory Fish Stocks</a:t>
              </a:r>
              <a:endParaRPr lang="en-US" dirty="0"/>
            </a:p>
          </p:txBody>
        </p:sp>
        <p:sp>
          <p:nvSpPr>
            <p:cNvPr id="5" name="Rectangle 4">
              <a:extLst>
                <a:ext uri="{FF2B5EF4-FFF2-40B4-BE49-F238E27FC236}">
                  <a16:creationId xmlns:a16="http://schemas.microsoft.com/office/drawing/2014/main" id="{5F4D8944-2682-521E-AACC-109559FE9B85}"/>
                </a:ext>
              </a:extLst>
            </p:cNvPr>
            <p:cNvSpPr/>
            <p:nvPr/>
          </p:nvSpPr>
          <p:spPr>
            <a:xfrm>
              <a:off x="7474588" y="4316169"/>
              <a:ext cx="4588079" cy="1789813"/>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1200" dirty="0"/>
                <a:t>2023-Agreement under UNCLOS on the conservation and sustainable use of marine biological diversity of areas beyond national jurisdiction (BBNJ Agreement)</a:t>
              </a:r>
              <a:endParaRPr lang="en-US" dirty="0"/>
            </a:p>
          </p:txBody>
        </p:sp>
        <p:cxnSp>
          <p:nvCxnSpPr>
            <p:cNvPr id="10" name="Straight Connector 9">
              <a:extLst>
                <a:ext uri="{FF2B5EF4-FFF2-40B4-BE49-F238E27FC236}">
                  <a16:creationId xmlns:a16="http://schemas.microsoft.com/office/drawing/2014/main" id="{63383D19-3FAA-B808-DD6D-F3E923DBBFAC}"/>
                </a:ext>
              </a:extLst>
            </p:cNvPr>
            <p:cNvCxnSpPr>
              <a:cxnSpLocks/>
            </p:cNvCxnSpPr>
            <p:nvPr/>
          </p:nvCxnSpPr>
          <p:spPr>
            <a:xfrm flipV="1">
              <a:off x="1003610" y="3858322"/>
              <a:ext cx="9138742" cy="1115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6D31847-A948-25BB-A300-6B6CD7A7EB20}"/>
                </a:ext>
              </a:extLst>
            </p:cNvPr>
            <p:cNvCxnSpPr>
              <a:cxnSpLocks/>
            </p:cNvCxnSpPr>
            <p:nvPr/>
          </p:nvCxnSpPr>
          <p:spPr>
            <a:xfrm>
              <a:off x="1025913" y="3858322"/>
              <a:ext cx="0" cy="571391"/>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A70119-7894-CDDD-2665-FBC704CC5D2E}"/>
                </a:ext>
              </a:extLst>
            </p:cNvPr>
            <p:cNvCxnSpPr>
              <a:cxnSpLocks/>
            </p:cNvCxnSpPr>
            <p:nvPr/>
          </p:nvCxnSpPr>
          <p:spPr>
            <a:xfrm>
              <a:off x="10131836" y="3858322"/>
              <a:ext cx="0" cy="44669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4F40C8-60F0-F5C9-AA26-FB36EB06D6BC}"/>
                </a:ext>
              </a:extLst>
            </p:cNvPr>
            <p:cNvCxnSpPr/>
            <p:nvPr/>
          </p:nvCxnSpPr>
          <p:spPr>
            <a:xfrm>
              <a:off x="5352585" y="3869473"/>
              <a:ext cx="0" cy="435545"/>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DF44A3-2E3C-1A65-C411-01EA3AD090D6}"/>
                </a:ext>
              </a:extLst>
            </p:cNvPr>
            <p:cNvCxnSpPr>
              <a:cxnSpLocks/>
            </p:cNvCxnSpPr>
            <p:nvPr/>
          </p:nvCxnSpPr>
          <p:spPr>
            <a:xfrm>
              <a:off x="5352585" y="3482681"/>
              <a:ext cx="0" cy="375641"/>
            </a:xfrm>
            <a:prstGeom prst="line">
              <a:avLst/>
            </a:prstGeom>
            <a:ln w="44450"/>
          </p:spPr>
          <p:style>
            <a:lnRef idx="1">
              <a:schemeClr val="accent1"/>
            </a:lnRef>
            <a:fillRef idx="0">
              <a:schemeClr val="accent1"/>
            </a:fillRef>
            <a:effectRef idx="0">
              <a:schemeClr val="accent1"/>
            </a:effectRef>
            <a:fontRef idx="minor">
              <a:schemeClr val="tx1"/>
            </a:fontRef>
          </p:style>
        </p:cxnSp>
      </p:grpSp>
      <p:pic>
        <p:nvPicPr>
          <p:cNvPr id="1028" name="Picture 4" descr="UNCLOS: The United Nations Convention ...">
            <a:extLst>
              <a:ext uri="{FF2B5EF4-FFF2-40B4-BE49-F238E27FC236}">
                <a16:creationId xmlns:a16="http://schemas.microsoft.com/office/drawing/2014/main" id="{CD536CDC-4F55-BB9C-D422-0B0CCD05F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33" y="1454333"/>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618C5F-2570-C3AA-F0B1-0DBACAA36C23}"/>
              </a:ext>
            </a:extLst>
          </p:cNvPr>
          <p:cNvSpPr txBox="1"/>
          <p:nvPr/>
        </p:nvSpPr>
        <p:spPr>
          <a:xfrm>
            <a:off x="3676360" y="3494566"/>
            <a:ext cx="4252508" cy="369332"/>
          </a:xfrm>
          <a:prstGeom prst="rect">
            <a:avLst/>
          </a:prstGeom>
          <a:noFill/>
        </p:spPr>
        <p:txBody>
          <a:bodyPr wrap="square" rtlCol="0">
            <a:spAutoFit/>
          </a:bodyPr>
          <a:lstStyle/>
          <a:p>
            <a:r>
              <a:rPr lang="en-US" b="1" dirty="0">
                <a:solidFill>
                  <a:srgbClr val="C00000"/>
                </a:solidFill>
              </a:rPr>
              <a:t>3 Implementing   Agreements</a:t>
            </a:r>
          </a:p>
        </p:txBody>
      </p:sp>
    </p:spTree>
    <p:extLst>
      <p:ext uri="{BB962C8B-B14F-4D97-AF65-F5344CB8AC3E}">
        <p14:creationId xmlns:p14="http://schemas.microsoft.com/office/powerpoint/2010/main" val="4254705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956BAB-6BDA-5665-4A1B-7A949C005C54}"/>
              </a:ext>
            </a:extLst>
          </p:cNvPr>
          <p:cNvSpPr>
            <a:spLocks noGrp="1"/>
          </p:cNvSpPr>
          <p:nvPr>
            <p:ph idx="4294967295"/>
          </p:nvPr>
        </p:nvSpPr>
        <p:spPr>
          <a:xfrm>
            <a:off x="1600200" y="152400"/>
            <a:ext cx="8229600" cy="6172200"/>
          </a:xfrm>
        </p:spPr>
        <p:txBody>
          <a:bodyPr>
            <a:normAutofit/>
          </a:bodyPr>
          <a:lstStyle/>
          <a:p>
            <a:pPr marL="0" indent="0">
              <a:buNone/>
              <a:defRPr/>
            </a:pPr>
            <a:r>
              <a:rPr lang="en-US" sz="1800" b="1" u="sng" dirty="0">
                <a:solidFill>
                  <a:srgbClr val="002060"/>
                </a:solidFill>
              </a:rPr>
              <a:t>Intervention 4</a:t>
            </a:r>
          </a:p>
          <a:p>
            <a:pPr marL="0" indent="0" algn="just">
              <a:buNone/>
              <a:defRPr/>
            </a:pPr>
            <a:r>
              <a:rPr lang="en-US" sz="1800" dirty="0">
                <a:solidFill>
                  <a:srgbClr val="002060"/>
                </a:solidFill>
              </a:rPr>
              <a:t>Explore possibilities for establishing protected areas in the High Seas as below:</a:t>
            </a:r>
            <a:r>
              <a:rPr lang="en-US" sz="1800" dirty="0">
                <a:solidFill>
                  <a:srgbClr val="0070C0"/>
                </a:solidFill>
              </a:rPr>
              <a:t> </a:t>
            </a:r>
          </a:p>
          <a:p>
            <a:pPr algn="just">
              <a:buFont typeface="Wingdings" panose="05000000000000000000" pitchFamily="2" charset="2"/>
              <a:buChar char="§"/>
              <a:defRPr/>
            </a:pPr>
            <a:r>
              <a:rPr lang="en-US" sz="1800" dirty="0"/>
              <a:t>As soon as the BBNJ Treaty becomes operational, Africa Member States could make proposals for High Seas Marine Protected Areas in the Indian Ocean, Atlantic Ocean and Red Sea</a:t>
            </a:r>
          </a:p>
          <a:p>
            <a:pPr lvl="1" algn="just">
              <a:buFont typeface="Wingdings" panose="05000000000000000000" pitchFamily="2" charset="2"/>
              <a:buChar char="§"/>
              <a:defRPr/>
            </a:pPr>
            <a:r>
              <a:rPr lang="en-US" sz="1800" dirty="0">
                <a:solidFill>
                  <a:srgbClr val="0070C0"/>
                </a:solidFill>
              </a:rPr>
              <a:t>The situation of the Mediterranean Sea is unique as there is no point located at a distance of more than 200 nautical miles from the closest land or island. Therefore, there would be no ABNJ in the Mediterranean if all coastal States declared their EEZs</a:t>
            </a:r>
          </a:p>
          <a:p>
            <a:pPr algn="just">
              <a:buFont typeface="Wingdings" panose="05000000000000000000" pitchFamily="2" charset="2"/>
              <a:buChar char="§"/>
              <a:defRPr/>
            </a:pPr>
            <a:r>
              <a:rPr lang="en-US" sz="1800" dirty="0"/>
              <a:t>African States could raise the possibility of developing spawning area closures through relevant RFMOs to restore and maintain tuna populations</a:t>
            </a:r>
          </a:p>
          <a:p>
            <a:pPr algn="just">
              <a:buFont typeface="Wingdings" panose="05000000000000000000" pitchFamily="2" charset="2"/>
              <a:buChar char="§"/>
              <a:defRPr/>
            </a:pPr>
            <a:r>
              <a:rPr lang="en-US" sz="1800" dirty="0"/>
              <a:t>Develop proposals for the establishment of Particularly Sensitive Sea Areas </a:t>
            </a:r>
            <a:r>
              <a:rPr lang="en-US" sz="1800" dirty="0" err="1"/>
              <a:t>Areas</a:t>
            </a:r>
            <a:r>
              <a:rPr lang="en-US" sz="1800" dirty="0"/>
              <a:t> (PSSAs) in high seas areas that are sensitive to impacts from shipping by engaging with the International Maritime Authority (IMO) for approval within its processes</a:t>
            </a:r>
          </a:p>
          <a:p>
            <a:pPr algn="just">
              <a:buFont typeface="Wingdings" panose="05000000000000000000" pitchFamily="2" charset="2"/>
              <a:buChar char="§"/>
              <a:defRPr/>
            </a:pPr>
            <a:r>
              <a:rPr lang="en-US" sz="1800" dirty="0"/>
              <a:t>Member States to promote strengthening of the Convention on Biological Diversity (CBD) and advocate the use of Ecologically and Biologically Significant Areas (EBSAs) as a scientific basis to develop ABMTs. </a:t>
            </a:r>
          </a:p>
          <a:p>
            <a:pPr algn="just">
              <a:buFont typeface="Wingdings" panose="05000000000000000000" pitchFamily="2" charset="2"/>
              <a:buChar char="§"/>
              <a:defRPr/>
            </a:pPr>
            <a:r>
              <a:rPr lang="en-US" sz="1800" dirty="0"/>
              <a:t>Consider declaring regional MPAs in ABNJ, through cross sectoral cooperation and coordination and cooperation between relevant competent </a:t>
            </a:r>
            <a:r>
              <a:rPr lang="en-US" sz="1800" dirty="0" err="1"/>
              <a:t>organisations</a:t>
            </a:r>
            <a:r>
              <a:rPr lang="en-US" sz="1800" dirty="0"/>
              <a:t> e.g. with RFMOs for fisheries, the ISA for deep seabed mining, and the IMO for shipping.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397CC8-42F9-EF79-A8D8-D1645542D021}"/>
              </a:ext>
            </a:extLst>
          </p:cNvPr>
          <p:cNvSpPr txBox="1"/>
          <p:nvPr/>
        </p:nvSpPr>
        <p:spPr>
          <a:xfrm>
            <a:off x="1211569" y="421892"/>
            <a:ext cx="8945983" cy="1754326"/>
          </a:xfrm>
          <a:prstGeom prst="rect">
            <a:avLst/>
          </a:prstGeom>
          <a:noFill/>
        </p:spPr>
        <p:txBody>
          <a:bodyPr wrap="square">
            <a:spAutoFit/>
          </a:bodyPr>
          <a:lstStyle/>
          <a:p>
            <a:pPr eaLnBrk="0" fontAlgn="base" hangingPunct="0">
              <a:spcBef>
                <a:spcPct val="0"/>
              </a:spcBef>
              <a:spcAft>
                <a:spcPct val="0"/>
              </a:spcAft>
              <a:defRPr/>
            </a:pPr>
            <a:r>
              <a:rPr lang="en-US" b="1" u="sng" dirty="0">
                <a:solidFill>
                  <a:srgbClr val="002060"/>
                </a:solidFill>
                <a:latin typeface="Arial" panose="020B0604020202020204" pitchFamily="34" charset="0"/>
                <a:ea typeface="MS PGothic" panose="020B0600070205080204" pitchFamily="34" charset="-128"/>
                <a:cs typeface="Arial"/>
              </a:rPr>
              <a:t>Intervention 5</a:t>
            </a:r>
          </a:p>
          <a:p>
            <a:pPr algn="just" eaLnBrk="0" fontAlgn="base" hangingPunct="0">
              <a:spcBef>
                <a:spcPct val="0"/>
              </a:spcBef>
              <a:spcAft>
                <a:spcPct val="0"/>
              </a:spcAft>
              <a:defRPr/>
            </a:pPr>
            <a:r>
              <a:rPr lang="en-US" dirty="0">
                <a:latin typeface="Arial" panose="020B0604020202020204" pitchFamily="34" charset="0"/>
                <a:ea typeface="MS PGothic" panose="020B0600070205080204" pitchFamily="34" charset="-128"/>
                <a:cs typeface="Arial"/>
              </a:rPr>
              <a:t>Africa Group of Negotiators to play an active role in ISA conferences of parties e.g. by advocating for strong provisions in regulations related to the potential exploitation of marine mineral resources to identify particular areas thought to be representative of the full range of habitats, biodiversity and ecosystem structures and functions within the relevant management area and provide them with appropriate levels of protection</a:t>
            </a:r>
          </a:p>
        </p:txBody>
      </p:sp>
      <p:sp>
        <p:nvSpPr>
          <p:cNvPr id="19459" name="TextBox 4">
            <a:extLst>
              <a:ext uri="{FF2B5EF4-FFF2-40B4-BE49-F238E27FC236}">
                <a16:creationId xmlns:a16="http://schemas.microsoft.com/office/drawing/2014/main" id="{5B6A38D8-4265-2EE2-2CED-7D7EA40228B8}"/>
              </a:ext>
            </a:extLst>
          </p:cNvPr>
          <p:cNvSpPr txBox="1">
            <a:spLocks noChangeArrowheads="1"/>
          </p:cNvSpPr>
          <p:nvPr/>
        </p:nvSpPr>
        <p:spPr bwMode="auto">
          <a:xfrm>
            <a:off x="1211568" y="2424630"/>
            <a:ext cx="93693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US" altLang="en-US" sz="1800" b="1" u="sng" dirty="0">
                <a:solidFill>
                  <a:srgbClr val="002060"/>
                </a:solidFill>
                <a:ea typeface="MS PGothic" panose="020B0600070205080204" pitchFamily="34" charset="-128"/>
              </a:rPr>
              <a:t>Intervention 6</a:t>
            </a:r>
          </a:p>
          <a:p>
            <a:pPr eaLnBrk="0" fontAlgn="base" hangingPunct="0">
              <a:spcBef>
                <a:spcPct val="0"/>
              </a:spcBef>
              <a:spcAft>
                <a:spcPct val="0"/>
              </a:spcAft>
              <a:buNone/>
            </a:pPr>
            <a:r>
              <a:rPr lang="en-US" altLang="en-US" sz="1800" dirty="0">
                <a:solidFill>
                  <a:srgbClr val="000000"/>
                </a:solidFill>
                <a:ea typeface="MS PGothic" panose="020B0600070205080204" pitchFamily="34" charset="-128"/>
              </a:rPr>
              <a:t>AU member states in exercising flag state jurisdiction should take responsibility over their vessels and where possible prohibit or restrict activities that undermine marine biodiversity in the ABNJ by vessels flying their flag</a:t>
            </a:r>
          </a:p>
        </p:txBody>
      </p:sp>
      <p:sp>
        <p:nvSpPr>
          <p:cNvPr id="2" name="TextBox 1">
            <a:extLst>
              <a:ext uri="{FF2B5EF4-FFF2-40B4-BE49-F238E27FC236}">
                <a16:creationId xmlns:a16="http://schemas.microsoft.com/office/drawing/2014/main" id="{55488988-74FC-4C60-5020-227B5EA3A482}"/>
              </a:ext>
            </a:extLst>
          </p:cNvPr>
          <p:cNvSpPr txBox="1"/>
          <p:nvPr/>
        </p:nvSpPr>
        <p:spPr>
          <a:xfrm>
            <a:off x="1211568" y="3762499"/>
            <a:ext cx="10499362" cy="2308324"/>
          </a:xfrm>
          <a:prstGeom prst="rect">
            <a:avLst/>
          </a:prstGeom>
          <a:noFill/>
        </p:spPr>
        <p:txBody>
          <a:bodyPr wrap="square">
            <a:spAutoFit/>
          </a:bodyPr>
          <a:lstStyle/>
          <a:p>
            <a:pPr eaLnBrk="0" fontAlgn="base" hangingPunct="0">
              <a:spcBef>
                <a:spcPct val="0"/>
              </a:spcBef>
              <a:spcAft>
                <a:spcPct val="0"/>
              </a:spcAft>
              <a:defRPr/>
            </a:pPr>
            <a:r>
              <a:rPr lang="en-US" b="1" u="sng" dirty="0">
                <a:solidFill>
                  <a:srgbClr val="002060"/>
                </a:solidFill>
                <a:latin typeface="Arial" panose="020B0604020202020204" pitchFamily="34" charset="0"/>
                <a:ea typeface="MS PGothic" panose="020B0600070205080204" pitchFamily="34" charset="-128"/>
                <a:cs typeface="Arial"/>
              </a:rPr>
              <a:t>Intervention 7</a:t>
            </a:r>
          </a:p>
          <a:p>
            <a:pPr eaLnBrk="0" fontAlgn="base" hangingPunct="0">
              <a:spcBef>
                <a:spcPct val="0"/>
              </a:spcBef>
              <a:spcAft>
                <a:spcPct val="0"/>
              </a:spcAft>
              <a:defRPr/>
            </a:pPr>
            <a:r>
              <a:rPr lang="en-US" dirty="0">
                <a:solidFill>
                  <a:srgbClr val="000000"/>
                </a:solidFill>
                <a:latin typeface="Arial" panose="020B0604020202020204" pitchFamily="34" charset="0"/>
                <a:ea typeface="MS PGothic" panose="020B0600070205080204" pitchFamily="34" charset="-128"/>
                <a:cs typeface="Arial"/>
              </a:rPr>
              <a:t>Developing a robust scientific knowledge base through existing AU </a:t>
            </a:r>
            <a:r>
              <a:rPr lang="en-US" dirty="0" err="1">
                <a:solidFill>
                  <a:srgbClr val="000000"/>
                </a:solidFill>
                <a:latin typeface="Arial" panose="020B0604020202020204" pitchFamily="34" charset="0"/>
                <a:ea typeface="MS PGothic" panose="020B0600070205080204" pitchFamily="34" charset="-128"/>
                <a:cs typeface="Arial"/>
              </a:rPr>
              <a:t>centres</a:t>
            </a:r>
            <a:r>
              <a:rPr lang="en-US" dirty="0">
                <a:solidFill>
                  <a:srgbClr val="000000"/>
                </a:solidFill>
                <a:latin typeface="Arial" panose="020B0604020202020204" pitchFamily="34" charset="0"/>
                <a:ea typeface="MS PGothic" panose="020B0600070205080204" pitchFamily="34" charset="-128"/>
                <a:cs typeface="Arial"/>
              </a:rPr>
              <a:t> of excellence and data and information platforms </a:t>
            </a:r>
          </a:p>
          <a:p>
            <a:pPr marL="285750" indent="-285750" eaLnBrk="0" fontAlgn="base" hangingPunct="0">
              <a:spcBef>
                <a:spcPct val="0"/>
              </a:spcBef>
              <a:spcAft>
                <a:spcPct val="0"/>
              </a:spcAft>
              <a:buFont typeface="Wingdings" panose="05000000000000000000" pitchFamily="2" charset="2"/>
              <a:buChar char="§"/>
              <a:defRPr/>
            </a:pPr>
            <a:endParaRPr lang="en-US" dirty="0">
              <a:solidFill>
                <a:srgbClr val="000000"/>
              </a:solidFill>
              <a:latin typeface="Arial" panose="020B0604020202020204" pitchFamily="34" charset="0"/>
              <a:ea typeface="MS PGothic" panose="020B0600070205080204" pitchFamily="34" charset="-128"/>
              <a:cs typeface="Arial"/>
            </a:endParaRPr>
          </a:p>
          <a:p>
            <a:pPr eaLnBrk="0" fontAlgn="base" hangingPunct="0">
              <a:spcBef>
                <a:spcPct val="0"/>
              </a:spcBef>
              <a:spcAft>
                <a:spcPct val="0"/>
              </a:spcAft>
              <a:defRPr/>
            </a:pPr>
            <a:r>
              <a:rPr lang="en-US" b="1" u="sng" dirty="0">
                <a:solidFill>
                  <a:srgbClr val="002060"/>
                </a:solidFill>
                <a:latin typeface="Arial" panose="020B0604020202020204" pitchFamily="34" charset="0"/>
                <a:ea typeface="MS PGothic" panose="020B0600070205080204" pitchFamily="34" charset="-128"/>
                <a:cs typeface="Arial"/>
              </a:rPr>
              <a:t>Intervention 8</a:t>
            </a:r>
          </a:p>
          <a:p>
            <a:pPr eaLnBrk="0" fontAlgn="base" hangingPunct="0">
              <a:spcBef>
                <a:spcPct val="0"/>
              </a:spcBef>
              <a:spcAft>
                <a:spcPct val="0"/>
              </a:spcAft>
              <a:defRPr/>
            </a:pPr>
            <a:r>
              <a:rPr lang="en-US" dirty="0">
                <a:solidFill>
                  <a:srgbClr val="000000"/>
                </a:solidFill>
                <a:latin typeface="Arial" panose="020B0604020202020204" pitchFamily="34" charset="0"/>
                <a:ea typeface="MS PGothic" panose="020B0600070205080204" pitchFamily="34" charset="-128"/>
                <a:cs typeface="Arial"/>
              </a:rPr>
              <a:t>Creating a platform through AU Ocean Governance Strategy Platform for regular exchange and discussion on BBNJ which could be used to develop an AU voice in global processes </a:t>
            </a:r>
            <a:r>
              <a:rPr lang="en-US" dirty="0" err="1">
                <a:solidFill>
                  <a:srgbClr val="000000"/>
                </a:solidFill>
                <a:latin typeface="Arial" panose="020B0604020202020204" pitchFamily="34" charset="0"/>
                <a:ea typeface="MS PGothic" panose="020B0600070205080204" pitchFamily="34" charset="-128"/>
                <a:cs typeface="Arial"/>
              </a:rPr>
              <a:t>e.g</a:t>
            </a:r>
            <a:r>
              <a:rPr lang="en-US" dirty="0">
                <a:solidFill>
                  <a:srgbClr val="000000"/>
                </a:solidFill>
                <a:latin typeface="Arial" panose="020B0604020202020204" pitchFamily="34" charset="0"/>
                <a:ea typeface="MS PGothic" panose="020B0600070205080204" pitchFamily="34" charset="-128"/>
                <a:cs typeface="Arial"/>
              </a:rPr>
              <a:t> aligning with future BBNJ and ISA conferences of parties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8CCF5-4EB6-F987-5CA1-817C6799A5D1}"/>
            </a:ext>
          </a:extLst>
        </p:cNvPr>
        <p:cNvGrpSpPr/>
        <p:nvPr/>
      </p:nvGrpSpPr>
      <p:grpSpPr>
        <a:xfrm>
          <a:off x="0" y="0"/>
          <a:ext cx="0" cy="0"/>
          <a:chOff x="0" y="0"/>
          <a:chExt cx="0" cy="0"/>
        </a:xfrm>
      </p:grpSpPr>
      <p:sp>
        <p:nvSpPr>
          <p:cNvPr id="6148" name="TextBox 5">
            <a:extLst>
              <a:ext uri="{FF2B5EF4-FFF2-40B4-BE49-F238E27FC236}">
                <a16:creationId xmlns:a16="http://schemas.microsoft.com/office/drawing/2014/main" id="{84411830-0B21-EB7F-2CE7-FC1177B5BCF0}"/>
              </a:ext>
            </a:extLst>
          </p:cNvPr>
          <p:cNvSpPr txBox="1">
            <a:spLocks noChangeArrowheads="1"/>
          </p:cNvSpPr>
          <p:nvPr/>
        </p:nvSpPr>
        <p:spPr bwMode="auto">
          <a:xfrm>
            <a:off x="1066800" y="2938257"/>
            <a:ext cx="5029200" cy="800219"/>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2060"/>
                </a:solidFill>
                <a:latin typeface="Calibri" panose="020F0502020204030204"/>
              </a:rPr>
              <a:t>Thank You</a:t>
            </a:r>
            <a:endParaRPr kumimoji="0" lang="en-US" altLang="en-US" sz="2800" b="1"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endParaRPr>
          </a:p>
        </p:txBody>
      </p:sp>
      <p:pic>
        <p:nvPicPr>
          <p:cNvPr id="5124" name="Image 0" descr="preencoded.png">
            <a:extLst>
              <a:ext uri="{FF2B5EF4-FFF2-40B4-BE49-F238E27FC236}">
                <a16:creationId xmlns:a16="http://schemas.microsoft.com/office/drawing/2014/main" id="{F44BE633-795A-7FF5-1807-06FF72B26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76" y="0"/>
            <a:ext cx="39211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8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5646-FB6E-E42E-A5F3-309879EBCA0A}"/>
              </a:ext>
            </a:extLst>
          </p:cNvPr>
          <p:cNvSpPr>
            <a:spLocks noGrp="1"/>
          </p:cNvSpPr>
          <p:nvPr>
            <p:ph type="title" idx="4294967295"/>
          </p:nvPr>
        </p:nvSpPr>
        <p:spPr>
          <a:xfrm>
            <a:off x="0" y="365125"/>
            <a:ext cx="10168569" cy="571309"/>
          </a:xfrm>
        </p:spPr>
        <p:txBody>
          <a:bodyPr>
            <a:normAutofit/>
          </a:bodyPr>
          <a:lstStyle/>
          <a:p>
            <a:r>
              <a:rPr lang="en-US" sz="2400" b="1" dirty="0">
                <a:solidFill>
                  <a:srgbClr val="002060"/>
                </a:solidFill>
                <a:latin typeface="+mn-lt"/>
              </a:rPr>
              <a:t>UNCLOS Maritime Zones</a:t>
            </a:r>
          </a:p>
        </p:txBody>
      </p:sp>
      <p:pic>
        <p:nvPicPr>
          <p:cNvPr id="1026" name="Picture 2" descr="Maritime Zones">
            <a:extLst>
              <a:ext uri="{FF2B5EF4-FFF2-40B4-BE49-F238E27FC236}">
                <a16:creationId xmlns:a16="http://schemas.microsoft.com/office/drawing/2014/main" id="{4E9CF5E1-762E-1D84-0359-B9785FD573C6}"/>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611153" y="1112704"/>
            <a:ext cx="5239324" cy="5380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2FAB5BB-216E-4454-6D53-FFCE04F6838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705080" y="1112703"/>
            <a:ext cx="5662670" cy="538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78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C61DC593-C149-E8EF-5231-99E9D7AB2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31" y="793974"/>
            <a:ext cx="5533680" cy="308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a:extLst>
              <a:ext uri="{FF2B5EF4-FFF2-40B4-BE49-F238E27FC236}">
                <a16:creationId xmlns:a16="http://schemas.microsoft.com/office/drawing/2014/main" id="{FBCF9ADF-A18C-B9E8-1917-6498326063F2}"/>
              </a:ext>
            </a:extLst>
          </p:cNvPr>
          <p:cNvSpPr txBox="1">
            <a:spLocks noChangeArrowheads="1"/>
          </p:cNvSpPr>
          <p:nvPr/>
        </p:nvSpPr>
        <p:spPr bwMode="auto">
          <a:xfrm>
            <a:off x="283656" y="56863"/>
            <a:ext cx="11654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en-US" sz="2400" b="1" i="1" dirty="0">
                <a:solidFill>
                  <a:srgbClr val="002060"/>
                </a:solidFill>
                <a:latin typeface="Calibri" panose="020F0502020204030204" pitchFamily="34" charset="0"/>
                <a:ea typeface="Calibri" panose="020F0502020204030204" pitchFamily="34" charset="0"/>
                <a:cs typeface="Calibri" panose="020F0502020204030204" pitchFamily="34" charset="0"/>
              </a:rPr>
              <a:t>Areas Beyond National Jurisdiction-</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Home to Rich Biodiversity and Unique Marine Resources</a:t>
            </a:r>
            <a:endParaRPr lang="en-US" altLang="en-US" sz="2400" b="1"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6388" name="TextBox 5">
            <a:extLst>
              <a:ext uri="{FF2B5EF4-FFF2-40B4-BE49-F238E27FC236}">
                <a16:creationId xmlns:a16="http://schemas.microsoft.com/office/drawing/2014/main" id="{E9A3792C-86D1-6AFA-12BF-266FB5F0646A}"/>
              </a:ext>
            </a:extLst>
          </p:cNvPr>
          <p:cNvSpPr txBox="1">
            <a:spLocks noChangeArrowheads="1"/>
          </p:cNvSpPr>
          <p:nvPr/>
        </p:nvSpPr>
        <p:spPr bwMode="auto">
          <a:xfrm>
            <a:off x="0" y="4156861"/>
            <a:ext cx="7924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1100" dirty="0">
                <a:solidFill>
                  <a:srgbClr val="000000"/>
                </a:solidFill>
                <a:cs typeface="Arial"/>
              </a:rPr>
              <a:t>ABNJ comprises about 62 % of world’s ocean surface and 95% of their volume</a:t>
            </a:r>
          </a:p>
        </p:txBody>
      </p:sp>
      <p:sp>
        <p:nvSpPr>
          <p:cNvPr id="16389" name="TextBox 6">
            <a:extLst>
              <a:ext uri="{FF2B5EF4-FFF2-40B4-BE49-F238E27FC236}">
                <a16:creationId xmlns:a16="http://schemas.microsoft.com/office/drawing/2014/main" id="{9C849F47-0D13-EA55-F5E2-F10031D76279}"/>
              </a:ext>
            </a:extLst>
          </p:cNvPr>
          <p:cNvSpPr txBox="1">
            <a:spLocks noChangeArrowheads="1"/>
          </p:cNvSpPr>
          <p:nvPr/>
        </p:nvSpPr>
        <p:spPr bwMode="auto">
          <a:xfrm>
            <a:off x="162891" y="3879048"/>
            <a:ext cx="2143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1200" dirty="0">
                <a:solidFill>
                  <a:srgbClr val="000000"/>
                </a:solidFill>
                <a:cs typeface="Arial"/>
              </a:rPr>
              <a:t>Wikipedia Commons</a:t>
            </a:r>
          </a:p>
        </p:txBody>
      </p:sp>
      <p:sp>
        <p:nvSpPr>
          <p:cNvPr id="3" name="TextBox 2">
            <a:extLst>
              <a:ext uri="{FF2B5EF4-FFF2-40B4-BE49-F238E27FC236}">
                <a16:creationId xmlns:a16="http://schemas.microsoft.com/office/drawing/2014/main" id="{02AE7DA2-D00F-54E4-7B87-934BE54E65A6}"/>
              </a:ext>
            </a:extLst>
          </p:cNvPr>
          <p:cNvSpPr txBox="1"/>
          <p:nvPr/>
        </p:nvSpPr>
        <p:spPr>
          <a:xfrm>
            <a:off x="6243147" y="817506"/>
            <a:ext cx="5239385" cy="2862322"/>
          </a:xfrm>
          <a:prstGeom prst="rect">
            <a:avLst/>
          </a:prstGeom>
          <a:noFill/>
        </p:spPr>
        <p:txBody>
          <a:bodyPr wrap="square">
            <a:spAutoFit/>
          </a:bodyPr>
          <a:lstStyle/>
          <a:p>
            <a:r>
              <a:rPr lang="en-U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Importance</a:t>
            </a:r>
          </a:p>
          <a:p>
            <a:pPr marL="285750" indent="-28575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High marine biodiversity </a:t>
            </a:r>
            <a:r>
              <a:rPr lang="en-US" sz="2000" dirty="0" err="1">
                <a:latin typeface="Calibri" panose="020F0502020204030204" pitchFamily="34" charset="0"/>
                <a:ea typeface="Calibri" panose="020F0502020204030204" pitchFamily="34" charset="0"/>
                <a:cs typeface="Calibri" panose="020F0502020204030204" pitchFamily="34" charset="0"/>
              </a:rPr>
              <a:t>e.g</a:t>
            </a:r>
            <a:r>
              <a:rPr lang="en-US" sz="2000" dirty="0">
                <a:latin typeface="Calibri" panose="020F0502020204030204" pitchFamily="34" charset="0"/>
                <a:ea typeface="Calibri" panose="020F0502020204030204" pitchFamily="34" charset="0"/>
                <a:cs typeface="Calibri" panose="020F0502020204030204" pitchFamily="34" charset="0"/>
              </a:rPr>
              <a:t> seamount, hydrothermal vent ecosystems and many species </a:t>
            </a:r>
          </a:p>
          <a:p>
            <a:pPr marL="285750" indent="-28575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Carbon sink and regulates the global climate</a:t>
            </a:r>
          </a:p>
          <a:p>
            <a:pPr marL="285750" indent="-28575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Supports fisheries and marine scientific research</a:t>
            </a:r>
          </a:p>
          <a:p>
            <a:pPr marL="285750" indent="-28575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 Straddling species or transboundary ecosystems</a:t>
            </a:r>
          </a:p>
        </p:txBody>
      </p:sp>
      <p:sp>
        <p:nvSpPr>
          <p:cNvPr id="5" name="TextBox 4">
            <a:extLst>
              <a:ext uri="{FF2B5EF4-FFF2-40B4-BE49-F238E27FC236}">
                <a16:creationId xmlns:a16="http://schemas.microsoft.com/office/drawing/2014/main" id="{174AD2F5-5E85-FCD1-CBBE-C1C5B5B4FBE7}"/>
              </a:ext>
            </a:extLst>
          </p:cNvPr>
          <p:cNvSpPr txBox="1"/>
          <p:nvPr/>
        </p:nvSpPr>
        <p:spPr>
          <a:xfrm>
            <a:off x="943583" y="4515697"/>
            <a:ext cx="10304833" cy="2246769"/>
          </a:xfrm>
          <a:prstGeom prst="rect">
            <a:avLst/>
          </a:prstGeom>
          <a:noFill/>
        </p:spPr>
        <p:txBody>
          <a:bodyPr wrap="square">
            <a:spAutoFit/>
          </a:bodyPr>
          <a:lstStyle/>
          <a:p>
            <a:r>
              <a:rPr lang="en-U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Challenges:</a:t>
            </a:r>
          </a:p>
          <a:p>
            <a:r>
              <a:rPr lang="en-US" sz="2000" dirty="0">
                <a:latin typeface="Calibri" panose="020F0502020204030204" pitchFamily="34" charset="0"/>
                <a:ea typeface="Calibri" panose="020F0502020204030204" pitchFamily="34" charset="0"/>
                <a:cs typeface="Calibri" panose="020F0502020204030204" pitchFamily="34" charset="0"/>
              </a:rPr>
              <a:t>Destruction of ABNJ habitats has been shown through several studies mainly through human activities including: </a:t>
            </a:r>
          </a:p>
          <a:p>
            <a:pPr marL="800100" lvl="1"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overexploitation of living marine resources, especially fisheries</a:t>
            </a:r>
          </a:p>
          <a:p>
            <a:pPr marL="800100" lvl="1"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destruction of habitats; pollution of the marine environment</a:t>
            </a:r>
          </a:p>
          <a:p>
            <a:pPr marL="800100" lvl="1"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emergence of threats linked to deep-sea mining</a:t>
            </a:r>
          </a:p>
          <a:p>
            <a:pPr marL="800100" lvl="1"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increased activities on marine genetic resources</a:t>
            </a:r>
          </a:p>
        </p:txBody>
      </p:sp>
      <p:sp>
        <p:nvSpPr>
          <p:cNvPr id="2" name="TextBox 1">
            <a:extLst>
              <a:ext uri="{FF2B5EF4-FFF2-40B4-BE49-F238E27FC236}">
                <a16:creationId xmlns:a16="http://schemas.microsoft.com/office/drawing/2014/main" id="{7C34B6D6-57C9-095B-4C42-8E7CFAF745D7}"/>
              </a:ext>
            </a:extLst>
          </p:cNvPr>
          <p:cNvSpPr txBox="1"/>
          <p:nvPr/>
        </p:nvSpPr>
        <p:spPr>
          <a:xfrm>
            <a:off x="5788011" y="3963875"/>
            <a:ext cx="6510006" cy="400110"/>
          </a:xfrm>
          <a:prstGeom prst="rect">
            <a:avLst/>
          </a:prstGeom>
          <a:noFill/>
        </p:spPr>
        <p:txBody>
          <a:bodyPr wrap="square" rtlCol="0">
            <a:spAutoFit/>
          </a:bodyPr>
          <a:lstStyle/>
          <a:p>
            <a:r>
              <a:rPr lang="en-US" sz="2000" b="1" dirty="0">
                <a:solidFill>
                  <a:srgbClr val="C00000"/>
                </a:solidFill>
              </a:rPr>
              <a:t>These threats may have a cumulative impact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81140" y="908660"/>
            <a:ext cx="6592430" cy="4159100"/>
          </a:xfrm>
          <a:prstGeom prst="rect">
            <a:avLst/>
          </a:prstGeom>
          <a:noFill/>
        </p:spPr>
      </p:pic>
      <p:sp>
        <p:nvSpPr>
          <p:cNvPr id="8" name="Rectangle 7"/>
          <p:cNvSpPr/>
          <p:nvPr/>
        </p:nvSpPr>
        <p:spPr>
          <a:xfrm>
            <a:off x="2763819" y="5295233"/>
            <a:ext cx="1170513"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Unger et. al 2014</a:t>
            </a:r>
            <a:endParaRPr kumimoji="0" lang="en-GB"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61B47B68-52CB-FD76-8C45-EA33F73C8C2C}"/>
              </a:ext>
            </a:extLst>
          </p:cNvPr>
          <p:cNvSpPr txBox="1"/>
          <p:nvPr/>
        </p:nvSpPr>
        <p:spPr>
          <a:xfrm>
            <a:off x="581140" y="0"/>
            <a:ext cx="997953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Areas Beyond National Jurisdiction-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Fragmented Governance</a:t>
            </a:r>
            <a:endParaRPr kumimoji="0" lang="en-US" sz="28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013EE092-4A1E-4961-3054-F266A4ADF7FF}"/>
              </a:ext>
            </a:extLst>
          </p:cNvPr>
          <p:cNvSpPr txBox="1"/>
          <p:nvPr/>
        </p:nvSpPr>
        <p:spPr>
          <a:xfrm>
            <a:off x="7359268" y="2489812"/>
            <a:ext cx="4560984"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where several sectoral organizations have competence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where there is no overall cross-sectoral coordinating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mechanism for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where different legal regimes apply (freedom of high seas; common heritage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of mankind)</a:t>
            </a:r>
          </a:p>
        </p:txBody>
      </p:sp>
    </p:spTree>
    <p:extLst>
      <p:ext uri="{BB962C8B-B14F-4D97-AF65-F5344CB8AC3E}">
        <p14:creationId xmlns:p14="http://schemas.microsoft.com/office/powerpoint/2010/main" val="212845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FDB52-F4CF-5AC7-D083-7224E21C3C3B}"/>
              </a:ext>
            </a:extLst>
          </p:cNvPr>
          <p:cNvSpPr txBox="1"/>
          <p:nvPr/>
        </p:nvSpPr>
        <p:spPr>
          <a:xfrm>
            <a:off x="473725" y="484742"/>
            <a:ext cx="11457542" cy="523220"/>
          </a:xfrm>
          <a:prstGeom prst="rect">
            <a:avLst/>
          </a:prstGeom>
          <a:noFill/>
        </p:spPr>
        <p:txBody>
          <a:bodyPr wrap="square" rtlCol="0">
            <a:spAutoFit/>
          </a:bodyPr>
          <a:lstStyle/>
          <a:p>
            <a:r>
              <a:rPr lang="en-US" sz="2800" b="1" dirty="0">
                <a:solidFill>
                  <a:srgbClr val="002060"/>
                </a:solidFill>
              </a:rPr>
              <a:t>BBNJ Agreement</a:t>
            </a:r>
          </a:p>
        </p:txBody>
      </p:sp>
      <p:sp>
        <p:nvSpPr>
          <p:cNvPr id="3" name="TextBox 2">
            <a:extLst>
              <a:ext uri="{FF2B5EF4-FFF2-40B4-BE49-F238E27FC236}">
                <a16:creationId xmlns:a16="http://schemas.microsoft.com/office/drawing/2014/main" id="{43B5669E-4965-BAB3-E2F4-514687563CFE}"/>
              </a:ext>
            </a:extLst>
          </p:cNvPr>
          <p:cNvSpPr txBox="1"/>
          <p:nvPr/>
        </p:nvSpPr>
        <p:spPr>
          <a:xfrm>
            <a:off x="495758" y="1377108"/>
            <a:ext cx="11561563" cy="4154984"/>
          </a:xfrm>
          <a:prstGeom prst="rect">
            <a:avLst/>
          </a:prstGeom>
          <a:noFill/>
        </p:spPr>
        <p:txBody>
          <a:bodyPr wrap="square" rtlCol="0">
            <a:spAutoFit/>
          </a:bodyPr>
          <a:lstStyle/>
          <a:p>
            <a:pPr marL="285750" indent="-285750">
              <a:buFont typeface="Wingdings" panose="05000000000000000000" pitchFamily="2" charset="2"/>
              <a:buChar char="§"/>
            </a:pPr>
            <a:r>
              <a:rPr lang="en-US" sz="2400" dirty="0"/>
              <a:t>Full Title: </a:t>
            </a:r>
            <a:r>
              <a:rPr lang="en-US" sz="2400" b="1" dirty="0">
                <a:solidFill>
                  <a:srgbClr val="0070C0"/>
                </a:solidFill>
              </a:rPr>
              <a:t>Agreement Under the United nations Convention on the Law of the Sea on the conservation and sustainable use of marine biological diversity of areas beyond national jurisdiction</a:t>
            </a:r>
            <a:r>
              <a:rPr lang="en-US" sz="2400" b="1" dirty="0"/>
              <a:t> </a:t>
            </a:r>
          </a:p>
          <a:p>
            <a:pPr marL="285750" indent="-285750">
              <a:buFont typeface="Wingdings" panose="05000000000000000000" pitchFamily="2" charset="2"/>
              <a:buChar char="§"/>
            </a:pPr>
            <a:endParaRPr lang="en-US" sz="2400" b="1" dirty="0"/>
          </a:p>
          <a:p>
            <a:pPr marL="285750" indent="-285750">
              <a:buFont typeface="Wingdings" panose="05000000000000000000" pitchFamily="2" charset="2"/>
              <a:buChar char="§"/>
            </a:pPr>
            <a:r>
              <a:rPr lang="en-US" sz="2400" dirty="0"/>
              <a:t>Third UNCLOS Implementing Agreement, adopted by consensus on 19 June 2023</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In accordance with its article 65, the Agreement shall be </a:t>
            </a:r>
            <a:r>
              <a:rPr lang="en-US" sz="2400" b="1" dirty="0">
                <a:solidFill>
                  <a:srgbClr val="0070C0"/>
                </a:solidFill>
              </a:rPr>
              <a:t>open for signature</a:t>
            </a:r>
            <a:r>
              <a:rPr lang="en-US" sz="2400" dirty="0">
                <a:solidFill>
                  <a:srgbClr val="0070C0"/>
                </a:solidFill>
              </a:rPr>
              <a:t> </a:t>
            </a:r>
            <a:r>
              <a:rPr lang="en-US" sz="2400" b="1" dirty="0">
                <a:solidFill>
                  <a:srgbClr val="0070C0"/>
                </a:solidFill>
              </a:rPr>
              <a:t>by all States and regional economic organizations on 20 September 2023</a:t>
            </a:r>
            <a:r>
              <a:rPr lang="en-US" sz="2400" dirty="0">
                <a:solidFill>
                  <a:srgbClr val="0070C0"/>
                </a:solidFill>
              </a:rPr>
              <a:t>,</a:t>
            </a:r>
            <a:r>
              <a:rPr lang="en-US" sz="2400" dirty="0"/>
              <a:t> and shall remain open for signature at United Nations Headquarters in New York </a:t>
            </a:r>
            <a:r>
              <a:rPr lang="en-US" sz="2400" b="1" dirty="0">
                <a:solidFill>
                  <a:srgbClr val="0070C0"/>
                </a:solidFill>
              </a:rPr>
              <a:t>until 20 September 2025</a:t>
            </a:r>
          </a:p>
          <a:p>
            <a:endParaRPr lang="en-US" sz="2400" b="1" dirty="0"/>
          </a:p>
          <a:p>
            <a:pPr marL="285750" indent="-285750">
              <a:buFont typeface="Wingdings" panose="05000000000000000000" pitchFamily="2" charset="2"/>
              <a:buChar char="§"/>
            </a:pPr>
            <a:endParaRPr lang="en-US" sz="2400" b="1" dirty="0"/>
          </a:p>
        </p:txBody>
      </p:sp>
    </p:spTree>
    <p:extLst>
      <p:ext uri="{BB962C8B-B14F-4D97-AF65-F5344CB8AC3E}">
        <p14:creationId xmlns:p14="http://schemas.microsoft.com/office/powerpoint/2010/main" val="392195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E34825-CBDB-7DDE-5063-ACE5BDB8735C}"/>
              </a:ext>
            </a:extLst>
          </p:cNvPr>
          <p:cNvSpPr>
            <a:spLocks noGrp="1"/>
          </p:cNvSpPr>
          <p:nvPr>
            <p:ph type="body" idx="4294967295"/>
          </p:nvPr>
        </p:nvSpPr>
        <p:spPr>
          <a:xfrm>
            <a:off x="201670" y="256381"/>
            <a:ext cx="5157788" cy="823912"/>
          </a:xfrm>
        </p:spPr>
        <p:txBody>
          <a:bodyPr/>
          <a:lstStyle/>
          <a:p>
            <a:pPr marL="0" indent="0">
              <a:buNone/>
            </a:pPr>
            <a:r>
              <a:rPr lang="en-US" sz="2400" b="1" dirty="0">
                <a:solidFill>
                  <a:srgbClr val="002060"/>
                </a:solidFill>
              </a:rPr>
              <a:t>What is in the BBNJ Agreement?</a:t>
            </a:r>
            <a:endParaRPr lang="en-US" dirty="0"/>
          </a:p>
        </p:txBody>
      </p:sp>
      <p:sp>
        <p:nvSpPr>
          <p:cNvPr id="7" name="Content Placeholder 6">
            <a:extLst>
              <a:ext uri="{FF2B5EF4-FFF2-40B4-BE49-F238E27FC236}">
                <a16:creationId xmlns:a16="http://schemas.microsoft.com/office/drawing/2014/main" id="{1E4BE07B-E575-8D29-3576-1B9325597F84}"/>
              </a:ext>
            </a:extLst>
          </p:cNvPr>
          <p:cNvSpPr>
            <a:spLocks noGrp="1"/>
          </p:cNvSpPr>
          <p:nvPr>
            <p:ph sz="half" idx="4294967295"/>
          </p:nvPr>
        </p:nvSpPr>
        <p:spPr>
          <a:xfrm>
            <a:off x="576243" y="1315253"/>
            <a:ext cx="5157788" cy="36845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Highlights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Preamble, 76 articles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12 Parts, and 2 Annexes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package of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Key principles</a:t>
            </a:r>
            <a:endParaRPr lang="en-US" dirty="0"/>
          </a:p>
        </p:txBody>
      </p:sp>
      <p:sp>
        <p:nvSpPr>
          <p:cNvPr id="8" name="Text Placeholder 7">
            <a:extLst>
              <a:ext uri="{FF2B5EF4-FFF2-40B4-BE49-F238E27FC236}">
                <a16:creationId xmlns:a16="http://schemas.microsoft.com/office/drawing/2014/main" id="{60874612-04D6-1A3C-FDEC-6DF53818B895}"/>
              </a:ext>
            </a:extLst>
          </p:cNvPr>
          <p:cNvSpPr>
            <a:spLocks noGrp="1"/>
          </p:cNvSpPr>
          <p:nvPr>
            <p:ph type="body" sz="quarter" idx="4294967295"/>
          </p:nvPr>
        </p:nvSpPr>
        <p:spPr>
          <a:xfrm>
            <a:off x="6226615" y="256381"/>
            <a:ext cx="5183187" cy="823912"/>
          </a:xfrm>
        </p:spPr>
        <p:txBody>
          <a:bodyPr/>
          <a:lstStyle/>
          <a:p>
            <a:pPr marL="0" indent="0">
              <a:buNone/>
            </a:pPr>
            <a:r>
              <a:rPr lang="en-US" sz="2400" b="1" dirty="0">
                <a:solidFill>
                  <a:srgbClr val="002060"/>
                </a:solidFill>
              </a:rPr>
              <a:t>Why Does the BBNJ Agreement Matter for Africa?</a:t>
            </a:r>
            <a:endParaRPr lang="en-US" dirty="0"/>
          </a:p>
        </p:txBody>
      </p:sp>
      <p:sp>
        <p:nvSpPr>
          <p:cNvPr id="9" name="Content Placeholder 8">
            <a:extLst>
              <a:ext uri="{FF2B5EF4-FFF2-40B4-BE49-F238E27FC236}">
                <a16:creationId xmlns:a16="http://schemas.microsoft.com/office/drawing/2014/main" id="{1458CE76-A545-3244-CA2E-50D8991069E9}"/>
              </a:ext>
            </a:extLst>
          </p:cNvPr>
          <p:cNvSpPr>
            <a:spLocks noGrp="1"/>
          </p:cNvSpPr>
          <p:nvPr>
            <p:ph sz="quarter" idx="4294967295"/>
          </p:nvPr>
        </p:nvSpPr>
        <p:spPr>
          <a:xfrm>
            <a:off x="6305321" y="1425422"/>
            <a:ext cx="5183187" cy="3684588"/>
          </a:xfrm>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A new path towards greater equity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A vital step for our planet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A significant development for ocean governance</a:t>
            </a:r>
            <a:endParaRPr lang="en-US" dirty="0"/>
          </a:p>
        </p:txBody>
      </p:sp>
    </p:spTree>
    <p:extLst>
      <p:ext uri="{BB962C8B-B14F-4D97-AF65-F5344CB8AC3E}">
        <p14:creationId xmlns:p14="http://schemas.microsoft.com/office/powerpoint/2010/main" val="216850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725A4A-AED2-A877-346D-C2D771D0194A}"/>
              </a:ext>
            </a:extLst>
          </p:cNvPr>
          <p:cNvSpPr txBox="1"/>
          <p:nvPr/>
        </p:nvSpPr>
        <p:spPr>
          <a:xfrm>
            <a:off x="1" y="0"/>
            <a:ext cx="12191999" cy="6093976"/>
          </a:xfrm>
          <a:prstGeom prst="rect">
            <a:avLst/>
          </a:prstGeom>
          <a:noFill/>
        </p:spPr>
        <p:txBody>
          <a:bodyPr wrap="square" rtlCol="0">
            <a:spAutoFit/>
          </a:bodyPr>
          <a:lstStyle/>
          <a:p>
            <a:r>
              <a:rPr lang="en-US" sz="2400" dirty="0"/>
              <a:t>    </a:t>
            </a:r>
            <a:r>
              <a:rPr lang="en-US" sz="2400" b="1" dirty="0">
                <a:solidFill>
                  <a:srgbClr val="002060"/>
                </a:solidFill>
              </a:rPr>
              <a:t>BBNJ Main Elements </a:t>
            </a:r>
          </a:p>
          <a:p>
            <a:endParaRPr lang="en-US" sz="2400" b="1" dirty="0">
              <a:solidFill>
                <a:srgbClr val="002060"/>
              </a:solidFill>
            </a:endParaRPr>
          </a:p>
          <a:p>
            <a:pPr marL="914400" lvl="1" indent="-457200" algn="just">
              <a:buAutoNum type="arabicPeriod"/>
            </a:pPr>
            <a:endParaRPr lang="en-US" sz="2000" dirty="0">
              <a:solidFill>
                <a:srgbClr val="002060"/>
              </a:solidFill>
            </a:endParaRPr>
          </a:p>
          <a:p>
            <a:pPr marL="914400" lvl="1" indent="-457200" algn="just">
              <a:buAutoNum type="arabicPeriod"/>
            </a:pPr>
            <a:endParaRPr lang="en-US" sz="2000" dirty="0">
              <a:solidFill>
                <a:srgbClr val="002060"/>
              </a:solidFill>
            </a:endParaRPr>
          </a:p>
          <a:p>
            <a:pPr marL="914400" lvl="1" indent="-457200" algn="just">
              <a:buAutoNum type="arabicPeriod"/>
            </a:pPr>
            <a:endParaRPr lang="en-US" sz="2000" dirty="0">
              <a:solidFill>
                <a:srgbClr val="002060"/>
              </a:solidFill>
            </a:endParaRPr>
          </a:p>
          <a:p>
            <a:pPr marL="914400" lvl="1" indent="-457200" algn="just">
              <a:buAutoNum type="arabicPeriod"/>
            </a:pPr>
            <a:endParaRPr lang="en-US" sz="2000" dirty="0">
              <a:solidFill>
                <a:srgbClr val="002060"/>
              </a:solidFill>
            </a:endParaRPr>
          </a:p>
          <a:p>
            <a:pPr marL="914400" lvl="1" indent="-457200" algn="just">
              <a:buAutoNum type="arabicPeriod"/>
            </a:pPr>
            <a:endParaRPr lang="en-US" sz="2000" dirty="0">
              <a:solidFill>
                <a:srgbClr val="002060"/>
              </a:solidFill>
            </a:endParaRPr>
          </a:p>
          <a:p>
            <a:pPr lvl="1" algn="just"/>
            <a:endParaRPr lang="en-US" sz="2000" b="0" i="0" dirty="0">
              <a:solidFill>
                <a:srgbClr val="001D35"/>
              </a:solidFill>
              <a:effectLst/>
              <a:latin typeface="Google Sans"/>
            </a:endParaRPr>
          </a:p>
          <a:p>
            <a:endParaRPr lang="en-US" sz="2000" dirty="0">
              <a:solidFill>
                <a:srgbClr val="002060"/>
              </a:solidFill>
            </a:endParaRPr>
          </a:p>
          <a:p>
            <a:r>
              <a:rPr lang="en-US" sz="2000" dirty="0">
                <a:solidFill>
                  <a:srgbClr val="002060"/>
                </a:solidFill>
              </a:rPr>
              <a:t> </a:t>
            </a:r>
            <a:endParaRPr lang="en-US" sz="2000" b="0" i="0" dirty="0">
              <a:solidFill>
                <a:srgbClr val="002060"/>
              </a:solidFill>
              <a:effectLst/>
            </a:endParaRPr>
          </a:p>
          <a:p>
            <a:pPr algn="ctr"/>
            <a:endParaRPr lang="en-US" sz="2000" b="0" i="0" dirty="0">
              <a:solidFill>
                <a:srgbClr val="FF0000"/>
              </a:solidFill>
              <a:effectLst/>
            </a:endParaRPr>
          </a:p>
          <a:p>
            <a:endParaRPr lang="en-US" dirty="0">
              <a:solidFill>
                <a:srgbClr val="001D35"/>
              </a:solidFill>
              <a:latin typeface="Google Sans"/>
            </a:endParaRPr>
          </a:p>
          <a:p>
            <a:endParaRPr lang="en-US" dirty="0">
              <a:solidFill>
                <a:srgbClr val="002060"/>
              </a:solidFill>
              <a:latin typeface="Google Sans"/>
            </a:endParaRPr>
          </a:p>
          <a:p>
            <a:endParaRPr lang="en-US" dirty="0">
              <a:solidFill>
                <a:srgbClr val="002060"/>
              </a:solidFill>
            </a:endParaRPr>
          </a:p>
          <a:p>
            <a:endParaRPr lang="en-US" dirty="0"/>
          </a:p>
          <a:p>
            <a:endParaRPr lang="en-US" dirty="0"/>
          </a:p>
          <a:p>
            <a:endParaRPr lang="en-US" dirty="0"/>
          </a:p>
          <a:p>
            <a:endParaRPr lang="en-US" dirty="0"/>
          </a:p>
          <a:p>
            <a:endParaRPr lang="en-US" dirty="0"/>
          </a:p>
          <a:p>
            <a:endParaRPr lang="en-US" dirty="0"/>
          </a:p>
        </p:txBody>
      </p:sp>
      <p:sp>
        <p:nvSpPr>
          <p:cNvPr id="3" name="Rectangle 2">
            <a:extLst>
              <a:ext uri="{FF2B5EF4-FFF2-40B4-BE49-F238E27FC236}">
                <a16:creationId xmlns:a16="http://schemas.microsoft.com/office/drawing/2014/main" id="{8B7D432C-80B8-E80C-1A92-EF0409495D7A}"/>
              </a:ext>
            </a:extLst>
          </p:cNvPr>
          <p:cNvSpPr/>
          <p:nvPr/>
        </p:nvSpPr>
        <p:spPr>
          <a:xfrm>
            <a:off x="427938" y="692496"/>
            <a:ext cx="11336124" cy="1938992"/>
          </a:xfrm>
          <a:prstGeom prst="rect">
            <a:avLst/>
          </a:prstGeom>
          <a:solidFill>
            <a:schemeClr val="accent1">
              <a:lumMod val="20000"/>
              <a:lumOff val="80000"/>
            </a:schemeClr>
          </a:solidFill>
        </p:spPr>
        <p:txBody>
          <a:bodyPr wrap="square">
            <a:spAutoFit/>
          </a:bodyPr>
          <a:lstStyle/>
          <a:p>
            <a:r>
              <a:rPr kumimoji="0" lang="en-US" sz="20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Marine Genetic Resources MGRs </a:t>
            </a:r>
            <a:r>
              <a:rPr lang="en-US" sz="2000" b="1" kern="0" dirty="0">
                <a:solidFill>
                  <a:srgbClr val="0070C0"/>
                </a:solidFill>
                <a:latin typeface="Calibri" panose="020F0502020204030204" pitchFamily="34" charset="0"/>
                <a:cs typeface="Calibri" panose="020F0502020204030204" pitchFamily="34" charset="0"/>
                <a:sym typeface="Arial"/>
              </a:rPr>
              <a:t>and Digital Sequencing Infor</a:t>
            </a:r>
            <a:r>
              <a:rPr lang="en-US" sz="2000" b="1" dirty="0">
                <a:solidFill>
                  <a:srgbClr val="0070C0"/>
                </a:solidFill>
              </a:rPr>
              <a:t>mation (DSI) on MGRs (Articles 9-16)</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Robust notification requirements prior to the collection, use, and commercialization of genetic resources through BBNJ identifiers and the Clearing House Mechanism</a:t>
            </a:r>
          </a:p>
          <a:p>
            <a:pPr marL="285750" indent="-285750">
              <a:buFont typeface="Wingdings" panose="05000000000000000000" pitchFamily="2" charset="2"/>
              <a:buChar char="§"/>
            </a:pPr>
            <a:r>
              <a:rPr lang="en-US" sz="2000" kern="0" dirty="0">
                <a:solidFill>
                  <a:srgbClr val="000000"/>
                </a:solidFill>
                <a:latin typeface="Calibri" panose="020F0502020204030204" pitchFamily="34" charset="0"/>
                <a:cs typeface="Calibri" panose="020F0502020204030204" pitchFamily="34" charset="0"/>
                <a:sym typeface="Arial"/>
              </a:rPr>
              <a:t>M</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ulti</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-lateral benefit-sharing mechanism for marine genetic resources and digital sequencing  of information</a:t>
            </a:r>
          </a:p>
          <a:p>
            <a:pPr marL="285750" indent="-285750">
              <a:buFont typeface="Wingdings" panose="05000000000000000000" pitchFamily="2" charset="2"/>
              <a:buChar char="§"/>
            </a:pPr>
            <a:r>
              <a:rPr lang="en-US" sz="2000" dirty="0"/>
              <a:t>Fair and equitable sharing of monetary and non-monetary benefits </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5" name="TextBox 4">
            <a:extLst>
              <a:ext uri="{FF2B5EF4-FFF2-40B4-BE49-F238E27FC236}">
                <a16:creationId xmlns:a16="http://schemas.microsoft.com/office/drawing/2014/main" id="{9A7CCA96-89AF-447B-D8D5-640A5ED877E8}"/>
              </a:ext>
            </a:extLst>
          </p:cNvPr>
          <p:cNvSpPr txBox="1"/>
          <p:nvPr/>
        </p:nvSpPr>
        <p:spPr>
          <a:xfrm>
            <a:off x="1081506" y="3783076"/>
            <a:ext cx="7697616" cy="2308324"/>
          </a:xfrm>
          <a:prstGeom prst="rect">
            <a:avLst/>
          </a:prstGeom>
          <a:noFill/>
          <a:ln>
            <a:solidFill>
              <a:schemeClr val="accent5">
                <a:lumMod val="20000"/>
                <a:lumOff val="80000"/>
              </a:schemeClr>
            </a:solidFill>
          </a:ln>
        </p:spPr>
        <p:txBody>
          <a:bodyPr wrap="square">
            <a:spAutoFit/>
          </a:bodyPr>
          <a:lstStyle/>
          <a:p>
            <a:pPr algn="just"/>
            <a:r>
              <a:rPr lang="en-GB" sz="1800" dirty="0">
                <a:effectLst/>
                <a:ea typeface="Calibri" panose="020F0502020204030204" pitchFamily="34" charset="0"/>
              </a:rPr>
              <a:t>Marine Genetic Resources are living organisms, which are used not for direct consumption as food, but as a source for biotechnological development. The interest for these resources is connected to three factors</a:t>
            </a:r>
          </a:p>
          <a:p>
            <a:pPr marL="285750" indent="-285750" algn="just">
              <a:buFont typeface="Wingdings" panose="05000000000000000000" pitchFamily="2" charset="2"/>
              <a:buChar char="§"/>
            </a:pPr>
            <a:r>
              <a:rPr lang="en-GB" sz="1800" dirty="0">
                <a:solidFill>
                  <a:srgbClr val="0070C0"/>
                </a:solidFill>
                <a:effectLst/>
                <a:ea typeface="Calibri" panose="020F0502020204030204" pitchFamily="34" charset="0"/>
              </a:rPr>
              <a:t>Much more genetically diverse than life on land</a:t>
            </a:r>
          </a:p>
          <a:p>
            <a:pPr marL="285750" indent="-285750" algn="just">
              <a:buFont typeface="Wingdings" panose="05000000000000000000" pitchFamily="2" charset="2"/>
              <a:buChar char="§"/>
            </a:pPr>
            <a:r>
              <a:rPr lang="en-GB" dirty="0">
                <a:solidFill>
                  <a:srgbClr val="0070C0"/>
                </a:solidFill>
                <a:ea typeface="Calibri" panose="020F0502020204030204" pitchFamily="34" charset="0"/>
              </a:rPr>
              <a:t>L</a:t>
            </a:r>
            <a:r>
              <a:rPr lang="en-GB" sz="1800" dirty="0">
                <a:solidFill>
                  <a:srgbClr val="0070C0"/>
                </a:solidFill>
                <a:effectLst/>
                <a:ea typeface="Calibri" panose="020F0502020204030204" pitchFamily="34" charset="0"/>
              </a:rPr>
              <a:t>ife in the deep seas in particular is much less explored</a:t>
            </a:r>
            <a:endParaRPr lang="en-GB" dirty="0">
              <a:solidFill>
                <a:srgbClr val="0070C0"/>
              </a:solidFill>
              <a:ea typeface="Calibri" panose="020F0502020204030204" pitchFamily="34" charset="0"/>
            </a:endParaRPr>
          </a:p>
          <a:p>
            <a:pPr marL="285750" indent="-285750" algn="just">
              <a:buFont typeface="Wingdings" panose="05000000000000000000" pitchFamily="2" charset="2"/>
              <a:buChar char="§"/>
            </a:pPr>
            <a:r>
              <a:rPr lang="en-GB" sz="1800" dirty="0">
                <a:solidFill>
                  <a:srgbClr val="0070C0"/>
                </a:solidFill>
                <a:effectLst/>
                <a:ea typeface="Calibri" panose="020F0502020204030204" pitchFamily="34" charset="0"/>
              </a:rPr>
              <a:t>The hostile conditions in the ocean-depths, including immense pressure and complete darkness, have made organisms develop properties that are not seen elsewhere</a:t>
            </a:r>
            <a:endParaRPr lang="en-US" dirty="0">
              <a:solidFill>
                <a:srgbClr val="0070C0"/>
              </a:solidFill>
            </a:endParaRPr>
          </a:p>
        </p:txBody>
      </p:sp>
      <p:pic>
        <p:nvPicPr>
          <p:cNvPr id="6" name="Picture 5">
            <a:extLst>
              <a:ext uri="{FF2B5EF4-FFF2-40B4-BE49-F238E27FC236}">
                <a16:creationId xmlns:a16="http://schemas.microsoft.com/office/drawing/2014/main" id="{83E4C05A-8AA0-A63C-48CC-B1CD5283ECC8}"/>
              </a:ext>
            </a:extLst>
          </p:cNvPr>
          <p:cNvPicPr>
            <a:picLocks noChangeAspect="1"/>
          </p:cNvPicPr>
          <p:nvPr/>
        </p:nvPicPr>
        <p:blipFill>
          <a:blip r:embed="rId2"/>
          <a:stretch>
            <a:fillRect/>
          </a:stretch>
        </p:blipFill>
        <p:spPr>
          <a:xfrm flipH="1">
            <a:off x="9014227" y="3580181"/>
            <a:ext cx="2717037" cy="2585323"/>
          </a:xfrm>
          <a:prstGeom prst="rect">
            <a:avLst/>
          </a:prstGeom>
        </p:spPr>
      </p:pic>
    </p:spTree>
    <p:extLst>
      <p:ext uri="{BB962C8B-B14F-4D97-AF65-F5344CB8AC3E}">
        <p14:creationId xmlns:p14="http://schemas.microsoft.com/office/powerpoint/2010/main" val="214022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2B248-3934-E10E-CF81-9659A417EBB3}"/>
              </a:ext>
            </a:extLst>
          </p:cNvPr>
          <p:cNvSpPr/>
          <p:nvPr/>
        </p:nvSpPr>
        <p:spPr>
          <a:xfrm>
            <a:off x="119466" y="461665"/>
            <a:ext cx="11336124" cy="2246769"/>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Measures such as Area-Based Management Tools, Including Marine Protected Areas</a:t>
            </a:r>
            <a:r>
              <a:rPr kumimoji="0" lang="en-US" sz="200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Establishment of a comprehensive system of ABMTs, with ecologically representative and well-connected networks of MPAs and </a:t>
            </a:r>
            <a:r>
              <a:rPr lang="en-US" sz="2000" kern="0" dirty="0">
                <a:solidFill>
                  <a:srgbClr val="000000"/>
                </a:solidFill>
                <a:latin typeface="Calibri" panose="020F0502020204030204" pitchFamily="34" charset="0"/>
                <a:cs typeface="Calibri" panose="020F0502020204030204" pitchFamily="34" charset="0"/>
                <a:sym typeface="Arial"/>
              </a:rPr>
              <a:t>s</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trengthen</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cooperation and coordination in their use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Proposals on area-based management tools (AMBTs), including marine protected areas (MPAs) individually or collectively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Implementation of ABMTs</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2" name="Picture 1">
            <a:extLst>
              <a:ext uri="{FF2B5EF4-FFF2-40B4-BE49-F238E27FC236}">
                <a16:creationId xmlns:a16="http://schemas.microsoft.com/office/drawing/2014/main" id="{81E0D227-4888-95C3-5845-2D7CA37A9B03}"/>
              </a:ext>
            </a:extLst>
          </p:cNvPr>
          <p:cNvPicPr>
            <a:picLocks noChangeAspect="1"/>
          </p:cNvPicPr>
          <p:nvPr/>
        </p:nvPicPr>
        <p:blipFill>
          <a:blip r:embed="rId2"/>
          <a:stretch>
            <a:fillRect/>
          </a:stretch>
        </p:blipFill>
        <p:spPr>
          <a:xfrm>
            <a:off x="4241493" y="1830516"/>
            <a:ext cx="6885543" cy="4638101"/>
          </a:xfrm>
          <a:prstGeom prst="rect">
            <a:avLst/>
          </a:prstGeom>
        </p:spPr>
      </p:pic>
      <p:sp>
        <p:nvSpPr>
          <p:cNvPr id="5" name="TextBox 4">
            <a:extLst>
              <a:ext uri="{FF2B5EF4-FFF2-40B4-BE49-F238E27FC236}">
                <a16:creationId xmlns:a16="http://schemas.microsoft.com/office/drawing/2014/main" id="{4F894740-EA00-4A34-EC73-960F764F6BA5}"/>
              </a:ext>
            </a:extLst>
          </p:cNvPr>
          <p:cNvSpPr txBox="1"/>
          <p:nvPr/>
        </p:nvSpPr>
        <p:spPr>
          <a:xfrm>
            <a:off x="7026695" y="6465709"/>
            <a:ext cx="3845308" cy="253916"/>
          </a:xfrm>
          <a:prstGeom prst="rect">
            <a:avLst/>
          </a:prstGeom>
          <a:noFill/>
        </p:spPr>
        <p:txBody>
          <a:bodyPr wrap="square" rtlCol="0">
            <a:spAutoFit/>
          </a:bodyPr>
          <a:lstStyle/>
          <a:p>
            <a:r>
              <a:rPr lang="en-US" sz="1050" dirty="0" err="1"/>
              <a:t>Credit:CBD</a:t>
            </a:r>
            <a:endParaRPr lang="en-US" sz="1050" dirty="0"/>
          </a:p>
        </p:txBody>
      </p:sp>
      <p:sp>
        <p:nvSpPr>
          <p:cNvPr id="7" name="TextBox 6">
            <a:extLst>
              <a:ext uri="{FF2B5EF4-FFF2-40B4-BE49-F238E27FC236}">
                <a16:creationId xmlns:a16="http://schemas.microsoft.com/office/drawing/2014/main" id="{9F14C6BD-4E90-3153-1B60-3767C5A6DEF7}"/>
              </a:ext>
            </a:extLst>
          </p:cNvPr>
          <p:cNvSpPr txBox="1"/>
          <p:nvPr/>
        </p:nvSpPr>
        <p:spPr>
          <a:xfrm>
            <a:off x="406517" y="0"/>
            <a:ext cx="609414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BBNJ Main Elements…….</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ctd</a:t>
            </a:r>
            <a:endParaRPr lang="en-US" dirty="0"/>
          </a:p>
        </p:txBody>
      </p:sp>
    </p:spTree>
    <p:extLst>
      <p:ext uri="{BB962C8B-B14F-4D97-AF65-F5344CB8AC3E}">
        <p14:creationId xmlns:p14="http://schemas.microsoft.com/office/powerpoint/2010/main" val="2932562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1794</Words>
  <Application>Microsoft Office PowerPoint</Application>
  <PresentationFormat>Widescreen</PresentationFormat>
  <Paragraphs>235</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Batang</vt:lpstr>
      <vt:lpstr>MS PGothic</vt:lpstr>
      <vt:lpstr>Arial</vt:lpstr>
      <vt:lpstr>Calibri</vt:lpstr>
      <vt:lpstr>Calibri Light</vt:lpstr>
      <vt:lpstr>Google Sans</vt:lpstr>
      <vt:lpstr>Times New Roman</vt:lpstr>
      <vt:lpstr>Wingdings</vt:lpstr>
      <vt:lpstr>Office Theme</vt:lpstr>
      <vt:lpstr>Default Design</vt:lpstr>
      <vt:lpstr>PowerPoint Presentation</vt:lpstr>
      <vt:lpstr>PowerPoint Presentation</vt:lpstr>
      <vt:lpstr>UNCLOS Maritime Zones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BBNJ Implementation Pathways for Africa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Yvonne Waweru</dc:creator>
  <cp:lastModifiedBy>Yvonne Waweru</cp:lastModifiedBy>
  <cp:revision>64</cp:revision>
  <dcterms:created xsi:type="dcterms:W3CDTF">2025-02-27T13:24:41Z</dcterms:created>
  <dcterms:modified xsi:type="dcterms:W3CDTF">2025-04-06T09:22:44Z</dcterms:modified>
</cp:coreProperties>
</file>