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3" r:id="rId4"/>
    <p:sldId id="269" r:id="rId5"/>
    <p:sldId id="264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02550-3422-5C85-638A-194A8BC57086}" name="Jimin Hong" initials="" userId="S::jimin.hong@un.org::e40bafc0-4756-4afa-b71f-16de5c144f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0F0"/>
    <a:srgbClr val="69C2D3"/>
    <a:srgbClr val="007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00DE3-945F-43D1-8630-A1C747B9F623}" v="7" dt="2025-04-03T20:11:27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4BD30-A74D-2A4F-8AA6-B6734265CE37}" type="datetimeFigureOut">
              <a:rPr lang="en-KR" smtClean="0"/>
              <a:t>04/04/2025</a:t>
            </a:fld>
            <a:endParaRPr lang="en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7586-FD44-C64E-A822-F7A169C61537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255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C073E9-8825-1B27-7164-233CC14CE798}"/>
              </a:ext>
            </a:extLst>
          </p:cNvPr>
          <p:cNvSpPr>
            <a:spLocks/>
          </p:cNvSpPr>
          <p:nvPr/>
        </p:nvSpPr>
        <p:spPr>
          <a:xfrm flipV="1">
            <a:off x="0" y="0"/>
            <a:ext cx="1219200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1517426-9BA7-B011-E38C-43691A26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93456"/>
              </p:ext>
            </p:extLst>
          </p:nvPr>
        </p:nvGraphicFramePr>
        <p:xfrm>
          <a:off x="672352" y="1574800"/>
          <a:ext cx="10771936" cy="46101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181291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3590645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2806700">
                <a:tc gridSpan="2">
                  <a:txBody>
                    <a:bodyPr/>
                    <a:lstStyle/>
                    <a:p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206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3F61BA-08FB-41D7-F244-8C909682597D}"/>
              </a:ext>
            </a:extLst>
          </p:cNvPr>
          <p:cNvSpPr txBox="1"/>
          <p:nvPr/>
        </p:nvSpPr>
        <p:spPr>
          <a:xfrm>
            <a:off x="551539" y="1526900"/>
            <a:ext cx="11169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Moving the BBNJ Agreement in Africa:</a:t>
            </a:r>
          </a:p>
          <a:p>
            <a:r>
              <a:rPr lang="en-US" sz="3600" b="1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Session 2: Discussions on implications and readiness in Africa for the BBNJ Treaty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US" sz="4000" b="1" i="0" u="none" strike="noStrike" baseline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en-US" sz="40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DEA3613-FB08-0E29-DBED-7842A3F2F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" y="-109728"/>
            <a:ext cx="1196946" cy="1196946"/>
          </a:xfrm>
          <a:prstGeom prst="rect">
            <a:avLst/>
          </a:prstGeom>
        </p:spPr>
      </p:pic>
      <p:pic>
        <p:nvPicPr>
          <p:cNvPr id="13" name="Picture 12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03B18627-F50A-DB06-29F7-C1D621F23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143" l="4333" r="97065">
                        <a14:foregroundMark x1="4333" y1="28714" x2="4333" y2="28714"/>
                        <a14:foregroundMark x1="19217" y1="28714" x2="19217" y2="28714"/>
                        <a14:foregroundMark x1="31726" y1="27429" x2="31726" y2="27429"/>
                        <a14:foregroundMark x1="47449" y1="10286" x2="47449" y2="10286"/>
                        <a14:foregroundMark x1="67785" y1="34571" x2="67785" y2="34571"/>
                        <a14:foregroundMark x1="96646" y1="23286" x2="96646" y2="23286"/>
                        <a14:foregroundMark x1="95178" y1="87000" x2="95178" y2="87000"/>
                        <a14:foregroundMark x1="82110" y1="93000" x2="82110" y2="93000"/>
                        <a14:foregroundMark x1="96925" y1="84571" x2="96925" y2="84571"/>
                        <a14:foregroundMark x1="51782" y1="94143" x2="51782" y2="94143"/>
                        <a14:foregroundMark x1="97065" y1="61143" x2="97065" y2="61143"/>
                        <a14:foregroundMark x1="91265" y1="94143" x2="91265" y2="94143"/>
                        <a14:foregroundMark x1="42348" y1="62286" x2="42348" y2="62286"/>
                        <a14:foregroundMark x1="40881" y1="74571" x2="40881" y2="74571"/>
                        <a14:foregroundMark x1="41020" y1="87286" x2="41020" y2="87286"/>
                        <a14:backgroundMark x1="21523" y1="25143" x2="21523" y2="2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96" y="167365"/>
            <a:ext cx="1138268" cy="5568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4C05F0-70A1-C482-6160-3E37CD504A03}"/>
              </a:ext>
            </a:extLst>
          </p:cNvPr>
          <p:cNvSpPr txBox="1"/>
          <p:nvPr/>
        </p:nvSpPr>
        <p:spPr>
          <a:xfrm>
            <a:off x="584038" y="4380371"/>
            <a:ext cx="10948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Jared Bosire</a:t>
            </a:r>
          </a:p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Head, Nairobi Convention</a:t>
            </a:r>
          </a:p>
          <a:p>
            <a:r>
              <a:rPr lang="en-K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 April 2025</a:t>
            </a:r>
            <a:endParaRPr lang="en-KR" sz="2400" dirty="0"/>
          </a:p>
          <a:p>
            <a:endParaRPr lang="en-K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7796E8E4-0A5A-BC25-89EB-18A3C7CF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599" y="5266"/>
            <a:ext cx="810656" cy="822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162699-9765-6F45-BA97-39B562AAD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896" y="70412"/>
            <a:ext cx="908720" cy="750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226C7A-2CD0-AC0F-1E33-0C00E4D18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5622" y="20347"/>
            <a:ext cx="649476" cy="850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5E0EF5-FEEC-0710-048F-5805EA4004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1595" b="24251"/>
          <a:stretch/>
        </p:blipFill>
        <p:spPr>
          <a:xfrm>
            <a:off x="8558257" y="105036"/>
            <a:ext cx="1390243" cy="7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p:transition spd="slow" advTm="24678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3199-72AE-2E76-911E-A17B34BC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F5566-02DB-C606-C9A9-3766EE4A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995" y="6089489"/>
            <a:ext cx="768350" cy="5604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898A0E1-08FE-EB4C-6AD4-4D740600ED84}"/>
              </a:ext>
            </a:extLst>
          </p:cNvPr>
          <p:cNvSpPr txBox="1">
            <a:spLocks/>
          </p:cNvSpPr>
          <p:nvPr/>
        </p:nvSpPr>
        <p:spPr>
          <a:xfrm>
            <a:off x="385439" y="12375"/>
            <a:ext cx="11475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" panose="0200000000000000000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FDDCE-7648-2C59-3D83-AA9D7AF28592}"/>
              </a:ext>
            </a:extLst>
          </p:cNvPr>
          <p:cNvCxnSpPr>
            <a:cxnSpLocks/>
          </p:cNvCxnSpPr>
          <p:nvPr/>
        </p:nvCxnSpPr>
        <p:spPr>
          <a:xfrm>
            <a:off x="-18422" y="1368280"/>
            <a:ext cx="1221042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57DD2A2-554A-5D6E-4725-FC49234C7299}"/>
              </a:ext>
            </a:extLst>
          </p:cNvPr>
          <p:cNvSpPr txBox="1">
            <a:spLocks/>
          </p:cNvSpPr>
          <p:nvPr/>
        </p:nvSpPr>
        <p:spPr>
          <a:xfrm>
            <a:off x="375610" y="46791"/>
            <a:ext cx="11671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b="1" i="1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</a:rPr>
              <a:t>1. Obligations to Parties </a:t>
            </a:r>
            <a:endParaRPr lang="en-GB" b="1" i="0" u="none" strike="noStrike" baseline="0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B694C3-204C-2823-6596-CFF10CC2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" y="5898833"/>
            <a:ext cx="12192000" cy="12162"/>
          </a:xfrm>
          <a:prstGeom prst="rect">
            <a:avLst/>
          </a:prstGeom>
        </p:spPr>
      </p:pic>
      <p:pic>
        <p:nvPicPr>
          <p:cNvPr id="11" name="Picture 10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A140FF98-38B3-4035-C709-4B2766242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43" l="4333" r="97065">
                        <a14:foregroundMark x1="4333" y1="28714" x2="4333" y2="28714"/>
                        <a14:foregroundMark x1="19217" y1="28714" x2="19217" y2="28714"/>
                        <a14:foregroundMark x1="31726" y1="27429" x2="31726" y2="27429"/>
                        <a14:foregroundMark x1="47449" y1="10286" x2="47449" y2="10286"/>
                        <a14:foregroundMark x1="67785" y1="34571" x2="67785" y2="34571"/>
                        <a14:foregroundMark x1="96646" y1="23286" x2="96646" y2="23286"/>
                        <a14:foregroundMark x1="95178" y1="87000" x2="95178" y2="87000"/>
                        <a14:foregroundMark x1="82110" y1="93000" x2="82110" y2="93000"/>
                        <a14:foregroundMark x1="96925" y1="84571" x2="96925" y2="84571"/>
                        <a14:foregroundMark x1="51782" y1="94143" x2="51782" y2="94143"/>
                        <a14:foregroundMark x1="97065" y1="61143" x2="97065" y2="61143"/>
                        <a14:foregroundMark x1="91265" y1="94143" x2="91265" y2="94143"/>
                        <a14:foregroundMark x1="42348" y1="62286" x2="42348" y2="62286"/>
                        <a14:foregroundMark x1="40881" y1="74571" x2="40881" y2="74571"/>
                        <a14:foregroundMark x1="41020" y1="87286" x2="41020" y2="87286"/>
                        <a14:backgroundMark x1="21523" y1="25143" x2="21523" y2="2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992" y="6085279"/>
            <a:ext cx="1067114" cy="521998"/>
          </a:xfrm>
          <a:prstGeom prst="rect">
            <a:avLst/>
          </a:prstGeom>
        </p:spPr>
      </p:pic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D1A7E008-64FB-B2CC-6581-DDEB578B5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97" y="5946619"/>
            <a:ext cx="886116" cy="899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31F547-4348-ACCF-A675-081EE2F3310C}"/>
              </a:ext>
            </a:extLst>
          </p:cNvPr>
          <p:cNvSpPr txBox="1"/>
          <p:nvPr/>
        </p:nvSpPr>
        <p:spPr>
          <a:xfrm>
            <a:off x="871597" y="1912323"/>
            <a:ext cx="108004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What do you understand as the obligations of Parties under the Treaty?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Which obligations are likely to be challenging in execution?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Possible mitigating actions to surmount the observed 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>
              <a:latin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Chair: Peace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Gbeckor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-Kove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52E6AB-2352-1952-5680-5063DBFDA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710" y="52664"/>
            <a:ext cx="2949290" cy="12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5588"/>
      </p:ext>
    </p:extLst>
  </p:cSld>
  <p:clrMapOvr>
    <a:masterClrMapping/>
  </p:clrMapOvr>
  <p:transition spd="slow" advTm="72459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CA902-EEC7-03F7-1216-D6374EBFE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4137B-DC79-CB5F-343D-E09755BB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995" y="6089489"/>
            <a:ext cx="768350" cy="5604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A888D3F-BE0C-C528-58EA-CC0C98565980}"/>
              </a:ext>
            </a:extLst>
          </p:cNvPr>
          <p:cNvSpPr txBox="1">
            <a:spLocks/>
          </p:cNvSpPr>
          <p:nvPr/>
        </p:nvSpPr>
        <p:spPr>
          <a:xfrm>
            <a:off x="385439" y="12375"/>
            <a:ext cx="11475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" panose="0200000000000000000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CF9733-1598-CD36-CDFE-47E1E9E09CAC}"/>
              </a:ext>
            </a:extLst>
          </p:cNvPr>
          <p:cNvCxnSpPr>
            <a:cxnSpLocks/>
          </p:cNvCxnSpPr>
          <p:nvPr/>
        </p:nvCxnSpPr>
        <p:spPr>
          <a:xfrm>
            <a:off x="-18422" y="1368280"/>
            <a:ext cx="1221042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950321B-A9B6-E227-60C3-B37C995A6284}"/>
              </a:ext>
            </a:extLst>
          </p:cNvPr>
          <p:cNvSpPr txBox="1">
            <a:spLocks/>
          </p:cNvSpPr>
          <p:nvPr/>
        </p:nvSpPr>
        <p:spPr>
          <a:xfrm>
            <a:off x="375611" y="46791"/>
            <a:ext cx="11475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boto" panose="02000000000000000000"/>
                <a:ea typeface="+mj-ea"/>
                <a:cs typeface="+mj-cs"/>
              </a:rPr>
              <a:t>2. Institutional capacity needs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C3063-7976-681A-E997-2862B9C20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" y="5898833"/>
            <a:ext cx="12192000" cy="12162"/>
          </a:xfrm>
          <a:prstGeom prst="rect">
            <a:avLst/>
          </a:prstGeom>
        </p:spPr>
      </p:pic>
      <p:pic>
        <p:nvPicPr>
          <p:cNvPr id="11" name="Picture 10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9FCA4510-A7C5-63CA-349A-F19E6F035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43" l="4333" r="97065">
                        <a14:foregroundMark x1="4333" y1="28714" x2="4333" y2="28714"/>
                        <a14:foregroundMark x1="19217" y1="28714" x2="19217" y2="28714"/>
                        <a14:foregroundMark x1="31726" y1="27429" x2="31726" y2="27429"/>
                        <a14:foregroundMark x1="47449" y1="10286" x2="47449" y2="10286"/>
                        <a14:foregroundMark x1="67785" y1="34571" x2="67785" y2="34571"/>
                        <a14:foregroundMark x1="96646" y1="23286" x2="96646" y2="23286"/>
                        <a14:foregroundMark x1="95178" y1="87000" x2="95178" y2="87000"/>
                        <a14:foregroundMark x1="82110" y1="93000" x2="82110" y2="93000"/>
                        <a14:foregroundMark x1="96925" y1="84571" x2="96925" y2="84571"/>
                        <a14:foregroundMark x1="51782" y1="94143" x2="51782" y2="94143"/>
                        <a14:foregroundMark x1="97065" y1="61143" x2="97065" y2="61143"/>
                        <a14:foregroundMark x1="91265" y1="94143" x2="91265" y2="94143"/>
                        <a14:foregroundMark x1="42348" y1="62286" x2="42348" y2="62286"/>
                        <a14:foregroundMark x1="40881" y1="74571" x2="40881" y2="74571"/>
                        <a14:foregroundMark x1="41020" y1="87286" x2="41020" y2="87286"/>
                        <a14:backgroundMark x1="21523" y1="25143" x2="21523" y2="2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992" y="6085279"/>
            <a:ext cx="1067114" cy="521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E55105-4A1A-BB21-E1E1-F3E91BD82294}"/>
              </a:ext>
            </a:extLst>
          </p:cNvPr>
          <p:cNvSpPr txBox="1"/>
          <p:nvPr/>
        </p:nvSpPr>
        <p:spPr>
          <a:xfrm>
            <a:off x="385438" y="1540636"/>
            <a:ext cx="11661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What policy and technical capacity Africa will need towards ratification and implementation of the Treaty?</a:t>
            </a:r>
            <a:endParaRPr lang="en-GB" sz="32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Of the capacity needs identified above, where will investment be required the most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Proposed mechanisms of addressing the capacity needs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b="1" i="1" dirty="0">
                <a:latin typeface="Aptos" panose="020B0004020202020204" pitchFamily="34" charset="0"/>
              </a:rPr>
              <a:t>Chair: </a:t>
            </a:r>
            <a:r>
              <a:rPr lang="en-US" sz="3200" b="1" i="1" dirty="0" err="1">
                <a:latin typeface="Aptos" panose="020B0004020202020204" pitchFamily="34" charset="0"/>
              </a:rPr>
              <a:t>Sheya</a:t>
            </a:r>
            <a:r>
              <a:rPr lang="en-US" sz="3200" b="1" i="1" dirty="0">
                <a:latin typeface="Aptos" panose="020B0004020202020204" pitchFamily="34" charset="0"/>
              </a:rPr>
              <a:t> </a:t>
            </a:r>
            <a:r>
              <a:rPr lang="en-US" sz="3200" b="1" i="1" dirty="0" err="1">
                <a:latin typeface="Aptos" panose="020B0004020202020204" pitchFamily="34" charset="0"/>
              </a:rPr>
              <a:t>Ndaendomwenyo</a:t>
            </a:r>
            <a:endParaRPr lang="en-US" sz="3200" b="1" i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R" sz="2400" dirty="0">
              <a:latin typeface="Aptos" panose="020B0004020202020204" pitchFamily="34" charset="0"/>
            </a:endParaRP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25A23C96-85BD-F63C-3AD3-753B8827C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97" y="5946619"/>
            <a:ext cx="886116" cy="899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C079B7-E573-AAA1-0654-C9C85F07C2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394" b="79028"/>
          <a:stretch/>
        </p:blipFill>
        <p:spPr>
          <a:xfrm>
            <a:off x="6096000" y="-29381"/>
            <a:ext cx="6105828" cy="1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50448"/>
      </p:ext>
    </p:extLst>
  </p:cSld>
  <p:clrMapOvr>
    <a:masterClrMapping/>
  </p:clrMapOvr>
  <p:transition spd="slow" advTm="81605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6203B-9075-ECEE-6432-B671A982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673" b="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42F14-5679-6365-571D-9E30D165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3. Coordination and synergies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5534-AFA6-948D-F6A1-F16BC5CA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dirty="0">
                <a:solidFill>
                  <a:srgbClr val="FFFFFF"/>
                </a:solidFill>
              </a:rPr>
              <a:t>Implementation of the Treaty will require regional, continental and global coordination/synergies</a:t>
            </a:r>
          </a:p>
          <a:p>
            <a:r>
              <a:rPr lang="en-US" sz="3000" dirty="0">
                <a:solidFill>
                  <a:srgbClr val="FFFFFF"/>
                </a:solidFill>
              </a:rPr>
              <a:t>What coordination mechanisms will be necessary at the continental level</a:t>
            </a:r>
          </a:p>
          <a:p>
            <a:endParaRPr lang="en-US" sz="3000" dirty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Coordination mechanisms at region level</a:t>
            </a:r>
          </a:p>
          <a:p>
            <a:endParaRPr lang="en-US" sz="3000" dirty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Synergies with partners out of the continent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FFFF"/>
                </a:solidFill>
              </a:rPr>
              <a:t>Chair: Terrance Crea</a:t>
            </a:r>
            <a:endParaRPr lang="en-GB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0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1827E6-855B-01F6-963C-36E3712E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27CD3C-DA06-076A-F03A-BC54EBD080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3976255" y="-7"/>
            <a:ext cx="8215746" cy="5678131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C08EB7-07D5-5884-54D9-A5052995740B}"/>
              </a:ext>
            </a:extLst>
          </p:cNvPr>
          <p:cNvGrpSpPr/>
          <p:nvPr/>
        </p:nvGrpSpPr>
        <p:grpSpPr>
          <a:xfrm>
            <a:off x="9565642" y="5834355"/>
            <a:ext cx="2550198" cy="869115"/>
            <a:chOff x="6281056" y="1197429"/>
            <a:chExt cx="3258017" cy="1110342"/>
          </a:xfrm>
        </p:grpSpPr>
        <p:pic>
          <p:nvPicPr>
            <p:cNvPr id="9" name="Picture 8" descr="A logo with blue waves&#10;&#10;AI-generated content may be incorrect.">
              <a:extLst>
                <a:ext uri="{FF2B5EF4-FFF2-40B4-BE49-F238E27FC236}">
                  <a16:creationId xmlns:a16="http://schemas.microsoft.com/office/drawing/2014/main" id="{56007DCF-4425-624D-C41D-CDE2E33A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94" b="26164"/>
            <a:stretch/>
          </p:blipFill>
          <p:spPr>
            <a:xfrm>
              <a:off x="6281056" y="1197429"/>
              <a:ext cx="3190421" cy="111034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2297E7-335F-857E-A76C-2AE920564BA9}"/>
                </a:ext>
              </a:extLst>
            </p:cNvPr>
            <p:cNvSpPr txBox="1"/>
            <p:nvPr/>
          </p:nvSpPr>
          <p:spPr>
            <a:xfrm>
              <a:off x="7625902" y="1952328"/>
              <a:ext cx="1913171" cy="2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850" b="1" dirty="0">
                  <a:solidFill>
                    <a:srgbClr val="0074B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Busan, Korea, </a:t>
              </a:r>
              <a:r>
                <a:rPr lang="en-KR" sz="850" b="1" dirty="0">
                  <a:solidFill>
                    <a:srgbClr val="69C2D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28-30 April 2025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48364D-35AF-3CEE-5E8F-CA4DFF5AD9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" y="5661054"/>
            <a:ext cx="1196946" cy="1196946"/>
          </a:xfrm>
          <a:prstGeom prst="rect">
            <a:avLst/>
          </a:prstGeom>
        </p:spPr>
      </p:pic>
      <p:pic>
        <p:nvPicPr>
          <p:cNvPr id="13" name="Picture 12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4091DC28-3CFE-3D64-ABFD-17FBF39B2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43" l="4333" r="97065">
                        <a14:foregroundMark x1="4333" y1="28714" x2="4333" y2="28714"/>
                        <a14:foregroundMark x1="19217" y1="28714" x2="19217" y2="28714"/>
                        <a14:foregroundMark x1="31726" y1="27429" x2="31726" y2="27429"/>
                        <a14:foregroundMark x1="47449" y1="10286" x2="47449" y2="10286"/>
                        <a14:foregroundMark x1="67785" y1="34571" x2="67785" y2="34571"/>
                        <a14:foregroundMark x1="96646" y1="23286" x2="96646" y2="23286"/>
                        <a14:foregroundMark x1="95178" y1="87000" x2="95178" y2="87000"/>
                        <a14:foregroundMark x1="82110" y1="93000" x2="82110" y2="93000"/>
                        <a14:foregroundMark x1="96925" y1="84571" x2="96925" y2="84571"/>
                        <a14:foregroundMark x1="51782" y1="94143" x2="51782" y2="94143"/>
                        <a14:foregroundMark x1="97065" y1="61143" x2="97065" y2="61143"/>
                        <a14:foregroundMark x1="91265" y1="94143" x2="91265" y2="94143"/>
                        <a14:foregroundMark x1="42348" y1="62286" x2="42348" y2="62286"/>
                        <a14:foregroundMark x1="40881" y1="74571" x2="40881" y2="74571"/>
                        <a14:foregroundMark x1="41020" y1="87286" x2="41020" y2="87286"/>
                        <a14:backgroundMark x1="21523" y1="25143" x2="21523" y2="2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5" y="5927210"/>
            <a:ext cx="1138268" cy="55680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885F251-02A0-964A-3E68-C86EAA3DF047}"/>
              </a:ext>
            </a:extLst>
          </p:cNvPr>
          <p:cNvSpPr txBox="1">
            <a:spLocks/>
          </p:cNvSpPr>
          <p:nvPr/>
        </p:nvSpPr>
        <p:spPr>
          <a:xfrm>
            <a:off x="4823415" y="763252"/>
            <a:ext cx="7015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93071024-2B38-2D59-CC73-845F395A5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110" y="5836427"/>
            <a:ext cx="884073" cy="896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3BD002-ABDF-9CD9-0BEC-0FF6928FC931}"/>
              </a:ext>
            </a:extLst>
          </p:cNvPr>
          <p:cNvSpPr txBox="1"/>
          <p:nvPr/>
        </p:nvSpPr>
        <p:spPr>
          <a:xfrm>
            <a:off x="5009928" y="2690336"/>
            <a:ext cx="6148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Nairobi Convention Secretariat</a:t>
            </a:r>
          </a:p>
          <a:p>
            <a:pPr marR="228600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Ecosystems Division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Nations Avenue,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Gigiri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O Box 30552, 00100 </a:t>
            </a:r>
          </a:p>
          <a:p>
            <a:pPr marR="228600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Nairobi, Kenya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https://www.nairobiconvention.org/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F2FDE-64B0-F150-A7E2-9A5D4BC5F0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2515"/>
          <a:stretch/>
        </p:blipFill>
        <p:spPr>
          <a:xfrm>
            <a:off x="0" y="14252"/>
            <a:ext cx="4141694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969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204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맑은 고딕</vt:lpstr>
      <vt:lpstr>Aptos</vt:lpstr>
      <vt:lpstr>Arial</vt:lpstr>
      <vt:lpstr>Arial Narrow</vt:lpstr>
      <vt:lpstr>Calibri</vt:lpstr>
      <vt:lpstr>Roboto</vt:lpstr>
      <vt:lpstr>Office 테마</vt:lpstr>
      <vt:lpstr>PowerPoint Presentation</vt:lpstr>
      <vt:lpstr>PowerPoint Presentation</vt:lpstr>
      <vt:lpstr>PowerPoint Presentation</vt:lpstr>
      <vt:lpstr>3. Coordination and synergies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Bosire</dc:creator>
  <cp:lastModifiedBy>Joyce Nyagah</cp:lastModifiedBy>
  <cp:revision>5</cp:revision>
  <dcterms:created xsi:type="dcterms:W3CDTF">2025-03-17T10:57:48Z</dcterms:created>
  <dcterms:modified xsi:type="dcterms:W3CDTF">2025-04-04T09:22:11Z</dcterms:modified>
</cp:coreProperties>
</file>