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4" r:id="rId2"/>
    <p:sldId id="265" r:id="rId3"/>
    <p:sldId id="716" r:id="rId4"/>
    <p:sldId id="730" r:id="rId5"/>
    <p:sldId id="735" r:id="rId6"/>
    <p:sldId id="263" r:id="rId7"/>
    <p:sldId id="264" r:id="rId8"/>
    <p:sldId id="257" r:id="rId9"/>
    <p:sldId id="273" r:id="rId10"/>
    <p:sldId id="738" r:id="rId11"/>
    <p:sldId id="256" r:id="rId12"/>
    <p:sldId id="270" r:id="rId13"/>
    <p:sldId id="269" r:id="rId14"/>
    <p:sldId id="268" r:id="rId15"/>
    <p:sldId id="271" r:id="rId16"/>
    <p:sldId id="260" r:id="rId17"/>
    <p:sldId id="261" r:id="rId18"/>
    <p:sldId id="7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58" d="100"/>
          <a:sy n="58" d="100"/>
        </p:scale>
        <p:origin x="10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F1A0-FACC-B4C5-17AE-09AFB74D2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CA7BF-0511-934C-12CD-BE6AC2F4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FC94D-0D63-8A35-6E8A-1F70DF74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9291B-5C78-3975-F767-DE53DF40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F3F13-6CED-5C24-0F69-87157DE8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8B9B-D273-2357-C12B-4861542B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30433-BD49-B756-1027-83B42AC40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6988-EBC3-1E2C-3A2C-C98A2FD8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577E4-F305-C734-E095-11C13B83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3ACD-0484-C4F1-789B-79EBA543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307AB-CEF6-8E8B-2377-F7D905D14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E6C5-9AD2-D63B-8BD3-C84B53487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9FB1-5F53-8429-22C9-A2B08F79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C115-99E7-D30F-0F9C-6A80926E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0A97-52F8-FCEB-E86C-DDA4B4A2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Western Indian Ocean Governance Initiative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Page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4227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BA4F-5E0D-0E8E-699D-6BE2EEE7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3C5F-8966-6271-2732-B690F0D63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BA6D-4319-87F4-748F-ABD5FAA9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C460-4CA8-85B8-2705-25D0FAC0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72C8-BFA6-538E-4E8E-AFA3D6FF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DC6B-85F0-2F30-1EA8-65DF1C6F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E275A-61BF-ED63-E76A-0717EFF4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12DF-91CD-7836-A50E-D3B7B708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04AF-8A01-5C68-71E0-F64EB882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980D-1068-B2D6-24DC-895DAB51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AE90-D7B1-A277-6ABF-56EE3015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D727-4DB3-4E93-C85C-739CB69FD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91556-CEBB-5DD7-BA4E-402C9D311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1D11F-89A7-E6CE-9742-8F390AC1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B80F5-F6A4-E10E-210B-E414B001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4FA3E-8690-900F-0AC8-351A21CC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9956-0919-7414-A937-C3FA5E7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2547E-C0DD-F64D-7896-56383BDF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2814-8838-9332-D521-D482B3065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7BFF5-D426-282C-3274-B9BC34A3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C1377-B180-9430-9177-F1B162EB7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09986-A762-1A4C-FCAB-B6AE7084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76BEF-4CA9-A0C2-581A-3DF4A55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FD903-126E-2D2D-C103-27E4FDAB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E3A7-73CF-DE8F-8B1F-7D49D98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942D8-8BD5-8B68-BB69-F1D3FAB6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D4E93-0653-3459-6B48-7065CF78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0A044-5B69-F1F9-4512-8D320C80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3CDA4-493F-24D9-1DC3-49275FB0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2BCF1-C53F-21E6-6798-EB0C983A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9B14-E8E9-2FD8-8FAB-1C3C4BB8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ABFA-A0E8-0993-A974-C1B115A2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6AC0-1AB1-38BE-2254-BC0BF867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5F67E-B1BB-5256-FD96-CE6C5F42E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38195-4E5E-2287-34A2-E456870B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44B6-FD45-0173-5481-1C707A84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74A98-EC9B-3AE3-C01F-841F2383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07A7-6975-1C33-76A6-0CF9CFDD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C0261-AD7C-B6E5-4FEA-1648F5433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64DA-C54D-1DD8-5374-906386DA2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FACDF-7C7F-8BE2-7948-80878F2D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C0526-E024-0BFB-607D-219CAD24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1169-6124-5896-50A1-B78E078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8544C-2453-B383-15F8-EB7F00E0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C6EA9-69A7-FFE9-1144-CD99049BA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CD81-46E5-3CAA-E17E-A8CECA19F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1FA4-67AA-46AE-B090-20506EA439F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2051-88AB-5432-FBFF-70F6C0EB0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8195A-ADD7-A4CD-74D7-E5BFFA31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6177-2D99-4068-A34F-38A814FC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2110-4933-44CD-AF3B-9FB35951C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7287" y="154237"/>
            <a:ext cx="11166513" cy="63227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meeting of the Africa Ocean Governance Strategy and Capacity Building on BBNJ </a:t>
            </a:r>
          </a:p>
          <a:p>
            <a:pPr marL="0" indent="0" algn="ctr">
              <a:buNone/>
            </a:pPr>
            <a:endParaRPr lang="en-US" sz="8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8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3: Strategic Intervention Pathway 1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Means of Implementation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 how the Strategy will be effectively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 in terms of finance and resource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mobilization; science and knowledge, and enhanced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by Yvonne Waweru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Ocean Accounts Partnershi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Fellow, Sustainable Develo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 Reform Hub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 of New South Wales, Australia</a:t>
            </a:r>
          </a:p>
          <a:p>
            <a:pPr marL="0" indent="0" algn="ctr">
              <a:buNone/>
            </a:pPr>
            <a:endParaRPr lang="en-US" sz="7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April 2025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 es Salaam, Tanzania</a:t>
            </a:r>
          </a:p>
          <a:p>
            <a:pPr marL="0" indent="0" algn="ctr">
              <a:buNone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CDD22045-4FF7-DBCA-5239-3AB8F555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08" y="4368836"/>
            <a:ext cx="3502392" cy="23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D7BF1-6F7B-E0A7-55FE-342B01D5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B2434D-C639-69CC-DADA-A7DE3B76BABE}"/>
              </a:ext>
            </a:extLst>
          </p:cNvPr>
          <p:cNvSpPr txBox="1"/>
          <p:nvPr/>
        </p:nvSpPr>
        <p:spPr>
          <a:xfrm>
            <a:off x="115883" y="480774"/>
            <a:ext cx="80527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0070C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70C0"/>
                </a:solidFill>
                <a:effectLst/>
              </a:rPr>
              <a:t>Ocean accounts are integrated records of regularly compiled and comparable data concerning ocean environment assets: </a:t>
            </a:r>
            <a:endParaRPr lang="en-US" sz="2000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002060"/>
                </a:solidFill>
              </a:rPr>
              <a:t>macro-economic data </a:t>
            </a:r>
            <a:r>
              <a:rPr lang="en-US" sz="2000" dirty="0" err="1">
                <a:solidFill>
                  <a:srgbClr val="002060"/>
                </a:solidFill>
              </a:rPr>
              <a:t>e.g</a:t>
            </a:r>
            <a:r>
              <a:rPr lang="en-US" sz="2000" dirty="0">
                <a:solidFill>
                  <a:srgbClr val="002060"/>
                </a:solidFill>
              </a:rPr>
              <a:t> fisheries, tourism, shipping, marine genetic resources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002060"/>
                </a:solidFill>
              </a:rPr>
              <a:t>environmental-economic data (assets, flows, wastes, taxes)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002060"/>
                </a:solidFill>
              </a:rPr>
              <a:t>Ecosystem data (extent, condition, ecosystem services)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33333"/>
                </a:solidFill>
              </a:rPr>
              <a:t>Structured data on ocean beneficiaries, technology, and governance</a:t>
            </a:r>
            <a:endParaRPr lang="en-US" sz="2000" b="0" i="0" u="none" strike="noStrike" dirty="0">
              <a:solidFill>
                <a:srgbClr val="30302F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70C0"/>
                </a:solidFill>
                <a:effectLst/>
              </a:rPr>
              <a:t>Ocean Accounts system integrate satellite imagery, field measurements, economic models, local knowledge and social data and consistent monitoring to develop natural capital assessments</a:t>
            </a:r>
          </a:p>
          <a:p>
            <a:pPr algn="just"/>
            <a:endParaRPr lang="en-US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71F4A-BC9A-BAC5-379B-2CCBAB86C583}"/>
              </a:ext>
            </a:extLst>
          </p:cNvPr>
          <p:cNvSpPr txBox="1"/>
          <p:nvPr/>
        </p:nvSpPr>
        <p:spPr>
          <a:xfrm>
            <a:off x="266373" y="129362"/>
            <a:ext cx="850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Aligning data and information on marine and coastal ecosystems to the African Statistical System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B8A50-4A4A-ABC7-9F32-0357E665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5" y="4630589"/>
            <a:ext cx="1690861" cy="2146760"/>
          </a:xfrm>
          <a:prstGeom prst="rect">
            <a:avLst/>
          </a:prstGeom>
        </p:spPr>
      </p:pic>
      <p:pic>
        <p:nvPicPr>
          <p:cNvPr id="7" name="Picture 2" descr="System of Environmental-Economic Accounting 2012">
            <a:extLst>
              <a:ext uri="{FF2B5EF4-FFF2-40B4-BE49-F238E27FC236}">
                <a16:creationId xmlns:a16="http://schemas.microsoft.com/office/drawing/2014/main" id="{7D6B6BCF-D033-2230-8A0B-52CD221C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6" y="4396327"/>
            <a:ext cx="1815053" cy="23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76D31-AE14-7779-083C-A1C0520D8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79" y="4538949"/>
            <a:ext cx="1690861" cy="2319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AC124-6D53-62A7-26A9-EC41AD1C8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48" y="480774"/>
            <a:ext cx="2889979" cy="39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72F43A-8B25-99EB-CA5F-094900D61A95}"/>
              </a:ext>
            </a:extLst>
          </p:cNvPr>
          <p:cNvSpPr txBox="1"/>
          <p:nvPr/>
        </p:nvSpPr>
        <p:spPr>
          <a:xfrm>
            <a:off x="115883" y="480774"/>
            <a:ext cx="80527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002060"/>
              </a:solidFill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70C0"/>
                </a:solidFill>
                <a:effectLst/>
              </a:rPr>
              <a:t>Ocean Accounts are compatible/aligned with global statistical frameworks used by National Statistical Offices and Finance Ministries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System of National Accounts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333333"/>
                </a:solidFill>
              </a:rPr>
              <a:t>System of Environmental Economic Accounting-Ecosystem Accounts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333333"/>
                </a:solidFill>
              </a:rPr>
              <a:t>System of Environmental Economic Accounting-Ecosystem Accounts 2012-Central Framework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C00000"/>
                </a:solidFill>
                <a:effectLst/>
              </a:rPr>
              <a:t>SNA, SEEA-CF and SEEA-EA use internationally agreed standard concepts, definitions, classifications, accounting rules and tables which have been adopted </a:t>
            </a:r>
            <a:r>
              <a:rPr lang="en-US" sz="2000" b="1" dirty="0">
                <a:solidFill>
                  <a:srgbClr val="C00000"/>
                </a:solidFill>
              </a:rPr>
              <a:t>by the Africa Charter of Statistics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81780-B423-0EC8-CD9A-DAD6FFB8FA42}"/>
              </a:ext>
            </a:extLst>
          </p:cNvPr>
          <p:cNvSpPr txBox="1"/>
          <p:nvPr/>
        </p:nvSpPr>
        <p:spPr>
          <a:xfrm>
            <a:off x="266373" y="129362"/>
            <a:ext cx="850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Aligning data and information on marine and coastal ecosystems to the African Statistical System…….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D1CC1-42A0-0CC0-1582-C48B944D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70" y="4804307"/>
            <a:ext cx="1631490" cy="2053693"/>
          </a:xfrm>
          <a:prstGeom prst="rect">
            <a:avLst/>
          </a:prstGeom>
        </p:spPr>
      </p:pic>
      <p:pic>
        <p:nvPicPr>
          <p:cNvPr id="7" name="Picture 2" descr="System of Environmental-Economic Accounting 2012">
            <a:extLst>
              <a:ext uri="{FF2B5EF4-FFF2-40B4-BE49-F238E27FC236}">
                <a16:creationId xmlns:a16="http://schemas.microsoft.com/office/drawing/2014/main" id="{32ADA6D4-D32E-6F0B-95E9-7B30B5F4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15" y="4102190"/>
            <a:ext cx="1815053" cy="23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859A8-86C0-74CC-EBDE-3E85DD61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09587"/>
            <a:ext cx="1690861" cy="2319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0499D-47E9-C02D-918A-DF04A2843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090" y="28306"/>
            <a:ext cx="2889979" cy="39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B6B1-4A88-80B4-8C19-AA252DBF2743}"/>
              </a:ext>
            </a:extLst>
          </p:cNvPr>
          <p:cNvSpPr txBox="1"/>
          <p:nvPr/>
        </p:nvSpPr>
        <p:spPr>
          <a:xfrm>
            <a:off x="121186" y="230942"/>
            <a:ext cx="118210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f) Developing and strengthening platforms and institutions for documenting and preserving Africa’s maritime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The Dufuna Canoe">
            <a:extLst>
              <a:ext uri="{FF2B5EF4-FFF2-40B4-BE49-F238E27FC236}">
                <a16:creationId xmlns:a16="http://schemas.microsoft.com/office/drawing/2014/main" id="{1D2CA024-04DC-F6CA-D726-E82DE605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5" y="1774543"/>
            <a:ext cx="5196115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Dufuna Canoe: Africa’s Oldest Boat and a Window into Prehistoric Ingenuity ">
            <a:extLst>
              <a:ext uri="{FF2B5EF4-FFF2-40B4-BE49-F238E27FC236}">
                <a16:creationId xmlns:a16="http://schemas.microsoft.com/office/drawing/2014/main" id="{76F81C09-B3F5-5D10-4FAE-4229274A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1" y="1338938"/>
            <a:ext cx="4876800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446177-A827-2AEA-8D7E-EE5C60E7C558}"/>
              </a:ext>
            </a:extLst>
          </p:cNvPr>
          <p:cNvSpPr txBox="1"/>
          <p:nvPr/>
        </p:nvSpPr>
        <p:spPr>
          <a:xfrm>
            <a:off x="730673" y="6107234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Dufuna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Canoe, Africa’s oldest boat</a:t>
            </a:r>
          </a:p>
        </p:txBody>
      </p:sp>
    </p:spTree>
    <p:extLst>
      <p:ext uri="{BB962C8B-B14F-4D97-AF65-F5344CB8AC3E}">
        <p14:creationId xmlns:p14="http://schemas.microsoft.com/office/powerpoint/2010/main" val="378141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680A7B-F3E4-24E6-DA5C-4D29297C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" y="239486"/>
            <a:ext cx="9339943" cy="5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0029FD-7B83-6308-80DE-8101F808128F}"/>
              </a:ext>
            </a:extLst>
          </p:cNvPr>
          <p:cNvSpPr txBox="1"/>
          <p:nvPr/>
        </p:nvSpPr>
        <p:spPr>
          <a:xfrm>
            <a:off x="370114" y="6099406"/>
            <a:ext cx="11821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ffectLst/>
                <a:latin typeface="Spectral"/>
              </a:rPr>
              <a:t>Trading ports and cities in the Indian ocean world 618-1500 by N. Chaudhuri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9A07C-2FF7-84F3-18CB-532DDC673050}"/>
              </a:ext>
            </a:extLst>
          </p:cNvPr>
          <p:cNvSpPr txBox="1"/>
          <p:nvPr/>
        </p:nvSpPr>
        <p:spPr>
          <a:xfrm>
            <a:off x="9101919" y="738103"/>
            <a:ext cx="29411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Indian Ocean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Ajuran</a:t>
            </a:r>
            <a:endParaRPr lang="en-US" dirty="0"/>
          </a:p>
          <a:p>
            <a:r>
              <a:rPr lang="en-US" u="sng" dirty="0">
                <a:solidFill>
                  <a:srgbClr val="0070C0"/>
                </a:solidFill>
              </a:rPr>
              <a:t>Mediterranean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Nile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Nubia</a:t>
            </a:r>
          </a:p>
          <a:p>
            <a:r>
              <a:rPr lang="en-US" u="sng" dirty="0">
                <a:solidFill>
                  <a:srgbClr val="0070C0"/>
                </a:solidFill>
              </a:rPr>
              <a:t>Atlantic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Akan, Yoruba and Igbo</a:t>
            </a:r>
          </a:p>
        </p:txBody>
      </p:sp>
    </p:spTree>
    <p:extLst>
      <p:ext uri="{BB962C8B-B14F-4D97-AF65-F5344CB8AC3E}">
        <p14:creationId xmlns:p14="http://schemas.microsoft.com/office/powerpoint/2010/main" val="410492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5C4FA-B7D8-8A70-77B6-04D531EB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0"/>
            <a:ext cx="1212668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18C62-2D4C-0221-EFB5-5F28237D1D53}"/>
              </a:ext>
            </a:extLst>
          </p:cNvPr>
          <p:cNvSpPr txBox="1"/>
          <p:nvPr/>
        </p:nvSpPr>
        <p:spPr>
          <a:xfrm>
            <a:off x="326571" y="5934670"/>
            <a:ext cx="8665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Bojakowski</a:t>
            </a:r>
            <a:r>
              <a:rPr lang="en-US" b="1" dirty="0">
                <a:solidFill>
                  <a:schemeClr val="bg1"/>
                </a:solidFill>
              </a:rPr>
              <a:t>, P.T., Sarathi, A., Berrocal, R.P. et al. </a:t>
            </a:r>
            <a:r>
              <a:rPr lang="en-US" b="1" dirty="0" err="1">
                <a:solidFill>
                  <a:schemeClr val="bg1"/>
                </a:solidFill>
              </a:rPr>
              <a:t>Mtepe</a:t>
            </a:r>
            <a:r>
              <a:rPr lang="en-US" b="1" dirty="0">
                <a:solidFill>
                  <a:schemeClr val="bg1"/>
                </a:solidFill>
              </a:rPr>
              <a:t>: Documentation and Analysis of a Sewn-Boat Reconstruction from Zanzibar, Tanzania. </a:t>
            </a:r>
            <a:r>
              <a:rPr lang="en-US" b="1" dirty="0" err="1">
                <a:solidFill>
                  <a:schemeClr val="bg1"/>
                </a:solidFill>
              </a:rPr>
              <a:t>Afr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Archaeol</a:t>
            </a:r>
            <a:r>
              <a:rPr lang="en-US" b="1" dirty="0">
                <a:solidFill>
                  <a:schemeClr val="bg1"/>
                </a:solidFill>
              </a:rPr>
              <a:t> Rev 41, 139–159 (2024). https://doi.org/10.1007/s10437-024-09577-6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FAC6E-CAB1-7853-6917-4F9BC41EE38C}"/>
              </a:ext>
            </a:extLst>
          </p:cNvPr>
          <p:cNvSpPr txBox="1"/>
          <p:nvPr/>
        </p:nvSpPr>
        <p:spPr>
          <a:xfrm>
            <a:off x="1719943" y="816429"/>
            <a:ext cx="451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MTEPE-SEWN BOAT</a:t>
            </a:r>
          </a:p>
        </p:txBody>
      </p:sp>
    </p:spTree>
    <p:extLst>
      <p:ext uri="{BB962C8B-B14F-4D97-AF65-F5344CB8AC3E}">
        <p14:creationId xmlns:p14="http://schemas.microsoft.com/office/powerpoint/2010/main" val="11295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D886E-9055-ACE3-9E0A-A79A8C1EC66D}"/>
              </a:ext>
            </a:extLst>
          </p:cNvPr>
          <p:cNvSpPr txBox="1"/>
          <p:nvPr/>
        </p:nvSpPr>
        <p:spPr>
          <a:xfrm>
            <a:off x="944695" y="437787"/>
            <a:ext cx="9664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 Strengthening human and institutional capacity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58F87-1C68-DF5B-4D57-9D9102FE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39" y="1333863"/>
            <a:ext cx="5915657" cy="5086350"/>
          </a:xfrm>
          <a:prstGeom prst="rect">
            <a:avLst/>
          </a:prstGeom>
        </p:spPr>
      </p:pic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A4A9E5A4-6B17-676C-CF27-1DE6E8CC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34918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4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31C4FB-B4F7-F25B-EB5B-4F1D48E3AAB1}"/>
              </a:ext>
            </a:extLst>
          </p:cNvPr>
          <p:cNvSpPr txBox="1"/>
          <p:nvPr/>
        </p:nvSpPr>
        <p:spPr>
          <a:xfrm>
            <a:off x="527023" y="395849"/>
            <a:ext cx="1050540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 Area III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F0"/>
                </a:solidFill>
              </a:rPr>
              <a:t>Strengthen implementation, compliance and enforcement of existing instruments and frameworks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  <a:p>
            <a:pPr lvl="0">
              <a:defRPr/>
            </a:pPr>
            <a:endParaRPr lang="en-US" sz="2800" dirty="0">
              <a:solidFill>
                <a:srgbClr val="00B0F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Mobilize actors and stakeholders in the implementation of existing instruments, with a focus on compliance and enforcement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 investment in capacity building, and financial resources for enforcement and compliance with ocean governance frameworks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AB7CA36D-423E-4908-B79E-777B44D7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34918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7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31A60-6B6E-10AF-B28C-729906CDAE53}"/>
              </a:ext>
            </a:extLst>
          </p:cNvPr>
          <p:cNvSpPr txBox="1"/>
          <p:nvPr/>
        </p:nvSpPr>
        <p:spPr>
          <a:xfrm>
            <a:off x="537210" y="1187649"/>
            <a:ext cx="1073197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 Area 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monitoring systems and processes for ocean governance (monitoring pollution and resource use)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and or strengthen systems and processes for monitoring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or strengthen protocols for monitoring marine resources and pollution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2400" dirty="0"/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CFC2980F-AB7B-4966-578C-F96AAD5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45935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1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8CCF5-4EB6-F987-5CA1-817C6799A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>
            <a:extLst>
              <a:ext uri="{FF2B5EF4-FFF2-40B4-BE49-F238E27FC236}">
                <a16:creationId xmlns:a16="http://schemas.microsoft.com/office/drawing/2014/main" id="{84411830-0B21-EB7F-2CE7-FC1177B5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38257"/>
            <a:ext cx="50292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/>
              </a:rPr>
              <a:t>Thank You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124" name="Image 0" descr="preencoded.png">
            <a:extLst>
              <a:ext uri="{FF2B5EF4-FFF2-40B4-BE49-F238E27FC236}">
                <a16:creationId xmlns:a16="http://schemas.microsoft.com/office/drawing/2014/main" id="{F44BE633-795A-7FF5-1807-06FF72B2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6" y="0"/>
            <a:ext cx="39211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each, boat, coconut tree, nature, recreation, sea, tourism icon - Download on Iconfinder">
            <a:extLst>
              <a:ext uri="{FF2B5EF4-FFF2-40B4-BE49-F238E27FC236}">
                <a16:creationId xmlns:a16="http://schemas.microsoft.com/office/drawing/2014/main" id="{D26B4910-37D8-431D-8F38-42F34043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736" y="610954"/>
            <a:ext cx="1063384" cy="1098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sherman Icon 974208">
            <a:extLst>
              <a:ext uri="{FF2B5EF4-FFF2-40B4-BE49-F238E27FC236}">
                <a16:creationId xmlns:a16="http://schemas.microsoft.com/office/drawing/2014/main" id="{751F458F-8C15-4663-A87C-BD0AEE6E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982" y="20862"/>
            <a:ext cx="2217738" cy="2287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ishing industry trawler ships with net line icon">
            <a:extLst>
              <a:ext uri="{FF2B5EF4-FFF2-40B4-BE49-F238E27FC236}">
                <a16:creationId xmlns:a16="http://schemas.microsoft.com/office/drawing/2014/main" id="{11F9D959-1FFA-43D0-AD4D-48F46D67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" y="721389"/>
            <a:ext cx="1174972" cy="1193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ip icon logo vector design">
            <a:extLst>
              <a:ext uri="{FF2B5EF4-FFF2-40B4-BE49-F238E27FC236}">
                <a16:creationId xmlns:a16="http://schemas.microsoft.com/office/drawing/2014/main" id="{BF911059-8C50-43AE-B3D4-FB2785A8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472" y="782490"/>
            <a:ext cx="1225724" cy="994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uba Diving Icon 53006">
            <a:extLst>
              <a:ext uri="{FF2B5EF4-FFF2-40B4-BE49-F238E27FC236}">
                <a16:creationId xmlns:a16="http://schemas.microsoft.com/office/drawing/2014/main" id="{B30238EA-8AB8-4892-92F8-D650EB09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4" y="272986"/>
            <a:ext cx="1828937" cy="19243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ine life or ecosystem vector illustration. Concept with icons related to  aquatic / ocean animals, undersea / underwater biodiversity &amp; wildlife,  reef animals. Stock Vector | Adobe Stock">
            <a:extLst>
              <a:ext uri="{FF2B5EF4-FFF2-40B4-BE49-F238E27FC236}">
                <a16:creationId xmlns:a16="http://schemas.microsoft.com/office/drawing/2014/main" id="{6B935CEE-1B67-4F02-9FEE-A8BDBBDB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09" y="2383705"/>
            <a:ext cx="3298869" cy="1653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nd Drawn Seaweed, Coral Set Isolated. Sea Plant Icons Stock Clipart |  Royalty-Free | FreeImages">
            <a:extLst>
              <a:ext uri="{FF2B5EF4-FFF2-40B4-BE49-F238E27FC236}">
                <a16:creationId xmlns:a16="http://schemas.microsoft.com/office/drawing/2014/main" id="{D7C653F4-45F3-4AA8-A55B-52E048C8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637" y="652004"/>
            <a:ext cx="1239393" cy="11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aweed farmer 2 | Human - Aquaculture">
            <a:extLst>
              <a:ext uri="{FF2B5EF4-FFF2-40B4-BE49-F238E27FC236}">
                <a16:creationId xmlns:a16="http://schemas.microsoft.com/office/drawing/2014/main" id="{995BA00F-9CC3-4680-B3D7-AF4CD6FE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19" y="685784"/>
            <a:ext cx="825090" cy="9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EF5691-D0FB-4620-8CB7-CCAB1E9CDC12}"/>
              </a:ext>
            </a:extLst>
          </p:cNvPr>
          <p:cNvSpPr txBox="1"/>
          <p:nvPr/>
        </p:nvSpPr>
        <p:spPr>
          <a:xfrm>
            <a:off x="7363632" y="2341415"/>
            <a:ext cx="3298869" cy="2954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FOUNDATION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and productive oceans and coasts provide ecosystem goods and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Provisioning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Regulating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 descr="Meeting">
            <a:extLst>
              <a:ext uri="{FF2B5EF4-FFF2-40B4-BE49-F238E27FC236}">
                <a16:creationId xmlns:a16="http://schemas.microsoft.com/office/drawing/2014/main" id="{F80344D9-9564-40FA-9A61-0CDCEAD625E3}"/>
              </a:ext>
            </a:extLst>
          </p:cNvPr>
          <p:cNvSpPr/>
          <p:nvPr/>
        </p:nvSpPr>
        <p:spPr>
          <a:xfrm>
            <a:off x="197833" y="5634877"/>
            <a:ext cx="1102648" cy="1398348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ECB34A-762C-4B52-9DEC-8F6D9E8902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9029" y="5867459"/>
            <a:ext cx="953769" cy="9440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A5AB08-6951-402E-8FBC-3CD376D6AD13}"/>
              </a:ext>
            </a:extLst>
          </p:cNvPr>
          <p:cNvSpPr txBox="1"/>
          <p:nvPr/>
        </p:nvSpPr>
        <p:spPr>
          <a:xfrm>
            <a:off x="8574977" y="282672"/>
            <a:ext cx="339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meet social and cultural needs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8DD5B-BDB0-4797-B7CC-436733F7ECC3}"/>
              </a:ext>
            </a:extLst>
          </p:cNvPr>
          <p:cNvSpPr txBox="1"/>
          <p:nvPr/>
        </p:nvSpPr>
        <p:spPr>
          <a:xfrm>
            <a:off x="639383" y="1709606"/>
            <a:ext cx="453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 inclusive, sustainable blue economy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7E0D03-0C5F-475D-9D67-86D449D86BDE}"/>
              </a:ext>
            </a:extLst>
          </p:cNvPr>
          <p:cNvGrpSpPr/>
          <p:nvPr/>
        </p:nvGrpSpPr>
        <p:grpSpPr>
          <a:xfrm>
            <a:off x="1075132" y="4306883"/>
            <a:ext cx="6044428" cy="1647538"/>
            <a:chOff x="765914" y="2414243"/>
            <a:chExt cx="4533970" cy="124926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AE5DB7-92A1-440B-9919-7AC2942AF88A}"/>
                </a:ext>
              </a:extLst>
            </p:cNvPr>
            <p:cNvSpPr/>
            <p:nvPr/>
          </p:nvSpPr>
          <p:spPr>
            <a:xfrm>
              <a:off x="765914" y="2943510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E97E0F-622B-48A5-A647-246331D486BE}"/>
                </a:ext>
              </a:extLst>
            </p:cNvPr>
            <p:cNvSpPr txBox="1"/>
            <p:nvPr/>
          </p:nvSpPr>
          <p:spPr>
            <a:xfrm>
              <a:off x="979884" y="2414243"/>
              <a:ext cx="4320000" cy="90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OCEAN GOVERNANCE  (global, continental, regional, national and sub-national levels)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Steering collective action across sectors, institutions and stakeholders</a:t>
              </a:r>
            </a:p>
          </p:txBody>
        </p:sp>
      </p:grpSp>
      <p:pic>
        <p:nvPicPr>
          <p:cNvPr id="2049" name="Graphic 2048" descr="Scales of justice">
            <a:extLst>
              <a:ext uri="{FF2B5EF4-FFF2-40B4-BE49-F238E27FC236}">
                <a16:creationId xmlns:a16="http://schemas.microsoft.com/office/drawing/2014/main" id="{865CB894-C54E-4B83-BEBA-B6E3BC714F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2340" y="5803737"/>
            <a:ext cx="914400" cy="985513"/>
          </a:xfrm>
          <a:prstGeom prst="rect">
            <a:avLst/>
          </a:prstGeom>
        </p:spPr>
      </p:pic>
      <p:pic>
        <p:nvPicPr>
          <p:cNvPr id="2057" name="Graphic 2056" descr="Handshake">
            <a:extLst>
              <a:ext uri="{FF2B5EF4-FFF2-40B4-BE49-F238E27FC236}">
                <a16:creationId xmlns:a16="http://schemas.microsoft.com/office/drawing/2014/main" id="{E76ABD02-3F7A-4AFA-AF45-5D383ED251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43431" y="5772888"/>
            <a:ext cx="1100952" cy="1181097"/>
          </a:xfrm>
          <a:prstGeom prst="rect">
            <a:avLst/>
          </a:prstGeom>
        </p:spPr>
      </p:pic>
      <p:pic>
        <p:nvPicPr>
          <p:cNvPr id="56" name="Graphic 55" descr="Transfer">
            <a:extLst>
              <a:ext uri="{FF2B5EF4-FFF2-40B4-BE49-F238E27FC236}">
                <a16:creationId xmlns:a16="http://schemas.microsoft.com/office/drawing/2014/main" id="{E03D9A7A-E479-4BCA-9B4F-5FF7DFD292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42901" y="478926"/>
            <a:ext cx="914400" cy="91440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F60A8D-49D6-4BFE-8E3B-BF11A387C4C6}"/>
              </a:ext>
            </a:extLst>
          </p:cNvPr>
          <p:cNvCxnSpPr/>
          <p:nvPr/>
        </p:nvCxnSpPr>
        <p:spPr>
          <a:xfrm flipV="1">
            <a:off x="6875486" y="1158984"/>
            <a:ext cx="1699491" cy="1261581"/>
          </a:xfrm>
          <a:prstGeom prst="straightConnector1">
            <a:avLst/>
          </a:prstGeom>
          <a:ln w="44450">
            <a:solidFill>
              <a:srgbClr val="B51BA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row: Circular 109">
            <a:extLst>
              <a:ext uri="{FF2B5EF4-FFF2-40B4-BE49-F238E27FC236}">
                <a16:creationId xmlns:a16="http://schemas.microsoft.com/office/drawing/2014/main" id="{387B2D05-276C-4A54-92BA-C2D37775FA92}"/>
              </a:ext>
            </a:extLst>
          </p:cNvPr>
          <p:cNvSpPr/>
          <p:nvPr/>
        </p:nvSpPr>
        <p:spPr>
          <a:xfrm>
            <a:off x="442412" y="1550797"/>
            <a:ext cx="4927878" cy="4717615"/>
          </a:xfrm>
          <a:prstGeom prst="circularArrow">
            <a:avLst>
              <a:gd name="adj1" fmla="val 5544"/>
              <a:gd name="adj2" fmla="val 330680"/>
              <a:gd name="adj3" fmla="val 13767499"/>
              <a:gd name="adj4" fmla="val 7849938"/>
              <a:gd name="adj5" fmla="val 575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2AC1A4E-26E9-4FFD-87C9-059C6A51C4DC}"/>
              </a:ext>
            </a:extLst>
          </p:cNvPr>
          <p:cNvCxnSpPr/>
          <p:nvPr/>
        </p:nvCxnSpPr>
        <p:spPr>
          <a:xfrm>
            <a:off x="2440204" y="2216612"/>
            <a:ext cx="1071418" cy="8314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6" descr="2,500+ Strong Foundation Icon Illustrations, Royalty-Free Vector Graphics &amp;  Clip Art - iStock">
            <a:extLst>
              <a:ext uri="{FF2B5EF4-FFF2-40B4-BE49-F238E27FC236}">
                <a16:creationId xmlns:a16="http://schemas.microsoft.com/office/drawing/2014/main" id="{7834F926-DDDA-41A0-8C70-A32CDC96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92" y="5754500"/>
            <a:ext cx="1032986" cy="10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E959D7-19A0-4B5B-9245-60CE3AD037CC}"/>
              </a:ext>
            </a:extLst>
          </p:cNvPr>
          <p:cNvSpPr txBox="1"/>
          <p:nvPr/>
        </p:nvSpPr>
        <p:spPr>
          <a:xfrm>
            <a:off x="2663512" y="-50179"/>
            <a:ext cx="642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oceans mean for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Africa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1AD8D7-CE72-4A46-816D-F40E8B08DA49}"/>
              </a:ext>
            </a:extLst>
          </p:cNvPr>
          <p:cNvCxnSpPr/>
          <p:nvPr/>
        </p:nvCxnSpPr>
        <p:spPr>
          <a:xfrm flipV="1">
            <a:off x="6647030" y="3837974"/>
            <a:ext cx="591127" cy="452582"/>
          </a:xfrm>
          <a:prstGeom prst="straightConnector1">
            <a:avLst/>
          </a:prstGeom>
          <a:ln w="889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110699-360D-4267-A44C-85DAD178ADE8}"/>
              </a:ext>
            </a:extLst>
          </p:cNvPr>
          <p:cNvGrpSpPr/>
          <p:nvPr/>
        </p:nvGrpSpPr>
        <p:grpSpPr>
          <a:xfrm>
            <a:off x="7492008" y="5571509"/>
            <a:ext cx="3408629" cy="1239977"/>
            <a:chOff x="7899446" y="2808332"/>
            <a:chExt cx="3408629" cy="1239977"/>
          </a:xfrm>
        </p:grpSpPr>
        <p:pic>
          <p:nvPicPr>
            <p:cNvPr id="41" name="Graphic 40" descr="Circular flowchart">
              <a:extLst>
                <a:ext uri="{FF2B5EF4-FFF2-40B4-BE49-F238E27FC236}">
                  <a16:creationId xmlns:a16="http://schemas.microsoft.com/office/drawing/2014/main" id="{6DE6B4BD-4160-4AD0-AB93-FACCCCD62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161463" y="3133909"/>
              <a:ext cx="866457" cy="9144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AAA941-B4BA-4AF9-B8E3-8B3EA84BF142}"/>
                </a:ext>
              </a:extLst>
            </p:cNvPr>
            <p:cNvSpPr/>
            <p:nvPr/>
          </p:nvSpPr>
          <p:spPr>
            <a:xfrm>
              <a:off x="7899446" y="3418675"/>
              <a:ext cx="1269053" cy="446154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Sustainable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CDE94E2-E33C-4FF3-9326-DCFD01E18F84}"/>
                </a:ext>
              </a:extLst>
            </p:cNvPr>
            <p:cNvSpPr/>
            <p:nvPr/>
          </p:nvSpPr>
          <p:spPr>
            <a:xfrm>
              <a:off x="8953930" y="2808332"/>
              <a:ext cx="1269053" cy="44615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Inclusive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E94992-4081-408E-BAEE-5B46330B74A2}"/>
                </a:ext>
              </a:extLst>
            </p:cNvPr>
            <p:cNvSpPr/>
            <p:nvPr/>
          </p:nvSpPr>
          <p:spPr>
            <a:xfrm>
              <a:off x="9968802" y="3390546"/>
              <a:ext cx="1339273" cy="446154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 Economy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C2AC1B5-5E41-4AE8-8356-864951CFAA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36022" y="814547"/>
            <a:ext cx="1040923" cy="7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294C29-73EC-4514-89C5-ABFA25AB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55" y="239675"/>
            <a:ext cx="11422911" cy="720725"/>
          </a:xfrm>
        </p:spPr>
        <p:txBody>
          <a:bodyPr/>
          <a:lstStyle/>
          <a:p>
            <a:r>
              <a:rPr lang="en-GB" sz="2800" b="1" dirty="0">
                <a:solidFill>
                  <a:srgbClr val="002060"/>
                </a:solidFill>
              </a:rPr>
              <a:t>International Ocean Governance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8DF74-2F38-40CA-B958-947F0E12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59" y="361507"/>
            <a:ext cx="5863407" cy="57832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DE78A4-6D41-426B-AAEF-69ADD3AEAC53}"/>
              </a:ext>
            </a:extLst>
          </p:cNvPr>
          <p:cNvSpPr/>
          <p:nvPr/>
        </p:nvSpPr>
        <p:spPr>
          <a:xfrm>
            <a:off x="747207" y="847185"/>
            <a:ext cx="4535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Ocean governance is framed by: </a:t>
            </a:r>
          </a:p>
          <a:p>
            <a:pPr marL="838179" lvl="1" indent="-380990">
              <a:buAutoNum type="romanLcParenBoth"/>
            </a:pPr>
            <a:r>
              <a:rPr lang="en-GB" dirty="0"/>
              <a:t>state’s rights and obligations under international law, under regional agreements and national law; </a:t>
            </a:r>
          </a:p>
          <a:p>
            <a:pPr marL="838179" lvl="1" indent="-380990">
              <a:buAutoNum type="romanLcParenBoth"/>
            </a:pPr>
            <a:r>
              <a:rPr lang="en-GB" dirty="0"/>
              <a:t>the related policies, plans and norms (e.g., Rio+20, AU policies); </a:t>
            </a:r>
          </a:p>
          <a:p>
            <a:pPr marL="838179" lvl="1" indent="-380990">
              <a:buAutoNum type="romanLcParenBoth"/>
            </a:pPr>
            <a:r>
              <a:rPr lang="en-GB" dirty="0"/>
              <a:t>international codes, guidelines and approaches (e.g., the Code of Conduct for Responsible Fisheries and various International Maritime Organisation guidelines)</a:t>
            </a:r>
          </a:p>
          <a:p>
            <a:pPr marL="380990" indent="-380990">
              <a:buAutoNum type="romanLcParenBoth"/>
            </a:pPr>
            <a:endParaRPr lang="en-US" dirty="0"/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Law of the Sea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Maritime security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Climate Change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Marine pollution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Fisheries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Living natural resources</a:t>
            </a:r>
          </a:p>
          <a:p>
            <a:pPr marL="1600160" lvl="3" indent="-228594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Ocean Science and Knowledge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D41B1-7348-4900-80E9-573BED6792B3}"/>
              </a:ext>
            </a:extLst>
          </p:cNvPr>
          <p:cNvSpPr/>
          <p:nvPr/>
        </p:nvSpPr>
        <p:spPr>
          <a:xfrm>
            <a:off x="6311210" y="6144730"/>
            <a:ext cx="1944763" cy="240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1067" dirty="0">
                <a:solidFill>
                  <a:prstClr val="black"/>
                </a:solidFill>
              </a:rPr>
              <a:t>Global Ocean Commission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9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5416"/>
    </mc:Choice>
    <mc:Fallback>
      <p:transition advTm="354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3D578-9587-4C91-9708-1FC8E28EB3E6}"/>
              </a:ext>
            </a:extLst>
          </p:cNvPr>
          <p:cNvSpPr/>
          <p:nvPr/>
        </p:nvSpPr>
        <p:spPr>
          <a:xfrm>
            <a:off x="3348471" y="900686"/>
            <a:ext cx="1825220" cy="6136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BE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C4411-1832-4747-8B96-BEBCD28BA001}"/>
              </a:ext>
            </a:extLst>
          </p:cNvPr>
          <p:cNvSpPr/>
          <p:nvPr/>
        </p:nvSpPr>
        <p:spPr>
          <a:xfrm>
            <a:off x="1698236" y="1989845"/>
            <a:ext cx="1652350" cy="2669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60F7C-0B80-40D9-BCD0-CB14EA7C5FF2}"/>
              </a:ext>
            </a:extLst>
          </p:cNvPr>
          <p:cNvSpPr/>
          <p:nvPr/>
        </p:nvSpPr>
        <p:spPr>
          <a:xfrm>
            <a:off x="1033246" y="4695416"/>
            <a:ext cx="7003314" cy="10125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National Blue Economy and Ocean Economy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25823-9654-44DD-9461-CE8DAC382DA6}"/>
              </a:ext>
            </a:extLst>
          </p:cNvPr>
          <p:cNvSpPr/>
          <p:nvPr/>
        </p:nvSpPr>
        <p:spPr>
          <a:xfrm>
            <a:off x="2319416" y="5986318"/>
            <a:ext cx="4530811" cy="527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Sectoral Laws and Policies working in their silos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52353-8AF3-431A-97A8-DF45E8209D74}"/>
              </a:ext>
            </a:extLst>
          </p:cNvPr>
          <p:cNvSpPr/>
          <p:nvPr/>
        </p:nvSpPr>
        <p:spPr>
          <a:xfrm>
            <a:off x="2209800" y="177588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EBADD-9B70-4B52-B3FD-CB8A7F35A2C5}"/>
              </a:ext>
            </a:extLst>
          </p:cNvPr>
          <p:cNvSpPr/>
          <p:nvPr/>
        </p:nvSpPr>
        <p:spPr>
          <a:xfrm>
            <a:off x="2362200" y="192828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74E87-4E35-4133-B9D7-BDBD5B9D3724}"/>
              </a:ext>
            </a:extLst>
          </p:cNvPr>
          <p:cNvSpPr/>
          <p:nvPr/>
        </p:nvSpPr>
        <p:spPr>
          <a:xfrm>
            <a:off x="6412922" y="91708"/>
            <a:ext cx="1515817" cy="527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SDGs and 2030 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851347-D821-4ECB-A90C-507022D673F8}"/>
              </a:ext>
            </a:extLst>
          </p:cNvPr>
          <p:cNvSpPr/>
          <p:nvPr/>
        </p:nvSpPr>
        <p:spPr>
          <a:xfrm>
            <a:off x="4162463" y="79663"/>
            <a:ext cx="1825220" cy="5593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Commitments on Biodiversity, Climate, Trade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F7FA8B4-EEB9-46E2-97C4-FE629E5EE963}"/>
              </a:ext>
            </a:extLst>
          </p:cNvPr>
          <p:cNvCxnSpPr/>
          <p:nvPr/>
        </p:nvCxnSpPr>
        <p:spPr>
          <a:xfrm>
            <a:off x="3359170" y="2590337"/>
            <a:ext cx="590599" cy="206943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72ED8-313D-40D2-86D5-360E732BC5F1}"/>
              </a:ext>
            </a:extLst>
          </p:cNvPr>
          <p:cNvSpPr/>
          <p:nvPr/>
        </p:nvSpPr>
        <p:spPr>
          <a:xfrm>
            <a:off x="7898043" y="2202426"/>
            <a:ext cx="1515817" cy="527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RFBs and RFMOs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42B94C-9B68-4AD6-8910-884779CC5BFA}"/>
              </a:ext>
            </a:extLst>
          </p:cNvPr>
          <p:cNvSpPr/>
          <p:nvPr/>
        </p:nvSpPr>
        <p:spPr>
          <a:xfrm>
            <a:off x="9668462" y="1974006"/>
            <a:ext cx="2354017" cy="11355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Seas-Nairobi, Abidjan, Jeddah and Barcelona Conventions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E46DB3-A305-4C1D-B5FE-746F7DFBFBB4}"/>
              </a:ext>
            </a:extLst>
          </p:cNvPr>
          <p:cNvSpPr/>
          <p:nvPr/>
        </p:nvSpPr>
        <p:spPr>
          <a:xfrm>
            <a:off x="8187119" y="39036"/>
            <a:ext cx="1825220" cy="73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UNESCO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Decade for Ocean Science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E1ECBF-C012-46A7-9698-EFD9A2E0C7AE}"/>
              </a:ext>
            </a:extLst>
          </p:cNvPr>
          <p:cNvSpPr/>
          <p:nvPr/>
        </p:nvSpPr>
        <p:spPr>
          <a:xfrm>
            <a:off x="5292660" y="852708"/>
            <a:ext cx="2320349" cy="14486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AIMS 2050,Agenda 2063, </a:t>
            </a:r>
            <a:r>
              <a:rPr lang="en-US" sz="1500" dirty="0">
                <a:solidFill>
                  <a:prstClr val="white"/>
                </a:solidFill>
                <a:latin typeface="Calibri" panose="020F0502020204030204"/>
              </a:rPr>
              <a:t>Bamako Convention, Abuja Declaration on Fisheries, Lome Charter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84565A-33C2-46B4-A495-02011A3B4CB6}"/>
              </a:ext>
            </a:extLst>
          </p:cNvPr>
          <p:cNvSpPr/>
          <p:nvPr/>
        </p:nvSpPr>
        <p:spPr>
          <a:xfrm>
            <a:off x="2039829" y="37677"/>
            <a:ext cx="1765431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UNCLOS (BBNJ,ISA,UNFSA)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B4FF91-404C-49F4-863D-E1913F97B7B4}"/>
              </a:ext>
            </a:extLst>
          </p:cNvPr>
          <p:cNvSpPr/>
          <p:nvPr/>
        </p:nvSpPr>
        <p:spPr>
          <a:xfrm>
            <a:off x="114841" y="37677"/>
            <a:ext cx="1515817" cy="6231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DED998-C5CA-4C73-B79A-B8D25FA9B00C}"/>
              </a:ext>
            </a:extLst>
          </p:cNvPr>
          <p:cNvSpPr/>
          <p:nvPr/>
        </p:nvSpPr>
        <p:spPr>
          <a:xfrm>
            <a:off x="80291" y="983576"/>
            <a:ext cx="1515817" cy="527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Continental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52A599-9019-43F1-9F9F-B376F06FA70D}"/>
              </a:ext>
            </a:extLst>
          </p:cNvPr>
          <p:cNvSpPr/>
          <p:nvPr/>
        </p:nvSpPr>
        <p:spPr>
          <a:xfrm>
            <a:off x="88554" y="4783918"/>
            <a:ext cx="1802513" cy="71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Implementation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F8C378-6861-466A-BF9F-18D045F2C983}"/>
              </a:ext>
            </a:extLst>
          </p:cNvPr>
          <p:cNvCxnSpPr>
            <a:cxnSpLocks/>
          </p:cNvCxnSpPr>
          <p:nvPr/>
        </p:nvCxnSpPr>
        <p:spPr>
          <a:xfrm>
            <a:off x="4412377" y="1553874"/>
            <a:ext cx="0" cy="3053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1884FF-BDF7-40AF-B244-856B343C76A5}"/>
              </a:ext>
            </a:extLst>
          </p:cNvPr>
          <p:cNvCxnSpPr>
            <a:cxnSpLocks/>
          </p:cNvCxnSpPr>
          <p:nvPr/>
        </p:nvCxnSpPr>
        <p:spPr>
          <a:xfrm>
            <a:off x="5501856" y="2288561"/>
            <a:ext cx="0" cy="23189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2F61A5E-4070-45FC-8720-1BCD189DAAAC}"/>
              </a:ext>
            </a:extLst>
          </p:cNvPr>
          <p:cNvSpPr/>
          <p:nvPr/>
        </p:nvSpPr>
        <p:spPr>
          <a:xfrm>
            <a:off x="1714381" y="896595"/>
            <a:ext cx="1515817" cy="7774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Ocean Governance Strategy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2956A9-10F9-454B-99B9-532C64CD604B}"/>
              </a:ext>
            </a:extLst>
          </p:cNvPr>
          <p:cNvSpPr/>
          <p:nvPr/>
        </p:nvSpPr>
        <p:spPr>
          <a:xfrm>
            <a:off x="80290" y="2288561"/>
            <a:ext cx="1515817" cy="1101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and Sub-regional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FCEA3B-9577-4072-810B-EC5DF24E8B1A}"/>
              </a:ext>
            </a:extLst>
          </p:cNvPr>
          <p:cNvCxnSpPr>
            <a:cxnSpLocks/>
          </p:cNvCxnSpPr>
          <p:nvPr/>
        </p:nvCxnSpPr>
        <p:spPr>
          <a:xfrm flipV="1">
            <a:off x="7889981" y="3220089"/>
            <a:ext cx="1989674" cy="13874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EFFBE2-768C-4ACE-A2B0-EE157A70B95F}"/>
              </a:ext>
            </a:extLst>
          </p:cNvPr>
          <p:cNvCxnSpPr>
            <a:cxnSpLocks/>
          </p:cNvCxnSpPr>
          <p:nvPr/>
        </p:nvCxnSpPr>
        <p:spPr>
          <a:xfrm flipV="1">
            <a:off x="6685280" y="2883180"/>
            <a:ext cx="1970671" cy="1617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14D9BD0-83A8-4DE2-AEEB-C00CE8311266}"/>
              </a:ext>
            </a:extLst>
          </p:cNvPr>
          <p:cNvSpPr/>
          <p:nvPr/>
        </p:nvSpPr>
        <p:spPr>
          <a:xfrm>
            <a:off x="8327567" y="4548240"/>
            <a:ext cx="3558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Fragmentation across sectors at global, regional and national levels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4C1D30-0DE9-4A51-9ECE-83470522F94F}"/>
              </a:ext>
            </a:extLst>
          </p:cNvPr>
          <p:cNvSpPr/>
          <p:nvPr/>
        </p:nvSpPr>
        <p:spPr>
          <a:xfrm>
            <a:off x="10364803" y="95434"/>
            <a:ext cx="1515817" cy="527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IMO treaties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76F877-BADB-4673-912E-0E1C803A8D69}"/>
              </a:ext>
            </a:extLst>
          </p:cNvPr>
          <p:cNvSpPr/>
          <p:nvPr/>
        </p:nvSpPr>
        <p:spPr>
          <a:xfrm>
            <a:off x="5988709" y="2408020"/>
            <a:ext cx="1515817" cy="1012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IOC-UNESCO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Sub-Commission for Africa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58359C-1B2C-4A36-991C-7C6F301EB09B}"/>
              </a:ext>
            </a:extLst>
          </p:cNvPr>
          <p:cNvCxnSpPr/>
          <p:nvPr/>
        </p:nvCxnSpPr>
        <p:spPr>
          <a:xfrm flipH="1">
            <a:off x="5831840" y="3448040"/>
            <a:ext cx="620994" cy="1211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5BA617-7948-4C70-A3CE-E554165A9C99}"/>
              </a:ext>
            </a:extLst>
          </p:cNvPr>
          <p:cNvSpPr txBox="1"/>
          <p:nvPr/>
        </p:nvSpPr>
        <p:spPr>
          <a:xfrm>
            <a:off x="114841" y="6207760"/>
            <a:ext cx="15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845BD-C5BC-4030-A00C-F8BFF20A2274}"/>
              </a:ext>
            </a:extLst>
          </p:cNvPr>
          <p:cNvSpPr txBox="1"/>
          <p:nvPr/>
        </p:nvSpPr>
        <p:spPr>
          <a:xfrm>
            <a:off x="3890428" y="1932988"/>
            <a:ext cx="179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2671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299FD-A04E-2224-2270-60734EBE40E6}"/>
              </a:ext>
            </a:extLst>
          </p:cNvPr>
          <p:cNvSpPr txBox="1"/>
          <p:nvPr/>
        </p:nvSpPr>
        <p:spPr>
          <a:xfrm>
            <a:off x="748098" y="430576"/>
            <a:ext cx="1039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Therefore, the main aim of ocean governance at the continental level is to steer and coordinate collective action for the ocean by:</a:t>
            </a:r>
          </a:p>
          <a:p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Enabling Member States to cooperate by sharing expertise, developing joint processes, and coordinating and </a:t>
            </a:r>
            <a:r>
              <a:rPr lang="en-US" sz="2800" dirty="0" err="1">
                <a:solidFill>
                  <a:srgbClr val="0070C0"/>
                </a:solidFill>
              </a:rPr>
              <a:t>harmonising</a:t>
            </a:r>
            <a:r>
              <a:rPr lang="en-US" sz="2800" dirty="0">
                <a:solidFill>
                  <a:srgbClr val="0070C0"/>
                </a:solidFill>
              </a:rPr>
              <a:t> their governance efforts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Enabling participation of non-state actors (private sector, civil society and local communities) in decision-making processes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Expanding resource mobilization efforts</a:t>
            </a: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1D61D660-73BC-CC4F-D93F-15A7E19B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17" y="3811837"/>
            <a:ext cx="3951383" cy="28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E1223-931E-6EB2-7358-5F1C4975BA82}"/>
              </a:ext>
            </a:extLst>
          </p:cNvPr>
          <p:cNvSpPr txBox="1"/>
          <p:nvPr/>
        </p:nvSpPr>
        <p:spPr>
          <a:xfrm>
            <a:off x="121186" y="0"/>
            <a:ext cx="1155246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Africa Ocean Governance Strategy</a:t>
            </a:r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Strategic Intervention Pathway 1: Enhancing Means of Implementation</a:t>
            </a:r>
          </a:p>
          <a:p>
            <a:pPr>
              <a:buNone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Effective ocean governance requires robust support mechanisms, including financial and resource mobilization, technology transfer, capacity building, and awareness creation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deep understanding of the ocean’s social, economic, and technological dimensions—as well as the extent of communities' reliance on marine resources—is essential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Additionally, strengthening human and institutional capacity, facilitating technology transfer, and establishing mechanisms for communicating scientific consensus are fundamental to informed decision-making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These efforts will enhance coordination and ensure the successful implementation of the Africa Ocean Governance Strategy and Implementation Plan</a:t>
            </a: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CFD38FF5-C935-E32D-89C2-B6F9542D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34918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33609D-A5A7-B13C-6C65-44C05FB83014}"/>
              </a:ext>
            </a:extLst>
          </p:cNvPr>
          <p:cNvSpPr txBox="1"/>
          <p:nvPr/>
        </p:nvSpPr>
        <p:spPr>
          <a:xfrm>
            <a:off x="146221" y="0"/>
            <a:ext cx="1189955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Key Components of Strategic Intervention Pathway 1: Enhancing Means of Implementation</a:t>
            </a:r>
          </a:p>
          <a:p>
            <a:pPr>
              <a:buNone/>
            </a:pPr>
            <a:r>
              <a:rPr lang="en-US" sz="2400" b="1" dirty="0">
                <a:solidFill>
                  <a:srgbClr val="00B0F0"/>
                </a:solidFill>
              </a:rPr>
              <a:t>A. Finance and Resource Mobilization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Strengthening Financial Mechanisms</a:t>
            </a:r>
            <a:r>
              <a:rPr lang="en-US" sz="2000" b="1" dirty="0"/>
              <a:t> </a:t>
            </a:r>
            <a:r>
              <a:rPr lang="en-US" sz="2000" dirty="0"/>
              <a:t>by establishing a framework for financing ocean governance initiatives in Africa at continental, regional, sub-regional and national levels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400" b="1" dirty="0">
                <a:solidFill>
                  <a:srgbClr val="00B0F0"/>
                </a:solidFill>
              </a:rPr>
              <a:t>B. Enhance mechanisms for knowledge dissemination and decision-making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Utilization of Existing Knowledge</a:t>
            </a:r>
            <a:endParaRPr lang="en-US" sz="2000" dirty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Enhances mechanisms for knowledge dissemination and decision-making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Leverages expertise from institutions such as WIOMSA, CBD scientific centers of Africa, and centers of excellence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Synthesizes and verifies critical information across sectors and themes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Recognition and utilization of indigenous knowledge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Integration and Accessibility of Information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Develops platforms such as dashboards, hubs, or networks to link fragmented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Ensures policymakers and stakeholders have access to comprehensive ocean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dirty="0">
                <a:solidFill>
                  <a:srgbClr val="00B0F0"/>
                </a:solidFill>
              </a:rPr>
              <a:t>C. Awareness Creation and Outreach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Public Awareness and Advocacy</a:t>
            </a:r>
            <a:endParaRPr lang="en-US" sz="2000" dirty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Raises awareness of the importance of healthy oceans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Encourages political will for increased investment in sustainability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Promotes behavioral change to support ocean conservation efforts</a:t>
            </a: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57B6DEC0-3E7E-4AD8-C347-9B137D03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34918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8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A6933-3114-D854-18B3-011AA6575223}"/>
              </a:ext>
            </a:extLst>
          </p:cNvPr>
          <p:cNvSpPr txBox="1"/>
          <p:nvPr/>
        </p:nvSpPr>
        <p:spPr>
          <a:xfrm>
            <a:off x="91440" y="297711"/>
            <a:ext cx="12100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Intervention Area I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Establish mechanisms to </a:t>
            </a:r>
            <a:r>
              <a:rPr lang="en-US" sz="2800" b="1" dirty="0" err="1">
                <a:solidFill>
                  <a:srgbClr val="00B0F0"/>
                </a:solidFill>
              </a:rPr>
              <a:t>mobilise</a:t>
            </a:r>
            <a:r>
              <a:rPr lang="en-US" sz="2800" b="1" dirty="0">
                <a:solidFill>
                  <a:srgbClr val="00B0F0"/>
                </a:solidFill>
              </a:rPr>
              <a:t> finance for ocean governance at scale in Africa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3F96A-9719-92FD-374D-81E0583F5A89}"/>
              </a:ext>
            </a:extLst>
          </p:cNvPr>
          <p:cNvSpPr txBox="1"/>
          <p:nvPr/>
        </p:nvSpPr>
        <p:spPr>
          <a:xfrm>
            <a:off x="294425" y="1449274"/>
            <a:ext cx="105458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2060"/>
                </a:solidFill>
              </a:rPr>
              <a:t>Guide joint strategic and sustainable investments through increased public, private and philanthropic investment in ocean governance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2060"/>
                </a:solidFill>
              </a:rPr>
              <a:t>Support the integration of ocean governance in fiscal policy and public financial management systems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2060"/>
                </a:solidFill>
              </a:rPr>
              <a:t>Support the implementation of policy, institutional and legal reforms for enhanced resource mobilization and scaled-up, transformative finance for ocean governance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2060"/>
                </a:solidFill>
              </a:rPr>
              <a:t>Support conducive co-investment, knowledge sharing and B2B platforms to facilitate a sustainable financing and resource </a:t>
            </a:r>
            <a:r>
              <a:rPr lang="en-US" sz="2400" dirty="0" err="1">
                <a:solidFill>
                  <a:srgbClr val="002060"/>
                </a:solidFill>
              </a:rPr>
              <a:t>mobilisation</a:t>
            </a:r>
            <a:r>
              <a:rPr lang="en-US" sz="2400" dirty="0">
                <a:solidFill>
                  <a:srgbClr val="002060"/>
                </a:solidFill>
              </a:rPr>
              <a:t> mechanism for the successful implementation of the Strategy and Action Plan</a:t>
            </a:r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5DB207CC-32B5-0C38-7832-9DF31D5B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77" y="5367969"/>
            <a:ext cx="2284623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9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5DE5-B2E7-85A6-989B-DC9E748E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" y="365125"/>
            <a:ext cx="11842595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 Area II</a:t>
            </a:r>
            <a:b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mechanisms for knowledge management, technology transfer, capacity building, communication, education, awareness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8B25A2-DDE3-B77C-A480-0E4112DA70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9136" y="1836775"/>
            <a:ext cx="5417633" cy="429639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5654-B1F9-DB83-2BC6-EEE8BF89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263" y="1836775"/>
            <a:ext cx="5859966" cy="4887409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ocean governance in Africa with the policy and science aspects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Strengthening the science to policy interface to support evidence-based decision making in AU policy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Incorporating indigenous and traditional knowledge in AU policy making processes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and strengthening platform(s), institutions and networks for technology, assessment and reporting on the continent’s aquatic and marine waters and their associated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66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1236</Words>
  <Application>Microsoft Office PowerPoint</Application>
  <PresentationFormat>Widescreen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Spectral</vt:lpstr>
      <vt:lpstr>Wingdings</vt:lpstr>
      <vt:lpstr>Office Theme</vt:lpstr>
      <vt:lpstr>PowerPoint Presentation</vt:lpstr>
      <vt:lpstr>PowerPoint Presentation</vt:lpstr>
      <vt:lpstr>International Ocean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Intervention Area II Establish mechanisms for knowledge management, technology transfer, capacity building, communication, education,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 Waweru</dc:creator>
  <cp:lastModifiedBy>Yvonne Waweru</cp:lastModifiedBy>
  <cp:revision>20</cp:revision>
  <dcterms:created xsi:type="dcterms:W3CDTF">2025-03-30T16:26:06Z</dcterms:created>
  <dcterms:modified xsi:type="dcterms:W3CDTF">2025-03-31T18:03:40Z</dcterms:modified>
</cp:coreProperties>
</file>