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sldIdLst>
    <p:sldId id="297" r:id="rId2"/>
    <p:sldId id="298" r:id="rId3"/>
    <p:sldId id="303" r:id="rId4"/>
    <p:sldId id="305" r:id="rId5"/>
    <p:sldId id="304" r:id="rId6"/>
    <p:sldId id="308" r:id="rId7"/>
    <p:sldId id="309" r:id="rId8"/>
    <p:sldId id="306" r:id="rId9"/>
    <p:sldId id="307" r:id="rId10"/>
    <p:sldId id="310" r:id="rId11"/>
    <p:sldId id="311" r:id="rId12"/>
    <p:sldId id="312" r:id="rId13"/>
    <p:sldId id="313" r:id="rId14"/>
    <p:sldId id="315" r:id="rId15"/>
    <p:sldId id="314" r:id="rId16"/>
    <p:sldId id="316" r:id="rId17"/>
    <p:sldId id="317" r:id="rId18"/>
    <p:sldId id="318" r:id="rId19"/>
    <p:sldId id="319" r:id="rId20"/>
    <p:sldId id="321" r:id="rId21"/>
    <p:sldId id="320" r:id="rId22"/>
    <p:sldId id="322" r:id="rId23"/>
    <p:sldId id="323" r:id="rId24"/>
    <p:sldId id="324" r:id="rId2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00" autoAdjust="0"/>
    <p:restoredTop sz="90358"/>
  </p:normalViewPr>
  <p:slideViewPr>
    <p:cSldViewPr snapToGrid="0" snapToObjects="1">
      <p:cViewPr varScale="1">
        <p:scale>
          <a:sx n="114" d="100"/>
          <a:sy n="114" d="100"/>
        </p:scale>
        <p:origin x="35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B5F78F-4CB0-714C-86A5-A05653D78CA3}" type="datetimeFigureOut">
              <a:rPr lang="fr-FR" smtClean="0"/>
              <a:t>01/04/2025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5202A1-7CFD-3942-BBE1-A4C8978A8777}" type="slidenum">
              <a:rPr lang="fr-FR" smtClean="0"/>
              <a:t>‹N°›</a:t>
            </a:fld>
            <a:endParaRPr lang="fr-FR"/>
          </a:p>
        </p:txBody>
      </p:sp>
    </p:spTree>
    <p:extLst>
      <p:ext uri="{BB962C8B-B14F-4D97-AF65-F5344CB8AC3E}">
        <p14:creationId xmlns:p14="http://schemas.microsoft.com/office/powerpoint/2010/main" val="14323264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C5202A1-7CFD-3942-BBE1-A4C8978A8777}" type="slidenum">
              <a:rPr lang="fr-FR" smtClean="0"/>
              <a:t>1</a:t>
            </a:fld>
            <a:endParaRPr lang="fr-FR"/>
          </a:p>
        </p:txBody>
      </p:sp>
    </p:spTree>
    <p:extLst>
      <p:ext uri="{BB962C8B-B14F-4D97-AF65-F5344CB8AC3E}">
        <p14:creationId xmlns:p14="http://schemas.microsoft.com/office/powerpoint/2010/main" val="33300626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ltLang="zh-CN" dirty="0"/>
              <a:t>Rapport d’experts sur les progrès réalisés en matière de développement durable en Afrique (CEA ; CUA ; PNUD-RBA ; BAD)</a:t>
            </a:r>
            <a:endParaRPr lang="fr-FR" dirty="0"/>
          </a:p>
        </p:txBody>
      </p:sp>
      <p:sp>
        <p:nvSpPr>
          <p:cNvPr id="4" name="Espace réservé du numéro de diapositive 3"/>
          <p:cNvSpPr>
            <a:spLocks noGrp="1"/>
          </p:cNvSpPr>
          <p:nvPr>
            <p:ph type="sldNum" sz="quarter" idx="5"/>
          </p:nvPr>
        </p:nvSpPr>
        <p:spPr/>
        <p:txBody>
          <a:bodyPr/>
          <a:lstStyle/>
          <a:p>
            <a:fld id="{4C5202A1-7CFD-3942-BBE1-A4C8978A8777}" type="slidenum">
              <a:rPr lang="fr-FR" smtClean="0"/>
              <a:t>10</a:t>
            </a:fld>
            <a:endParaRPr lang="fr-FR"/>
          </a:p>
        </p:txBody>
      </p:sp>
    </p:spTree>
    <p:extLst>
      <p:ext uri="{BB962C8B-B14F-4D97-AF65-F5344CB8AC3E}">
        <p14:creationId xmlns:p14="http://schemas.microsoft.com/office/powerpoint/2010/main" val="24438010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C5202A1-7CFD-3942-BBE1-A4C8978A8777}" type="slidenum">
              <a:rPr lang="fr-FR" smtClean="0"/>
              <a:t>11</a:t>
            </a:fld>
            <a:endParaRPr lang="fr-FR"/>
          </a:p>
        </p:txBody>
      </p:sp>
    </p:spTree>
    <p:extLst>
      <p:ext uri="{BB962C8B-B14F-4D97-AF65-F5344CB8AC3E}">
        <p14:creationId xmlns:p14="http://schemas.microsoft.com/office/powerpoint/2010/main" val="5403103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C5202A1-7CFD-3942-BBE1-A4C8978A8777}" type="slidenum">
              <a:rPr lang="fr-FR" smtClean="0"/>
              <a:t>12</a:t>
            </a:fld>
            <a:endParaRPr lang="fr-FR"/>
          </a:p>
        </p:txBody>
      </p:sp>
    </p:spTree>
    <p:extLst>
      <p:ext uri="{BB962C8B-B14F-4D97-AF65-F5344CB8AC3E}">
        <p14:creationId xmlns:p14="http://schemas.microsoft.com/office/powerpoint/2010/main" val="16027343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C5202A1-7CFD-3942-BBE1-A4C8978A8777}" type="slidenum">
              <a:rPr lang="fr-FR" smtClean="0"/>
              <a:t>13</a:t>
            </a:fld>
            <a:endParaRPr lang="fr-FR"/>
          </a:p>
        </p:txBody>
      </p:sp>
    </p:spTree>
    <p:extLst>
      <p:ext uri="{BB962C8B-B14F-4D97-AF65-F5344CB8AC3E}">
        <p14:creationId xmlns:p14="http://schemas.microsoft.com/office/powerpoint/2010/main" val="42633236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C5202A1-7CFD-3942-BBE1-A4C8978A8777}" type="slidenum">
              <a:rPr lang="fr-FR" smtClean="0"/>
              <a:t>14</a:t>
            </a:fld>
            <a:endParaRPr lang="fr-FR"/>
          </a:p>
        </p:txBody>
      </p:sp>
    </p:spTree>
    <p:extLst>
      <p:ext uri="{BB962C8B-B14F-4D97-AF65-F5344CB8AC3E}">
        <p14:creationId xmlns:p14="http://schemas.microsoft.com/office/powerpoint/2010/main" val="39395822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C5202A1-7CFD-3942-BBE1-A4C8978A8777}" type="slidenum">
              <a:rPr lang="fr-FR" smtClean="0"/>
              <a:t>15</a:t>
            </a:fld>
            <a:endParaRPr lang="fr-FR"/>
          </a:p>
        </p:txBody>
      </p:sp>
    </p:spTree>
    <p:extLst>
      <p:ext uri="{BB962C8B-B14F-4D97-AF65-F5344CB8AC3E}">
        <p14:creationId xmlns:p14="http://schemas.microsoft.com/office/powerpoint/2010/main" val="40438800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C5202A1-7CFD-3942-BBE1-A4C8978A8777}" type="slidenum">
              <a:rPr lang="fr-FR" smtClean="0"/>
              <a:t>16</a:t>
            </a:fld>
            <a:endParaRPr lang="fr-FR"/>
          </a:p>
        </p:txBody>
      </p:sp>
    </p:spTree>
    <p:extLst>
      <p:ext uri="{BB962C8B-B14F-4D97-AF65-F5344CB8AC3E}">
        <p14:creationId xmlns:p14="http://schemas.microsoft.com/office/powerpoint/2010/main" val="11946909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C5202A1-7CFD-3942-BBE1-A4C8978A8777}" type="slidenum">
              <a:rPr lang="fr-FR" smtClean="0"/>
              <a:t>17</a:t>
            </a:fld>
            <a:endParaRPr lang="fr-FR"/>
          </a:p>
        </p:txBody>
      </p:sp>
    </p:spTree>
    <p:extLst>
      <p:ext uri="{BB962C8B-B14F-4D97-AF65-F5344CB8AC3E}">
        <p14:creationId xmlns:p14="http://schemas.microsoft.com/office/powerpoint/2010/main" val="1405590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Cible 30x30 : protéger 30 % des terres et 30% des mers de la planète d’ici 2030</a:t>
            </a:r>
          </a:p>
        </p:txBody>
      </p:sp>
      <p:sp>
        <p:nvSpPr>
          <p:cNvPr id="4" name="Espace réservé du numéro de diapositive 3"/>
          <p:cNvSpPr>
            <a:spLocks noGrp="1"/>
          </p:cNvSpPr>
          <p:nvPr>
            <p:ph type="sldNum" sz="quarter" idx="5"/>
          </p:nvPr>
        </p:nvSpPr>
        <p:spPr/>
        <p:txBody>
          <a:bodyPr/>
          <a:lstStyle/>
          <a:p>
            <a:fld id="{4C5202A1-7CFD-3942-BBE1-A4C8978A8777}" type="slidenum">
              <a:rPr lang="fr-FR" smtClean="0"/>
              <a:t>18</a:t>
            </a:fld>
            <a:endParaRPr lang="fr-FR"/>
          </a:p>
        </p:txBody>
      </p:sp>
    </p:spTree>
    <p:extLst>
      <p:ext uri="{BB962C8B-B14F-4D97-AF65-F5344CB8AC3E}">
        <p14:creationId xmlns:p14="http://schemas.microsoft.com/office/powerpoint/2010/main" val="585479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C5202A1-7CFD-3942-BBE1-A4C8978A8777}" type="slidenum">
              <a:rPr lang="fr-FR" smtClean="0"/>
              <a:t>19</a:t>
            </a:fld>
            <a:endParaRPr lang="fr-FR"/>
          </a:p>
        </p:txBody>
      </p:sp>
    </p:spTree>
    <p:extLst>
      <p:ext uri="{BB962C8B-B14F-4D97-AF65-F5344CB8AC3E}">
        <p14:creationId xmlns:p14="http://schemas.microsoft.com/office/powerpoint/2010/main" val="1580509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C5202A1-7CFD-3942-BBE1-A4C8978A8777}" type="slidenum">
              <a:rPr lang="fr-FR" smtClean="0"/>
              <a:t>2</a:t>
            </a:fld>
            <a:endParaRPr lang="fr-FR"/>
          </a:p>
        </p:txBody>
      </p:sp>
    </p:spTree>
    <p:extLst>
      <p:ext uri="{BB962C8B-B14F-4D97-AF65-F5344CB8AC3E}">
        <p14:creationId xmlns:p14="http://schemas.microsoft.com/office/powerpoint/2010/main" val="8398156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C5202A1-7CFD-3942-BBE1-A4C8978A8777}" type="slidenum">
              <a:rPr lang="fr-FR" smtClean="0"/>
              <a:t>20</a:t>
            </a:fld>
            <a:endParaRPr lang="fr-FR"/>
          </a:p>
        </p:txBody>
      </p:sp>
    </p:spTree>
    <p:extLst>
      <p:ext uri="{BB962C8B-B14F-4D97-AF65-F5344CB8AC3E}">
        <p14:creationId xmlns:p14="http://schemas.microsoft.com/office/powerpoint/2010/main" val="35663070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C5202A1-7CFD-3942-BBE1-A4C8978A8777}" type="slidenum">
              <a:rPr lang="fr-FR" smtClean="0"/>
              <a:t>21</a:t>
            </a:fld>
            <a:endParaRPr lang="fr-FR"/>
          </a:p>
        </p:txBody>
      </p:sp>
    </p:spTree>
    <p:extLst>
      <p:ext uri="{BB962C8B-B14F-4D97-AF65-F5344CB8AC3E}">
        <p14:creationId xmlns:p14="http://schemas.microsoft.com/office/powerpoint/2010/main" val="35915955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C5202A1-7CFD-3942-BBE1-A4C8978A8777}" type="slidenum">
              <a:rPr lang="fr-FR" smtClean="0"/>
              <a:t>22</a:t>
            </a:fld>
            <a:endParaRPr lang="fr-FR"/>
          </a:p>
        </p:txBody>
      </p:sp>
    </p:spTree>
    <p:extLst>
      <p:ext uri="{BB962C8B-B14F-4D97-AF65-F5344CB8AC3E}">
        <p14:creationId xmlns:p14="http://schemas.microsoft.com/office/powerpoint/2010/main" val="35979939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C5202A1-7CFD-3942-BBE1-A4C8978A8777}" type="slidenum">
              <a:rPr lang="fr-FR" smtClean="0"/>
              <a:t>23</a:t>
            </a:fld>
            <a:endParaRPr lang="fr-FR"/>
          </a:p>
        </p:txBody>
      </p:sp>
    </p:spTree>
    <p:extLst>
      <p:ext uri="{BB962C8B-B14F-4D97-AF65-F5344CB8AC3E}">
        <p14:creationId xmlns:p14="http://schemas.microsoft.com/office/powerpoint/2010/main" val="19634141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C5202A1-7CFD-3942-BBE1-A4C8978A8777}" type="slidenum">
              <a:rPr lang="fr-FR" smtClean="0"/>
              <a:t>24</a:t>
            </a:fld>
            <a:endParaRPr lang="fr-FR"/>
          </a:p>
        </p:txBody>
      </p:sp>
    </p:spTree>
    <p:extLst>
      <p:ext uri="{BB962C8B-B14F-4D97-AF65-F5344CB8AC3E}">
        <p14:creationId xmlns:p14="http://schemas.microsoft.com/office/powerpoint/2010/main" val="3386979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C5202A1-7CFD-3942-BBE1-A4C8978A8777}" type="slidenum">
              <a:rPr lang="fr-FR" smtClean="0"/>
              <a:t>3</a:t>
            </a:fld>
            <a:endParaRPr lang="fr-FR"/>
          </a:p>
        </p:txBody>
      </p:sp>
    </p:spTree>
    <p:extLst>
      <p:ext uri="{BB962C8B-B14F-4D97-AF65-F5344CB8AC3E}">
        <p14:creationId xmlns:p14="http://schemas.microsoft.com/office/powerpoint/2010/main" val="21038334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C5202A1-7CFD-3942-BBE1-A4C8978A8777}" type="slidenum">
              <a:rPr lang="fr-FR" smtClean="0"/>
              <a:t>4</a:t>
            </a:fld>
            <a:endParaRPr lang="fr-FR"/>
          </a:p>
        </p:txBody>
      </p:sp>
    </p:spTree>
    <p:extLst>
      <p:ext uri="{BB962C8B-B14F-4D97-AF65-F5344CB8AC3E}">
        <p14:creationId xmlns:p14="http://schemas.microsoft.com/office/powerpoint/2010/main" val="12753883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C5202A1-7CFD-3942-BBE1-A4C8978A8777}" type="slidenum">
              <a:rPr lang="fr-FR" smtClean="0"/>
              <a:t>5</a:t>
            </a:fld>
            <a:endParaRPr lang="fr-FR"/>
          </a:p>
        </p:txBody>
      </p:sp>
    </p:spTree>
    <p:extLst>
      <p:ext uri="{BB962C8B-B14F-4D97-AF65-F5344CB8AC3E}">
        <p14:creationId xmlns:p14="http://schemas.microsoft.com/office/powerpoint/2010/main" val="29060034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C5202A1-7CFD-3942-BBE1-A4C8978A8777}" type="slidenum">
              <a:rPr lang="fr-FR" smtClean="0"/>
              <a:t>6</a:t>
            </a:fld>
            <a:endParaRPr lang="fr-FR"/>
          </a:p>
        </p:txBody>
      </p:sp>
    </p:spTree>
    <p:extLst>
      <p:ext uri="{BB962C8B-B14F-4D97-AF65-F5344CB8AC3E}">
        <p14:creationId xmlns:p14="http://schemas.microsoft.com/office/powerpoint/2010/main" val="13069368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C5202A1-7CFD-3942-BBE1-A4C8978A8777}" type="slidenum">
              <a:rPr lang="fr-FR" smtClean="0"/>
              <a:t>7</a:t>
            </a:fld>
            <a:endParaRPr lang="fr-FR"/>
          </a:p>
        </p:txBody>
      </p:sp>
    </p:spTree>
    <p:extLst>
      <p:ext uri="{BB962C8B-B14F-4D97-AF65-F5344CB8AC3E}">
        <p14:creationId xmlns:p14="http://schemas.microsoft.com/office/powerpoint/2010/main" val="2011588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C5202A1-7CFD-3942-BBE1-A4C8978A8777}" type="slidenum">
              <a:rPr lang="fr-FR" smtClean="0"/>
              <a:t>8</a:t>
            </a:fld>
            <a:endParaRPr lang="fr-FR"/>
          </a:p>
        </p:txBody>
      </p:sp>
    </p:spTree>
    <p:extLst>
      <p:ext uri="{BB962C8B-B14F-4D97-AF65-F5344CB8AC3E}">
        <p14:creationId xmlns:p14="http://schemas.microsoft.com/office/powerpoint/2010/main" val="37270815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C5202A1-7CFD-3942-BBE1-A4C8978A8777}" type="slidenum">
              <a:rPr lang="fr-FR" smtClean="0"/>
              <a:t>9</a:t>
            </a:fld>
            <a:endParaRPr lang="fr-FR"/>
          </a:p>
        </p:txBody>
      </p:sp>
    </p:spTree>
    <p:extLst>
      <p:ext uri="{BB962C8B-B14F-4D97-AF65-F5344CB8AC3E}">
        <p14:creationId xmlns:p14="http://schemas.microsoft.com/office/powerpoint/2010/main" val="2158097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3721A4-90B4-084D-9A7D-918D61C94A9C}"/>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DFCCF4D3-494C-CC48-916E-24BCF63193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53FAE459-EF2C-DB41-8C69-CC6DC02A5EF0}"/>
              </a:ext>
            </a:extLst>
          </p:cNvPr>
          <p:cNvSpPr>
            <a:spLocks noGrp="1"/>
          </p:cNvSpPr>
          <p:nvPr>
            <p:ph type="dt" sz="half" idx="10"/>
          </p:nvPr>
        </p:nvSpPr>
        <p:spPr/>
        <p:txBody>
          <a:bodyPr/>
          <a:lstStyle/>
          <a:p>
            <a:fld id="{B54492B7-114D-E44A-9C52-3D60505767F9}" type="datetimeFigureOut">
              <a:rPr lang="fr-FR" smtClean="0"/>
              <a:t>01/04/2025</a:t>
            </a:fld>
            <a:endParaRPr lang="fr-FR"/>
          </a:p>
        </p:txBody>
      </p:sp>
      <p:sp>
        <p:nvSpPr>
          <p:cNvPr id="5" name="Espace réservé du pied de page 4">
            <a:extLst>
              <a:ext uri="{FF2B5EF4-FFF2-40B4-BE49-F238E27FC236}">
                <a16:creationId xmlns:a16="http://schemas.microsoft.com/office/drawing/2014/main" id="{BB00C531-3D9D-EA43-B99D-E8DDF84A128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154934F-F149-8240-9815-1DF12BF2AD67}"/>
              </a:ext>
            </a:extLst>
          </p:cNvPr>
          <p:cNvSpPr>
            <a:spLocks noGrp="1"/>
          </p:cNvSpPr>
          <p:nvPr>
            <p:ph type="sldNum" sz="quarter" idx="12"/>
          </p:nvPr>
        </p:nvSpPr>
        <p:spPr/>
        <p:txBody>
          <a:bodyPr/>
          <a:lstStyle/>
          <a:p>
            <a:fld id="{35D2E737-B713-4047-908A-7D07FB4FBF57}" type="slidenum">
              <a:rPr lang="fr-FR" smtClean="0"/>
              <a:t>‹N°›</a:t>
            </a:fld>
            <a:endParaRPr lang="fr-FR"/>
          </a:p>
        </p:txBody>
      </p:sp>
    </p:spTree>
    <p:extLst>
      <p:ext uri="{BB962C8B-B14F-4D97-AF65-F5344CB8AC3E}">
        <p14:creationId xmlns:p14="http://schemas.microsoft.com/office/powerpoint/2010/main" val="1132823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8DA517-9162-D94A-88D8-79213B0915A4}"/>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F9DDD69D-5630-194D-9E58-D3FEDB888BE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310DF82-9521-9143-9D15-F09D1529C4CC}"/>
              </a:ext>
            </a:extLst>
          </p:cNvPr>
          <p:cNvSpPr>
            <a:spLocks noGrp="1"/>
          </p:cNvSpPr>
          <p:nvPr>
            <p:ph type="dt" sz="half" idx="10"/>
          </p:nvPr>
        </p:nvSpPr>
        <p:spPr/>
        <p:txBody>
          <a:bodyPr/>
          <a:lstStyle/>
          <a:p>
            <a:fld id="{B54492B7-114D-E44A-9C52-3D60505767F9}" type="datetimeFigureOut">
              <a:rPr lang="fr-FR" smtClean="0"/>
              <a:t>01/04/2025</a:t>
            </a:fld>
            <a:endParaRPr lang="fr-FR"/>
          </a:p>
        </p:txBody>
      </p:sp>
      <p:sp>
        <p:nvSpPr>
          <p:cNvPr id="5" name="Espace réservé du pied de page 4">
            <a:extLst>
              <a:ext uri="{FF2B5EF4-FFF2-40B4-BE49-F238E27FC236}">
                <a16:creationId xmlns:a16="http://schemas.microsoft.com/office/drawing/2014/main" id="{02D55BBF-5471-D144-98D5-146BAD06210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7612F94-15ED-DB4A-8EE5-D32BBF17C089}"/>
              </a:ext>
            </a:extLst>
          </p:cNvPr>
          <p:cNvSpPr>
            <a:spLocks noGrp="1"/>
          </p:cNvSpPr>
          <p:nvPr>
            <p:ph type="sldNum" sz="quarter" idx="12"/>
          </p:nvPr>
        </p:nvSpPr>
        <p:spPr/>
        <p:txBody>
          <a:bodyPr/>
          <a:lstStyle/>
          <a:p>
            <a:fld id="{35D2E737-B713-4047-908A-7D07FB4FBF57}" type="slidenum">
              <a:rPr lang="fr-FR" smtClean="0"/>
              <a:t>‹N°›</a:t>
            </a:fld>
            <a:endParaRPr lang="fr-FR"/>
          </a:p>
        </p:txBody>
      </p:sp>
    </p:spTree>
    <p:extLst>
      <p:ext uri="{BB962C8B-B14F-4D97-AF65-F5344CB8AC3E}">
        <p14:creationId xmlns:p14="http://schemas.microsoft.com/office/powerpoint/2010/main" val="1942944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8D5A22D-E500-2247-BCAB-2E706754431B}"/>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0569FA19-ED92-C24C-BD96-741ACD7E666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7611866-D40C-4243-AE53-E357CCA93077}"/>
              </a:ext>
            </a:extLst>
          </p:cNvPr>
          <p:cNvSpPr>
            <a:spLocks noGrp="1"/>
          </p:cNvSpPr>
          <p:nvPr>
            <p:ph type="dt" sz="half" idx="10"/>
          </p:nvPr>
        </p:nvSpPr>
        <p:spPr/>
        <p:txBody>
          <a:bodyPr/>
          <a:lstStyle/>
          <a:p>
            <a:fld id="{B54492B7-114D-E44A-9C52-3D60505767F9}" type="datetimeFigureOut">
              <a:rPr lang="fr-FR" smtClean="0"/>
              <a:t>01/04/2025</a:t>
            </a:fld>
            <a:endParaRPr lang="fr-FR"/>
          </a:p>
        </p:txBody>
      </p:sp>
      <p:sp>
        <p:nvSpPr>
          <p:cNvPr id="5" name="Espace réservé du pied de page 4">
            <a:extLst>
              <a:ext uri="{FF2B5EF4-FFF2-40B4-BE49-F238E27FC236}">
                <a16:creationId xmlns:a16="http://schemas.microsoft.com/office/drawing/2014/main" id="{F19DBFB4-A74A-5B48-AF1B-80C77C3D1C8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C5B6462-40DB-C448-9009-AD01514FD327}"/>
              </a:ext>
            </a:extLst>
          </p:cNvPr>
          <p:cNvSpPr>
            <a:spLocks noGrp="1"/>
          </p:cNvSpPr>
          <p:nvPr>
            <p:ph type="sldNum" sz="quarter" idx="12"/>
          </p:nvPr>
        </p:nvSpPr>
        <p:spPr/>
        <p:txBody>
          <a:bodyPr/>
          <a:lstStyle/>
          <a:p>
            <a:fld id="{35D2E737-B713-4047-908A-7D07FB4FBF57}" type="slidenum">
              <a:rPr lang="fr-FR" smtClean="0"/>
              <a:t>‹N°›</a:t>
            </a:fld>
            <a:endParaRPr lang="fr-FR"/>
          </a:p>
        </p:txBody>
      </p:sp>
    </p:spTree>
    <p:extLst>
      <p:ext uri="{BB962C8B-B14F-4D97-AF65-F5344CB8AC3E}">
        <p14:creationId xmlns:p14="http://schemas.microsoft.com/office/powerpoint/2010/main" val="3178697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CA303B-3D4E-C84C-8D97-2F2D89EAD2F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1DA226C-C7C0-F74F-87E0-4ADF7EE8119D}"/>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A8B3B24-104E-4E45-A446-E89967B0786E}"/>
              </a:ext>
            </a:extLst>
          </p:cNvPr>
          <p:cNvSpPr>
            <a:spLocks noGrp="1"/>
          </p:cNvSpPr>
          <p:nvPr>
            <p:ph type="dt" sz="half" idx="10"/>
          </p:nvPr>
        </p:nvSpPr>
        <p:spPr/>
        <p:txBody>
          <a:bodyPr/>
          <a:lstStyle/>
          <a:p>
            <a:fld id="{B54492B7-114D-E44A-9C52-3D60505767F9}" type="datetimeFigureOut">
              <a:rPr lang="fr-FR" smtClean="0"/>
              <a:t>01/04/2025</a:t>
            </a:fld>
            <a:endParaRPr lang="fr-FR"/>
          </a:p>
        </p:txBody>
      </p:sp>
      <p:sp>
        <p:nvSpPr>
          <p:cNvPr id="5" name="Espace réservé du pied de page 4">
            <a:extLst>
              <a:ext uri="{FF2B5EF4-FFF2-40B4-BE49-F238E27FC236}">
                <a16:creationId xmlns:a16="http://schemas.microsoft.com/office/drawing/2014/main" id="{92C2AE79-BD92-A04C-833D-A45795F3CF0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7598841-BB10-D64C-9D45-DF2D22B8E558}"/>
              </a:ext>
            </a:extLst>
          </p:cNvPr>
          <p:cNvSpPr>
            <a:spLocks noGrp="1"/>
          </p:cNvSpPr>
          <p:nvPr>
            <p:ph type="sldNum" sz="quarter" idx="12"/>
          </p:nvPr>
        </p:nvSpPr>
        <p:spPr/>
        <p:txBody>
          <a:bodyPr/>
          <a:lstStyle/>
          <a:p>
            <a:fld id="{35D2E737-B713-4047-908A-7D07FB4FBF57}" type="slidenum">
              <a:rPr lang="fr-FR" smtClean="0"/>
              <a:t>‹N°›</a:t>
            </a:fld>
            <a:endParaRPr lang="fr-FR"/>
          </a:p>
        </p:txBody>
      </p:sp>
    </p:spTree>
    <p:extLst>
      <p:ext uri="{BB962C8B-B14F-4D97-AF65-F5344CB8AC3E}">
        <p14:creationId xmlns:p14="http://schemas.microsoft.com/office/powerpoint/2010/main" val="2806896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C8EBFD-F424-864D-B638-5E90F0CD1665}"/>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3D8B5293-7844-5D46-8234-F12C1EC45F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103779AF-45EC-D04C-8981-634749759598}"/>
              </a:ext>
            </a:extLst>
          </p:cNvPr>
          <p:cNvSpPr>
            <a:spLocks noGrp="1"/>
          </p:cNvSpPr>
          <p:nvPr>
            <p:ph type="dt" sz="half" idx="10"/>
          </p:nvPr>
        </p:nvSpPr>
        <p:spPr/>
        <p:txBody>
          <a:bodyPr/>
          <a:lstStyle/>
          <a:p>
            <a:fld id="{B54492B7-114D-E44A-9C52-3D60505767F9}" type="datetimeFigureOut">
              <a:rPr lang="fr-FR" smtClean="0"/>
              <a:t>01/04/2025</a:t>
            </a:fld>
            <a:endParaRPr lang="fr-FR"/>
          </a:p>
        </p:txBody>
      </p:sp>
      <p:sp>
        <p:nvSpPr>
          <p:cNvPr id="5" name="Espace réservé du pied de page 4">
            <a:extLst>
              <a:ext uri="{FF2B5EF4-FFF2-40B4-BE49-F238E27FC236}">
                <a16:creationId xmlns:a16="http://schemas.microsoft.com/office/drawing/2014/main" id="{1E7AB8A5-085F-7845-A755-BEEA92AC15F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5AAE56E-A75D-C24C-BCAF-D09BFD0826A7}"/>
              </a:ext>
            </a:extLst>
          </p:cNvPr>
          <p:cNvSpPr>
            <a:spLocks noGrp="1"/>
          </p:cNvSpPr>
          <p:nvPr>
            <p:ph type="sldNum" sz="quarter" idx="12"/>
          </p:nvPr>
        </p:nvSpPr>
        <p:spPr/>
        <p:txBody>
          <a:bodyPr/>
          <a:lstStyle/>
          <a:p>
            <a:fld id="{35D2E737-B713-4047-908A-7D07FB4FBF57}" type="slidenum">
              <a:rPr lang="fr-FR" smtClean="0"/>
              <a:t>‹N°›</a:t>
            </a:fld>
            <a:endParaRPr lang="fr-FR"/>
          </a:p>
        </p:txBody>
      </p:sp>
    </p:spTree>
    <p:extLst>
      <p:ext uri="{BB962C8B-B14F-4D97-AF65-F5344CB8AC3E}">
        <p14:creationId xmlns:p14="http://schemas.microsoft.com/office/powerpoint/2010/main" val="2914128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736232-7CB5-024D-9962-77F29785DA9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12A9F3F-79D6-E446-8C0C-2A82C2AC29F7}"/>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1C806702-0F42-8B4B-9855-D5E21B093497}"/>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257F5D0C-D335-B649-ACCA-96A29A65E47A}"/>
              </a:ext>
            </a:extLst>
          </p:cNvPr>
          <p:cNvSpPr>
            <a:spLocks noGrp="1"/>
          </p:cNvSpPr>
          <p:nvPr>
            <p:ph type="dt" sz="half" idx="10"/>
          </p:nvPr>
        </p:nvSpPr>
        <p:spPr/>
        <p:txBody>
          <a:bodyPr/>
          <a:lstStyle/>
          <a:p>
            <a:fld id="{B54492B7-114D-E44A-9C52-3D60505767F9}" type="datetimeFigureOut">
              <a:rPr lang="fr-FR" smtClean="0"/>
              <a:t>01/04/2025</a:t>
            </a:fld>
            <a:endParaRPr lang="fr-FR"/>
          </a:p>
        </p:txBody>
      </p:sp>
      <p:sp>
        <p:nvSpPr>
          <p:cNvPr id="6" name="Espace réservé du pied de page 5">
            <a:extLst>
              <a:ext uri="{FF2B5EF4-FFF2-40B4-BE49-F238E27FC236}">
                <a16:creationId xmlns:a16="http://schemas.microsoft.com/office/drawing/2014/main" id="{C914821F-1272-7649-91DD-04966C0F5DD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E7A2749-6121-F74C-BCA6-075FA80F96C4}"/>
              </a:ext>
            </a:extLst>
          </p:cNvPr>
          <p:cNvSpPr>
            <a:spLocks noGrp="1"/>
          </p:cNvSpPr>
          <p:nvPr>
            <p:ph type="sldNum" sz="quarter" idx="12"/>
          </p:nvPr>
        </p:nvSpPr>
        <p:spPr/>
        <p:txBody>
          <a:bodyPr/>
          <a:lstStyle/>
          <a:p>
            <a:fld id="{35D2E737-B713-4047-908A-7D07FB4FBF57}" type="slidenum">
              <a:rPr lang="fr-FR" smtClean="0"/>
              <a:t>‹N°›</a:t>
            </a:fld>
            <a:endParaRPr lang="fr-FR"/>
          </a:p>
        </p:txBody>
      </p:sp>
    </p:spTree>
    <p:extLst>
      <p:ext uri="{BB962C8B-B14F-4D97-AF65-F5344CB8AC3E}">
        <p14:creationId xmlns:p14="http://schemas.microsoft.com/office/powerpoint/2010/main" val="659069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77E6C0-66B8-4040-9C8C-F0100257B67D}"/>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60F32B8E-D6C6-F14E-93E5-82471C62E9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778C51C9-24AC-964D-B87B-34E441EDD062}"/>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6466E3C6-14E4-2E4F-9E77-8B4EA92212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0980F0FD-AEBA-6546-9A33-165DF14D8AE8}"/>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3A4225F5-365A-E242-AAD5-0865685CCFFD}"/>
              </a:ext>
            </a:extLst>
          </p:cNvPr>
          <p:cNvSpPr>
            <a:spLocks noGrp="1"/>
          </p:cNvSpPr>
          <p:nvPr>
            <p:ph type="dt" sz="half" idx="10"/>
          </p:nvPr>
        </p:nvSpPr>
        <p:spPr/>
        <p:txBody>
          <a:bodyPr/>
          <a:lstStyle/>
          <a:p>
            <a:fld id="{B54492B7-114D-E44A-9C52-3D60505767F9}" type="datetimeFigureOut">
              <a:rPr lang="fr-FR" smtClean="0"/>
              <a:t>01/04/2025</a:t>
            </a:fld>
            <a:endParaRPr lang="fr-FR"/>
          </a:p>
        </p:txBody>
      </p:sp>
      <p:sp>
        <p:nvSpPr>
          <p:cNvPr id="8" name="Espace réservé du pied de page 7">
            <a:extLst>
              <a:ext uri="{FF2B5EF4-FFF2-40B4-BE49-F238E27FC236}">
                <a16:creationId xmlns:a16="http://schemas.microsoft.com/office/drawing/2014/main" id="{5654A2CA-6A8C-844B-99A6-FEF4A68F5CC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73378CFB-18C8-1441-A5C6-6DC49F467F60}"/>
              </a:ext>
            </a:extLst>
          </p:cNvPr>
          <p:cNvSpPr>
            <a:spLocks noGrp="1"/>
          </p:cNvSpPr>
          <p:nvPr>
            <p:ph type="sldNum" sz="quarter" idx="12"/>
          </p:nvPr>
        </p:nvSpPr>
        <p:spPr/>
        <p:txBody>
          <a:bodyPr/>
          <a:lstStyle/>
          <a:p>
            <a:fld id="{35D2E737-B713-4047-908A-7D07FB4FBF57}" type="slidenum">
              <a:rPr lang="fr-FR" smtClean="0"/>
              <a:t>‹N°›</a:t>
            </a:fld>
            <a:endParaRPr lang="fr-FR"/>
          </a:p>
        </p:txBody>
      </p:sp>
    </p:spTree>
    <p:extLst>
      <p:ext uri="{BB962C8B-B14F-4D97-AF65-F5344CB8AC3E}">
        <p14:creationId xmlns:p14="http://schemas.microsoft.com/office/powerpoint/2010/main" val="2401971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D09B2C-CC1C-064D-B2D9-323E99C5CFFA}"/>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DC81F136-01C5-B94C-A9EC-9F0DDC98B8CD}"/>
              </a:ext>
            </a:extLst>
          </p:cNvPr>
          <p:cNvSpPr>
            <a:spLocks noGrp="1"/>
          </p:cNvSpPr>
          <p:nvPr>
            <p:ph type="dt" sz="half" idx="10"/>
          </p:nvPr>
        </p:nvSpPr>
        <p:spPr/>
        <p:txBody>
          <a:bodyPr/>
          <a:lstStyle/>
          <a:p>
            <a:fld id="{B54492B7-114D-E44A-9C52-3D60505767F9}" type="datetimeFigureOut">
              <a:rPr lang="fr-FR" smtClean="0"/>
              <a:t>01/04/2025</a:t>
            </a:fld>
            <a:endParaRPr lang="fr-FR"/>
          </a:p>
        </p:txBody>
      </p:sp>
      <p:sp>
        <p:nvSpPr>
          <p:cNvPr id="4" name="Espace réservé du pied de page 3">
            <a:extLst>
              <a:ext uri="{FF2B5EF4-FFF2-40B4-BE49-F238E27FC236}">
                <a16:creationId xmlns:a16="http://schemas.microsoft.com/office/drawing/2014/main" id="{65798717-3384-464C-8AB9-662EF5625C1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91865A0D-64E3-B747-B89D-B052E4ECFA2D}"/>
              </a:ext>
            </a:extLst>
          </p:cNvPr>
          <p:cNvSpPr>
            <a:spLocks noGrp="1"/>
          </p:cNvSpPr>
          <p:nvPr>
            <p:ph type="sldNum" sz="quarter" idx="12"/>
          </p:nvPr>
        </p:nvSpPr>
        <p:spPr/>
        <p:txBody>
          <a:bodyPr/>
          <a:lstStyle/>
          <a:p>
            <a:fld id="{35D2E737-B713-4047-908A-7D07FB4FBF57}" type="slidenum">
              <a:rPr lang="fr-FR" smtClean="0"/>
              <a:t>‹N°›</a:t>
            </a:fld>
            <a:endParaRPr lang="fr-FR"/>
          </a:p>
        </p:txBody>
      </p:sp>
    </p:spTree>
    <p:extLst>
      <p:ext uri="{BB962C8B-B14F-4D97-AF65-F5344CB8AC3E}">
        <p14:creationId xmlns:p14="http://schemas.microsoft.com/office/powerpoint/2010/main" val="3013008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69495BF-8829-4441-A93E-D679E3913B73}"/>
              </a:ext>
            </a:extLst>
          </p:cNvPr>
          <p:cNvSpPr>
            <a:spLocks noGrp="1"/>
          </p:cNvSpPr>
          <p:nvPr>
            <p:ph type="dt" sz="half" idx="10"/>
          </p:nvPr>
        </p:nvSpPr>
        <p:spPr/>
        <p:txBody>
          <a:bodyPr/>
          <a:lstStyle/>
          <a:p>
            <a:fld id="{B54492B7-114D-E44A-9C52-3D60505767F9}" type="datetimeFigureOut">
              <a:rPr lang="fr-FR" smtClean="0"/>
              <a:t>01/04/2025</a:t>
            </a:fld>
            <a:endParaRPr lang="fr-FR"/>
          </a:p>
        </p:txBody>
      </p:sp>
      <p:sp>
        <p:nvSpPr>
          <p:cNvPr id="3" name="Espace réservé du pied de page 2">
            <a:extLst>
              <a:ext uri="{FF2B5EF4-FFF2-40B4-BE49-F238E27FC236}">
                <a16:creationId xmlns:a16="http://schemas.microsoft.com/office/drawing/2014/main" id="{DC7C12EA-4EFF-E942-9624-AEA421DE8D0D}"/>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DD9866F0-1399-F144-B67F-5ED2C612FEBF}"/>
              </a:ext>
            </a:extLst>
          </p:cNvPr>
          <p:cNvSpPr>
            <a:spLocks noGrp="1"/>
          </p:cNvSpPr>
          <p:nvPr>
            <p:ph type="sldNum" sz="quarter" idx="12"/>
          </p:nvPr>
        </p:nvSpPr>
        <p:spPr/>
        <p:txBody>
          <a:bodyPr/>
          <a:lstStyle/>
          <a:p>
            <a:fld id="{35D2E737-B713-4047-908A-7D07FB4FBF57}" type="slidenum">
              <a:rPr lang="fr-FR" smtClean="0"/>
              <a:t>‹N°›</a:t>
            </a:fld>
            <a:endParaRPr lang="fr-FR"/>
          </a:p>
        </p:txBody>
      </p:sp>
    </p:spTree>
    <p:extLst>
      <p:ext uri="{BB962C8B-B14F-4D97-AF65-F5344CB8AC3E}">
        <p14:creationId xmlns:p14="http://schemas.microsoft.com/office/powerpoint/2010/main" val="771833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ED760E4-13F0-9E41-86CC-9C0BE886415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C5ED11F9-BCF7-A344-A9DC-826B8912A1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EDDA0709-5350-3B4B-BAD5-7695B134EF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5000508-6DE3-5F48-ACC0-0917D755B56A}"/>
              </a:ext>
            </a:extLst>
          </p:cNvPr>
          <p:cNvSpPr>
            <a:spLocks noGrp="1"/>
          </p:cNvSpPr>
          <p:nvPr>
            <p:ph type="dt" sz="half" idx="10"/>
          </p:nvPr>
        </p:nvSpPr>
        <p:spPr/>
        <p:txBody>
          <a:bodyPr/>
          <a:lstStyle/>
          <a:p>
            <a:fld id="{B54492B7-114D-E44A-9C52-3D60505767F9}" type="datetimeFigureOut">
              <a:rPr lang="fr-FR" smtClean="0"/>
              <a:t>01/04/2025</a:t>
            </a:fld>
            <a:endParaRPr lang="fr-FR"/>
          </a:p>
        </p:txBody>
      </p:sp>
      <p:sp>
        <p:nvSpPr>
          <p:cNvPr id="6" name="Espace réservé du pied de page 5">
            <a:extLst>
              <a:ext uri="{FF2B5EF4-FFF2-40B4-BE49-F238E27FC236}">
                <a16:creationId xmlns:a16="http://schemas.microsoft.com/office/drawing/2014/main" id="{80EB67E7-0BD0-1C40-BE0D-49CC2BDF5C8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37DF533-8F27-3A4C-BF51-50EFBA89E315}"/>
              </a:ext>
            </a:extLst>
          </p:cNvPr>
          <p:cNvSpPr>
            <a:spLocks noGrp="1"/>
          </p:cNvSpPr>
          <p:nvPr>
            <p:ph type="sldNum" sz="quarter" idx="12"/>
          </p:nvPr>
        </p:nvSpPr>
        <p:spPr/>
        <p:txBody>
          <a:bodyPr/>
          <a:lstStyle/>
          <a:p>
            <a:fld id="{35D2E737-B713-4047-908A-7D07FB4FBF57}" type="slidenum">
              <a:rPr lang="fr-FR" smtClean="0"/>
              <a:t>‹N°›</a:t>
            </a:fld>
            <a:endParaRPr lang="fr-FR"/>
          </a:p>
        </p:txBody>
      </p:sp>
    </p:spTree>
    <p:extLst>
      <p:ext uri="{BB962C8B-B14F-4D97-AF65-F5344CB8AC3E}">
        <p14:creationId xmlns:p14="http://schemas.microsoft.com/office/powerpoint/2010/main" val="649463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B33ACF-376C-A341-8D3A-D7EA2FC9FB8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A3E1EEB2-6B41-D648-AC15-8A280349A8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58EEE1BA-19E3-EF49-A6E2-6B87ED7BC4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B97A6BD-3CC8-7447-997F-E6477C660B08}"/>
              </a:ext>
            </a:extLst>
          </p:cNvPr>
          <p:cNvSpPr>
            <a:spLocks noGrp="1"/>
          </p:cNvSpPr>
          <p:nvPr>
            <p:ph type="dt" sz="half" idx="10"/>
          </p:nvPr>
        </p:nvSpPr>
        <p:spPr/>
        <p:txBody>
          <a:bodyPr/>
          <a:lstStyle/>
          <a:p>
            <a:fld id="{B54492B7-114D-E44A-9C52-3D60505767F9}" type="datetimeFigureOut">
              <a:rPr lang="fr-FR" smtClean="0"/>
              <a:t>01/04/2025</a:t>
            </a:fld>
            <a:endParaRPr lang="fr-FR"/>
          </a:p>
        </p:txBody>
      </p:sp>
      <p:sp>
        <p:nvSpPr>
          <p:cNvPr id="6" name="Espace réservé du pied de page 5">
            <a:extLst>
              <a:ext uri="{FF2B5EF4-FFF2-40B4-BE49-F238E27FC236}">
                <a16:creationId xmlns:a16="http://schemas.microsoft.com/office/drawing/2014/main" id="{686BB23F-7294-414A-B781-C6FC6B5A411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668414D-F1D4-DC4E-B096-0618570C353E}"/>
              </a:ext>
            </a:extLst>
          </p:cNvPr>
          <p:cNvSpPr>
            <a:spLocks noGrp="1"/>
          </p:cNvSpPr>
          <p:nvPr>
            <p:ph type="sldNum" sz="quarter" idx="12"/>
          </p:nvPr>
        </p:nvSpPr>
        <p:spPr/>
        <p:txBody>
          <a:bodyPr/>
          <a:lstStyle/>
          <a:p>
            <a:fld id="{35D2E737-B713-4047-908A-7D07FB4FBF57}" type="slidenum">
              <a:rPr lang="fr-FR" smtClean="0"/>
              <a:t>‹N°›</a:t>
            </a:fld>
            <a:endParaRPr lang="fr-FR"/>
          </a:p>
        </p:txBody>
      </p:sp>
    </p:spTree>
    <p:extLst>
      <p:ext uri="{BB962C8B-B14F-4D97-AF65-F5344CB8AC3E}">
        <p14:creationId xmlns:p14="http://schemas.microsoft.com/office/powerpoint/2010/main" val="3945393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8A80154-3CAD-AB43-A14B-2605B6EEA3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5832E6F5-1E4C-574C-9A53-1AD5AC198E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70C4FC0-37E3-EB43-81AD-A5FF4D838D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4492B7-114D-E44A-9C52-3D60505767F9}" type="datetimeFigureOut">
              <a:rPr lang="fr-FR" smtClean="0"/>
              <a:t>01/04/2025</a:t>
            </a:fld>
            <a:endParaRPr lang="fr-FR"/>
          </a:p>
        </p:txBody>
      </p:sp>
      <p:sp>
        <p:nvSpPr>
          <p:cNvPr id="5" name="Espace réservé du pied de page 4">
            <a:extLst>
              <a:ext uri="{FF2B5EF4-FFF2-40B4-BE49-F238E27FC236}">
                <a16:creationId xmlns:a16="http://schemas.microsoft.com/office/drawing/2014/main" id="{7E7DEBD0-AF8C-2D46-873A-FB6BF25358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E071A78C-993A-7A4F-A07D-9E235A70E6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D2E737-B713-4047-908A-7D07FB4FBF57}" type="slidenum">
              <a:rPr lang="fr-FR" smtClean="0"/>
              <a:t>‹N°›</a:t>
            </a:fld>
            <a:endParaRPr lang="fr-FR"/>
          </a:p>
        </p:txBody>
      </p:sp>
    </p:spTree>
    <p:extLst>
      <p:ext uri="{BB962C8B-B14F-4D97-AF65-F5344CB8AC3E}">
        <p14:creationId xmlns:p14="http://schemas.microsoft.com/office/powerpoint/2010/main" val="41670778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9E3829F2-C6DE-EA44-8B76-7A6B338451A0}"/>
              </a:ext>
            </a:extLst>
          </p:cNvPr>
          <p:cNvSpPr txBox="1">
            <a:spLocks/>
          </p:cNvSpPr>
          <p:nvPr/>
        </p:nvSpPr>
        <p:spPr>
          <a:xfrm>
            <a:off x="1707174" y="74890"/>
            <a:ext cx="8695196" cy="211610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fr-FR" sz="4000" b="1" dirty="0">
              <a:solidFill>
                <a:srgbClr val="FF0000"/>
              </a:solidFill>
              <a:latin typeface="Calibri" panose="020F0502020204030204" pitchFamily="34" charset="0"/>
              <a:cs typeface="Calibri" panose="020F0502020204030204" pitchFamily="34" charset="0"/>
            </a:endParaRPr>
          </a:p>
        </p:txBody>
      </p:sp>
      <p:sp>
        <p:nvSpPr>
          <p:cNvPr id="2" name="ZoneTexte 1">
            <a:extLst>
              <a:ext uri="{FF2B5EF4-FFF2-40B4-BE49-F238E27FC236}">
                <a16:creationId xmlns:a16="http://schemas.microsoft.com/office/drawing/2014/main" id="{07ABAE6C-2CE9-25F7-F680-0AE41FC98AEB}"/>
              </a:ext>
            </a:extLst>
          </p:cNvPr>
          <p:cNvSpPr txBox="1"/>
          <p:nvPr/>
        </p:nvSpPr>
        <p:spPr>
          <a:xfrm>
            <a:off x="8338458" y="5606135"/>
            <a:ext cx="3242875" cy="1200329"/>
          </a:xfrm>
          <a:prstGeom prst="rect">
            <a:avLst/>
          </a:prstGeom>
          <a:noFill/>
        </p:spPr>
        <p:txBody>
          <a:bodyPr wrap="none" rtlCol="0">
            <a:spAutoFit/>
          </a:bodyPr>
          <a:lstStyle/>
          <a:p>
            <a:r>
              <a:rPr lang="fr-FR" sz="2400" b="1" dirty="0">
                <a:latin typeface="Calibri" panose="020F0502020204030204" pitchFamily="34" charset="0"/>
                <a:cs typeface="Calibri" panose="020F0502020204030204" pitchFamily="34" charset="0"/>
              </a:rPr>
              <a:t>Dr. Moustapha KEBE</a:t>
            </a:r>
          </a:p>
          <a:p>
            <a:r>
              <a:rPr lang="fr-FR" sz="2400" b="1" dirty="0">
                <a:latin typeface="Calibri" panose="020F0502020204030204" pitchFamily="34" charset="0"/>
                <a:cs typeface="Calibri" panose="020F0502020204030204" pitchFamily="34" charset="0"/>
              </a:rPr>
              <a:t>M. DEDI </a:t>
            </a:r>
            <a:r>
              <a:rPr lang="fr-FR" sz="2400" b="1" dirty="0" err="1">
                <a:latin typeface="Calibri" panose="020F0502020204030204" pitchFamily="34" charset="0"/>
                <a:cs typeface="Calibri" panose="020F0502020204030204" pitchFamily="34" charset="0"/>
              </a:rPr>
              <a:t>Nadje</a:t>
            </a:r>
            <a:r>
              <a:rPr lang="fr-FR" sz="2400" b="1" dirty="0">
                <a:latin typeface="Calibri" panose="020F0502020204030204" pitchFamily="34" charset="0"/>
                <a:cs typeface="Calibri" panose="020F0502020204030204" pitchFamily="34" charset="0"/>
              </a:rPr>
              <a:t> </a:t>
            </a:r>
            <a:r>
              <a:rPr lang="fr-FR" sz="2400" b="1" dirty="0" err="1">
                <a:latin typeface="Calibri" panose="020F0502020204030204" pitchFamily="34" charset="0"/>
                <a:cs typeface="Calibri" panose="020F0502020204030204" pitchFamily="34" charset="0"/>
              </a:rPr>
              <a:t>Seraphin</a:t>
            </a:r>
            <a:endParaRPr lang="fr-FR" sz="2400" b="1" dirty="0">
              <a:latin typeface="Calibri" panose="020F0502020204030204" pitchFamily="34" charset="0"/>
              <a:cs typeface="Calibri" panose="020F0502020204030204" pitchFamily="34" charset="0"/>
            </a:endParaRPr>
          </a:p>
          <a:p>
            <a:r>
              <a:rPr lang="fr-FR" sz="2400" b="1" dirty="0">
                <a:latin typeface="Calibri" panose="020F0502020204030204" pitchFamily="34" charset="0"/>
                <a:cs typeface="Calibri" panose="020F0502020204030204" pitchFamily="34" charset="0"/>
              </a:rPr>
              <a:t>Experts Océans</a:t>
            </a:r>
          </a:p>
        </p:txBody>
      </p:sp>
      <p:pic>
        <p:nvPicPr>
          <p:cNvPr id="1026" name="Picture 2" descr="89,914 African Union Images, Stock Photos, 3D objects ...">
            <a:extLst>
              <a:ext uri="{FF2B5EF4-FFF2-40B4-BE49-F238E27FC236}">
                <a16:creationId xmlns:a16="http://schemas.microsoft.com/office/drawing/2014/main" id="{0793664C-A64E-6357-8111-79EA9D2727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629" y="130632"/>
            <a:ext cx="1514175" cy="1356266"/>
          </a:xfrm>
          <a:prstGeom prst="rect">
            <a:avLst/>
          </a:prstGeom>
          <a:noFill/>
          <a:extLst>
            <a:ext uri="{909E8E84-426E-40DD-AFC4-6F175D3DCCD1}">
              <a14:hiddenFill xmlns:a14="http://schemas.microsoft.com/office/drawing/2010/main">
                <a:solidFill>
                  <a:srgbClr val="FFFFFF"/>
                </a:solidFill>
              </a14:hiddenFill>
            </a:ext>
          </a:extLst>
        </p:spPr>
      </p:pic>
      <p:sp>
        <p:nvSpPr>
          <p:cNvPr id="10" name="Titre 9">
            <a:extLst>
              <a:ext uri="{FF2B5EF4-FFF2-40B4-BE49-F238E27FC236}">
                <a16:creationId xmlns:a16="http://schemas.microsoft.com/office/drawing/2014/main" id="{28D37A1B-1028-0B89-E9F2-C5D00A5276F3}"/>
              </a:ext>
            </a:extLst>
          </p:cNvPr>
          <p:cNvSpPr>
            <a:spLocks noGrp="1"/>
          </p:cNvSpPr>
          <p:nvPr>
            <p:ph type="title"/>
          </p:nvPr>
        </p:nvSpPr>
        <p:spPr>
          <a:xfrm>
            <a:off x="2830286" y="3548750"/>
            <a:ext cx="6093510" cy="672246"/>
          </a:xfrm>
        </p:spPr>
        <p:txBody>
          <a:bodyPr>
            <a:noAutofit/>
          </a:bodyPr>
          <a:lstStyle/>
          <a:p>
            <a:pPr algn="ctr"/>
            <a:br>
              <a:rPr lang="fr-SN" sz="2800" dirty="0">
                <a:solidFill>
                  <a:srgbClr val="000000"/>
                </a:solidFill>
                <a:effectLst/>
                <a:latin typeface="Calibri" panose="020F0502020204030204" pitchFamily="34" charset="0"/>
                <a:cs typeface="Calibri" panose="020F0502020204030204" pitchFamily="34" charset="0"/>
              </a:rPr>
            </a:br>
            <a:r>
              <a:rPr lang="fr-SN" sz="2800" b="1" dirty="0">
                <a:solidFill>
                  <a:srgbClr val="000000"/>
                </a:solidFill>
                <a:latin typeface="Calibri" panose="020F0502020204030204" pitchFamily="34" charset="0"/>
                <a:cs typeface="Calibri" panose="020F0502020204030204" pitchFamily="34" charset="0"/>
              </a:rPr>
              <a:t>Dar es Salam - Tanzanie, </a:t>
            </a:r>
            <a:r>
              <a:rPr lang="fr-SN" sz="2800" b="1" dirty="0">
                <a:solidFill>
                  <a:srgbClr val="000000"/>
                </a:solidFill>
                <a:effectLst/>
                <a:latin typeface="Calibri" panose="020F0502020204030204" pitchFamily="34" charset="0"/>
                <a:cs typeface="Calibri" panose="020F0502020204030204" pitchFamily="34" charset="0"/>
              </a:rPr>
              <a:t>1-4 avril 2025</a:t>
            </a:r>
            <a:br>
              <a:rPr lang="fr-SN" sz="3600" dirty="0">
                <a:solidFill>
                  <a:srgbClr val="000000"/>
                </a:solidFill>
                <a:effectLst/>
                <a:latin typeface="Calibri" panose="020F0502020204030204" pitchFamily="34" charset="0"/>
                <a:cs typeface="Calibri" panose="020F0502020204030204" pitchFamily="34" charset="0"/>
              </a:rPr>
            </a:br>
            <a:endParaRPr lang="fr-FR" sz="3600" dirty="0">
              <a:latin typeface="Calibri" panose="020F0502020204030204" pitchFamily="34" charset="0"/>
              <a:cs typeface="Calibri" panose="020F0502020204030204" pitchFamily="34" charset="0"/>
            </a:endParaRPr>
          </a:p>
        </p:txBody>
      </p:sp>
      <p:pic>
        <p:nvPicPr>
          <p:cNvPr id="1028" name="Picture 4" descr="UN Environment Programme - YouTube">
            <a:extLst>
              <a:ext uri="{FF2B5EF4-FFF2-40B4-BE49-F238E27FC236}">
                <a16:creationId xmlns:a16="http://schemas.microsoft.com/office/drawing/2014/main" id="{BF67891D-5ECC-6DA9-764A-C27489CE2C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14857" y="130632"/>
            <a:ext cx="1817914" cy="144054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GEF Global Environment Facility Logo PNG vector in SVG, PDF ...">
            <a:extLst>
              <a:ext uri="{FF2B5EF4-FFF2-40B4-BE49-F238E27FC236}">
                <a16:creationId xmlns:a16="http://schemas.microsoft.com/office/drawing/2014/main" id="{FB6858CD-A94D-D078-286B-A6C1FCD3737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1943" y="272148"/>
            <a:ext cx="1611085" cy="114663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UNDP Logo PNG Vector (SVG) Free Download">
            <a:extLst>
              <a:ext uri="{FF2B5EF4-FFF2-40B4-BE49-F238E27FC236}">
                <a16:creationId xmlns:a16="http://schemas.microsoft.com/office/drawing/2014/main" id="{7B0B8D33-25F4-B4D8-9041-4607CB982D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67677" y="214088"/>
            <a:ext cx="2024739" cy="114663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Nairobi Convention">
            <a:extLst>
              <a:ext uri="{FF2B5EF4-FFF2-40B4-BE49-F238E27FC236}">
                <a16:creationId xmlns:a16="http://schemas.microsoft.com/office/drawing/2014/main" id="{FBC13AF2-01A7-3B23-B784-95650C40308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53945" y="468082"/>
            <a:ext cx="2645227" cy="576943"/>
          </a:xfrm>
          <a:prstGeom prst="rect">
            <a:avLst/>
          </a:prstGeom>
          <a:noFill/>
          <a:extLst>
            <a:ext uri="{909E8E84-426E-40DD-AFC4-6F175D3DCCD1}">
              <a14:hiddenFill xmlns:a14="http://schemas.microsoft.com/office/drawing/2010/main">
                <a:solidFill>
                  <a:srgbClr val="FFFFFF"/>
                </a:solidFill>
              </a14:hiddenFill>
            </a:ext>
          </a:extLst>
        </p:spPr>
      </p:pic>
      <p:sp>
        <p:nvSpPr>
          <p:cNvPr id="13" name="Titre 9">
            <a:extLst>
              <a:ext uri="{FF2B5EF4-FFF2-40B4-BE49-F238E27FC236}">
                <a16:creationId xmlns:a16="http://schemas.microsoft.com/office/drawing/2014/main" id="{EE0BD3A6-0001-CC6E-E35A-53377C5A4A3D}"/>
              </a:ext>
            </a:extLst>
          </p:cNvPr>
          <p:cNvSpPr txBox="1">
            <a:spLocks/>
          </p:cNvSpPr>
          <p:nvPr/>
        </p:nvSpPr>
        <p:spPr>
          <a:xfrm>
            <a:off x="576944" y="1484735"/>
            <a:ext cx="10776856" cy="211610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SN" sz="3600" b="1" dirty="0">
                <a:solidFill>
                  <a:srgbClr val="0070C0"/>
                </a:solidFill>
                <a:latin typeface="Calibri" panose="020F0502020204030204" pitchFamily="34" charset="0"/>
                <a:cs typeface="Calibri" panose="020F0502020204030204" pitchFamily="34" charset="0"/>
              </a:rPr>
              <a:t>Validation de la Stratégie de gouvernance des océans de l'Union Africaine et Plan de mise en œuvre et Renforcement des capacités dans le cadre de l'Accord sur la BADJN de la CNUDM</a:t>
            </a:r>
            <a:endParaRPr lang="fr-FR" sz="3600" b="1" dirty="0">
              <a:solidFill>
                <a:srgbClr val="0070C0"/>
              </a:solidFill>
              <a:latin typeface="Calibri" panose="020F0502020204030204" pitchFamily="34" charset="0"/>
              <a:cs typeface="Calibri" panose="020F0502020204030204" pitchFamily="34" charset="0"/>
            </a:endParaRPr>
          </a:p>
        </p:txBody>
      </p:sp>
      <p:sp>
        <p:nvSpPr>
          <p:cNvPr id="15" name="ZoneTexte 14">
            <a:extLst>
              <a:ext uri="{FF2B5EF4-FFF2-40B4-BE49-F238E27FC236}">
                <a16:creationId xmlns:a16="http://schemas.microsoft.com/office/drawing/2014/main" id="{5B8A8770-0C61-39E0-463E-FE1BAE6F0C0D}"/>
              </a:ext>
            </a:extLst>
          </p:cNvPr>
          <p:cNvSpPr txBox="1"/>
          <p:nvPr/>
        </p:nvSpPr>
        <p:spPr>
          <a:xfrm>
            <a:off x="576945" y="4377030"/>
            <a:ext cx="11440884" cy="1077218"/>
          </a:xfrm>
          <a:prstGeom prst="rect">
            <a:avLst/>
          </a:prstGeom>
          <a:noFill/>
        </p:spPr>
        <p:txBody>
          <a:bodyPr wrap="square">
            <a:spAutoFit/>
          </a:bodyPr>
          <a:lstStyle/>
          <a:p>
            <a:pPr algn="ctr"/>
            <a:r>
              <a:rPr lang="fr-SN" sz="3200" b="1" u="sng" dirty="0">
                <a:solidFill>
                  <a:srgbClr val="FF0000"/>
                </a:solidFill>
                <a:effectLst/>
                <a:latin typeface="Calibri" panose="020F0502020204030204" pitchFamily="34" charset="0"/>
                <a:cs typeface="Calibri" panose="020F0502020204030204" pitchFamily="34" charset="0"/>
              </a:rPr>
              <a:t>Séance 9</a:t>
            </a:r>
            <a:r>
              <a:rPr lang="fr-SN" sz="3200" b="1" dirty="0">
                <a:solidFill>
                  <a:srgbClr val="FF0000"/>
                </a:solidFill>
                <a:effectLst/>
                <a:latin typeface="Calibri" panose="020F0502020204030204" pitchFamily="34" charset="0"/>
                <a:cs typeface="Calibri" panose="020F0502020204030204" pitchFamily="34" charset="0"/>
              </a:rPr>
              <a:t> : Position commune de l'Afrique à l'ONUC 3 </a:t>
            </a:r>
            <a:r>
              <a:rPr lang="fr-SN" sz="3200" b="1" dirty="0">
                <a:solidFill>
                  <a:srgbClr val="FF0000"/>
                </a:solidFill>
                <a:latin typeface="Calibri" panose="020F0502020204030204" pitchFamily="34" charset="0"/>
                <a:cs typeface="Calibri" panose="020F0502020204030204" pitchFamily="34" charset="0"/>
              </a:rPr>
              <a:t>-</a:t>
            </a:r>
            <a:r>
              <a:rPr lang="fr-SN" sz="3200" b="1" dirty="0">
                <a:solidFill>
                  <a:srgbClr val="FF0000"/>
                </a:solidFill>
                <a:effectLst/>
                <a:latin typeface="Calibri" panose="020F0502020204030204" pitchFamily="34" charset="0"/>
                <a:cs typeface="Calibri" panose="020F0502020204030204" pitchFamily="34" charset="0"/>
              </a:rPr>
              <a:t> </a:t>
            </a:r>
          </a:p>
          <a:p>
            <a:pPr algn="ctr"/>
            <a:r>
              <a:rPr lang="fr-SN" sz="3200" b="1" dirty="0">
                <a:solidFill>
                  <a:srgbClr val="FF0000"/>
                </a:solidFill>
                <a:effectLst/>
                <a:latin typeface="Calibri" panose="020F0502020204030204" pitchFamily="34" charset="0"/>
                <a:cs typeface="Calibri" panose="020F0502020204030204" pitchFamily="34" charset="0"/>
              </a:rPr>
              <a:t>Aligner les priorités régionales sur les engagements mondiaux</a:t>
            </a:r>
          </a:p>
        </p:txBody>
      </p:sp>
    </p:spTree>
    <p:extLst>
      <p:ext uri="{BB962C8B-B14F-4D97-AF65-F5344CB8AC3E}">
        <p14:creationId xmlns:p14="http://schemas.microsoft.com/office/powerpoint/2010/main" val="2940146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9E3829F2-C6DE-EA44-8B76-7A6B338451A0}"/>
              </a:ext>
            </a:extLst>
          </p:cNvPr>
          <p:cNvSpPr txBox="1">
            <a:spLocks/>
          </p:cNvSpPr>
          <p:nvPr/>
        </p:nvSpPr>
        <p:spPr>
          <a:xfrm>
            <a:off x="1707174" y="74890"/>
            <a:ext cx="8695196" cy="211610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fr-FR" sz="4000" b="1" dirty="0">
              <a:solidFill>
                <a:srgbClr val="FF0000"/>
              </a:solidFill>
              <a:latin typeface="Calibri" panose="020F0502020204030204" pitchFamily="34" charset="0"/>
              <a:cs typeface="Calibri" panose="020F0502020204030204" pitchFamily="34" charset="0"/>
            </a:endParaRPr>
          </a:p>
        </p:txBody>
      </p:sp>
      <p:pic>
        <p:nvPicPr>
          <p:cNvPr id="1026" name="Picture 2" descr="89,914 African Union Images, Stock Photos, 3D objects ...">
            <a:extLst>
              <a:ext uri="{FF2B5EF4-FFF2-40B4-BE49-F238E27FC236}">
                <a16:creationId xmlns:a16="http://schemas.microsoft.com/office/drawing/2014/main" id="{0793664C-A64E-6357-8111-79EA9D2727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629" y="130632"/>
            <a:ext cx="1514175" cy="135626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N Environment Programme - YouTube">
            <a:extLst>
              <a:ext uri="{FF2B5EF4-FFF2-40B4-BE49-F238E27FC236}">
                <a16:creationId xmlns:a16="http://schemas.microsoft.com/office/drawing/2014/main" id="{BF67891D-5ECC-6DA9-764A-C27489CE2C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14857" y="130632"/>
            <a:ext cx="1817914" cy="144054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GEF Global Environment Facility Logo PNG vector in SVG, PDF ...">
            <a:extLst>
              <a:ext uri="{FF2B5EF4-FFF2-40B4-BE49-F238E27FC236}">
                <a16:creationId xmlns:a16="http://schemas.microsoft.com/office/drawing/2014/main" id="{FB6858CD-A94D-D078-286B-A6C1FCD3737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1943" y="272148"/>
            <a:ext cx="1611085" cy="114663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UNDP Logo PNG Vector (SVG) Free Download">
            <a:extLst>
              <a:ext uri="{FF2B5EF4-FFF2-40B4-BE49-F238E27FC236}">
                <a16:creationId xmlns:a16="http://schemas.microsoft.com/office/drawing/2014/main" id="{7B0B8D33-25F4-B4D8-9041-4607CB982D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67677" y="214088"/>
            <a:ext cx="2024739" cy="114663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Nairobi Convention">
            <a:extLst>
              <a:ext uri="{FF2B5EF4-FFF2-40B4-BE49-F238E27FC236}">
                <a16:creationId xmlns:a16="http://schemas.microsoft.com/office/drawing/2014/main" id="{FBC13AF2-01A7-3B23-B784-95650C40308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53945" y="468082"/>
            <a:ext cx="2645227" cy="576943"/>
          </a:xfrm>
          <a:prstGeom prst="rect">
            <a:avLst/>
          </a:prstGeom>
          <a:noFill/>
          <a:extLst>
            <a:ext uri="{909E8E84-426E-40DD-AFC4-6F175D3DCCD1}">
              <a14:hiddenFill xmlns:a14="http://schemas.microsoft.com/office/drawing/2010/main">
                <a:solidFill>
                  <a:srgbClr val="FFFFFF"/>
                </a:solidFill>
              </a14:hiddenFill>
            </a:ext>
          </a:extLst>
        </p:spPr>
      </p:pic>
      <p:sp>
        <p:nvSpPr>
          <p:cNvPr id="4" name="Sous-titre 2">
            <a:extLst>
              <a:ext uri="{FF2B5EF4-FFF2-40B4-BE49-F238E27FC236}">
                <a16:creationId xmlns:a16="http://schemas.microsoft.com/office/drawing/2014/main" id="{96F5E05D-C930-2A82-874D-D29226F073B3}"/>
              </a:ext>
            </a:extLst>
          </p:cNvPr>
          <p:cNvSpPr txBox="1">
            <a:spLocks/>
          </p:cNvSpPr>
          <p:nvPr/>
        </p:nvSpPr>
        <p:spPr>
          <a:xfrm>
            <a:off x="241298" y="2451085"/>
            <a:ext cx="11711216" cy="404979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altLang="zh-CN" b="1" dirty="0">
                <a:solidFill>
                  <a:srgbClr val="0070C0"/>
                </a:solidFill>
              </a:rPr>
              <a:t>Enseignements tirés de l’OMD 14</a:t>
            </a:r>
            <a:endParaRPr lang="fr-SN" b="1" dirty="0">
              <a:solidFill>
                <a:srgbClr val="0070C0"/>
              </a:solidFill>
            </a:endParaRPr>
          </a:p>
          <a:p>
            <a:pPr lvl="0"/>
            <a:r>
              <a:rPr lang="fr-FR" altLang="zh-CN" dirty="0"/>
              <a:t>Responsabilité des partenaires internationaux de respecter leurs engagements et de soutenir les stratégies menées par les pays.</a:t>
            </a:r>
            <a:endParaRPr lang="fr-SN" dirty="0"/>
          </a:p>
          <a:p>
            <a:pPr lvl="0"/>
            <a:r>
              <a:rPr lang="fr-FR" altLang="zh-CN" dirty="0"/>
              <a:t>Progrès réalisés par l’Afrique dans 12 des 17 ODD (, mais le rythme actuel des progrès est insuffisant pour atteindre les objectifs d’ici 2030</a:t>
            </a:r>
            <a:endParaRPr lang="fr-SN" dirty="0"/>
          </a:p>
          <a:p>
            <a:pPr lvl="0"/>
            <a:r>
              <a:rPr lang="fr-FR" altLang="zh-CN" dirty="0"/>
              <a:t>Variation des progrès accomplis dans la réalisation des programmes relatifs aux ODD selon les sous-régions. </a:t>
            </a:r>
            <a:endParaRPr lang="fr-SN" dirty="0"/>
          </a:p>
          <a:p>
            <a:pPr lvl="1"/>
            <a:r>
              <a:rPr lang="fr-FR" altLang="zh-CN" dirty="0"/>
              <a:t>Afrique de l’Ouest et Afrique du Nord - sous-régions ayant accompli le plus de progrès </a:t>
            </a:r>
            <a:endParaRPr lang="fr-SN" dirty="0"/>
          </a:p>
          <a:p>
            <a:pPr lvl="1"/>
            <a:r>
              <a:rPr lang="fr-FR" altLang="zh-CN" dirty="0"/>
              <a:t>Afrique de l’Est - faibles  performances.</a:t>
            </a:r>
            <a:endParaRPr lang="fr-SN" dirty="0"/>
          </a:p>
        </p:txBody>
      </p:sp>
      <p:sp>
        <p:nvSpPr>
          <p:cNvPr id="5" name="Rectangle 4">
            <a:extLst>
              <a:ext uri="{FF2B5EF4-FFF2-40B4-BE49-F238E27FC236}">
                <a16:creationId xmlns:a16="http://schemas.microsoft.com/office/drawing/2014/main" id="{EB36FF01-8B9E-5658-6D34-6319BC6C8892}"/>
              </a:ext>
            </a:extLst>
          </p:cNvPr>
          <p:cNvSpPr/>
          <p:nvPr/>
        </p:nvSpPr>
        <p:spPr>
          <a:xfrm>
            <a:off x="58993" y="1419281"/>
            <a:ext cx="12133007" cy="646331"/>
          </a:xfrm>
          <a:prstGeom prst="rect">
            <a:avLst/>
          </a:prstGeom>
          <a:solidFill>
            <a:srgbClr val="92D050"/>
          </a:solidFill>
        </p:spPr>
        <p:txBody>
          <a:bodyPr wrap="square">
            <a:spAutoFit/>
          </a:bodyPr>
          <a:lstStyle/>
          <a:p>
            <a:pPr algn="ctr"/>
            <a:r>
              <a:rPr lang="fr-FR" altLang="zh-CN" sz="3600" b="1" dirty="0">
                <a:solidFill>
                  <a:srgbClr val="FF0000"/>
                </a:solidFill>
              </a:rPr>
              <a:t>Contexte et Raisonnement (6/9)</a:t>
            </a:r>
          </a:p>
        </p:txBody>
      </p:sp>
    </p:spTree>
    <p:extLst>
      <p:ext uri="{BB962C8B-B14F-4D97-AF65-F5344CB8AC3E}">
        <p14:creationId xmlns:p14="http://schemas.microsoft.com/office/powerpoint/2010/main" val="1908628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9E3829F2-C6DE-EA44-8B76-7A6B338451A0}"/>
              </a:ext>
            </a:extLst>
          </p:cNvPr>
          <p:cNvSpPr txBox="1">
            <a:spLocks/>
          </p:cNvSpPr>
          <p:nvPr/>
        </p:nvSpPr>
        <p:spPr>
          <a:xfrm>
            <a:off x="1707174" y="74890"/>
            <a:ext cx="8695196" cy="211610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fr-FR" sz="4000" b="1" dirty="0">
              <a:solidFill>
                <a:srgbClr val="FF0000"/>
              </a:solidFill>
              <a:latin typeface="Calibri" panose="020F0502020204030204" pitchFamily="34" charset="0"/>
              <a:cs typeface="Calibri" panose="020F0502020204030204" pitchFamily="34" charset="0"/>
            </a:endParaRPr>
          </a:p>
        </p:txBody>
      </p:sp>
      <p:pic>
        <p:nvPicPr>
          <p:cNvPr id="1026" name="Picture 2" descr="89,914 African Union Images, Stock Photos, 3D objects ...">
            <a:extLst>
              <a:ext uri="{FF2B5EF4-FFF2-40B4-BE49-F238E27FC236}">
                <a16:creationId xmlns:a16="http://schemas.microsoft.com/office/drawing/2014/main" id="{0793664C-A64E-6357-8111-79EA9D2727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629" y="130632"/>
            <a:ext cx="1514175" cy="135626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N Environment Programme - YouTube">
            <a:extLst>
              <a:ext uri="{FF2B5EF4-FFF2-40B4-BE49-F238E27FC236}">
                <a16:creationId xmlns:a16="http://schemas.microsoft.com/office/drawing/2014/main" id="{BF67891D-5ECC-6DA9-764A-C27489CE2C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14857" y="130632"/>
            <a:ext cx="1817914" cy="144054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GEF Global Environment Facility Logo PNG vector in SVG, PDF ...">
            <a:extLst>
              <a:ext uri="{FF2B5EF4-FFF2-40B4-BE49-F238E27FC236}">
                <a16:creationId xmlns:a16="http://schemas.microsoft.com/office/drawing/2014/main" id="{FB6858CD-A94D-D078-286B-A6C1FCD3737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1943" y="272148"/>
            <a:ext cx="1611085" cy="114663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UNDP Logo PNG Vector (SVG) Free Download">
            <a:extLst>
              <a:ext uri="{FF2B5EF4-FFF2-40B4-BE49-F238E27FC236}">
                <a16:creationId xmlns:a16="http://schemas.microsoft.com/office/drawing/2014/main" id="{7B0B8D33-25F4-B4D8-9041-4607CB982D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67677" y="214088"/>
            <a:ext cx="2024739" cy="114663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Nairobi Convention">
            <a:extLst>
              <a:ext uri="{FF2B5EF4-FFF2-40B4-BE49-F238E27FC236}">
                <a16:creationId xmlns:a16="http://schemas.microsoft.com/office/drawing/2014/main" id="{FBC13AF2-01A7-3B23-B784-95650C40308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53945" y="468082"/>
            <a:ext cx="2645227" cy="576943"/>
          </a:xfrm>
          <a:prstGeom prst="rect">
            <a:avLst/>
          </a:prstGeom>
          <a:noFill/>
          <a:extLst>
            <a:ext uri="{909E8E84-426E-40DD-AFC4-6F175D3DCCD1}">
              <a14:hiddenFill xmlns:a14="http://schemas.microsoft.com/office/drawing/2010/main">
                <a:solidFill>
                  <a:srgbClr val="FFFFFF"/>
                </a:solidFill>
              </a14:hiddenFill>
            </a:ext>
          </a:extLst>
        </p:spPr>
      </p:pic>
      <p:sp>
        <p:nvSpPr>
          <p:cNvPr id="4" name="Sous-titre 2">
            <a:extLst>
              <a:ext uri="{FF2B5EF4-FFF2-40B4-BE49-F238E27FC236}">
                <a16:creationId xmlns:a16="http://schemas.microsoft.com/office/drawing/2014/main" id="{96F5E05D-C930-2A82-874D-D29226F073B3}"/>
              </a:ext>
            </a:extLst>
          </p:cNvPr>
          <p:cNvSpPr txBox="1">
            <a:spLocks/>
          </p:cNvSpPr>
          <p:nvPr/>
        </p:nvSpPr>
        <p:spPr>
          <a:xfrm>
            <a:off x="1164772" y="2305726"/>
            <a:ext cx="10117743" cy="418672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buNone/>
            </a:pPr>
            <a:r>
              <a:rPr lang="fr-FR" altLang="zh-CN" b="1" dirty="0">
                <a:solidFill>
                  <a:srgbClr val="0070C0"/>
                </a:solidFill>
              </a:rPr>
              <a:t>Solutions préconisées pour les pays :</a:t>
            </a:r>
            <a:endParaRPr lang="fr-SN" b="1" dirty="0">
              <a:solidFill>
                <a:srgbClr val="0070C0"/>
              </a:solidFill>
            </a:endParaRPr>
          </a:p>
          <a:p>
            <a:pPr lvl="1">
              <a:spcBef>
                <a:spcPts val="1200"/>
              </a:spcBef>
            </a:pPr>
            <a:r>
              <a:rPr lang="fr-FR" altLang="zh-CN" sz="2800" dirty="0"/>
              <a:t>relever les défis de grande envergure (défis sociaux, politiques, environnementaux et économiques) ; </a:t>
            </a:r>
            <a:endParaRPr lang="fr-SN" sz="2800" dirty="0"/>
          </a:p>
          <a:p>
            <a:pPr lvl="1">
              <a:spcBef>
                <a:spcPts val="1200"/>
              </a:spcBef>
            </a:pPr>
            <a:r>
              <a:rPr lang="fr-FR" altLang="zh-CN" sz="2800" dirty="0"/>
              <a:t>tirer parti des avancées technologiques, notamment de l’Intelligence artificielle, pour cibler les interventions et réaliser les ODD avec une plus grande efficacité ;</a:t>
            </a:r>
            <a:endParaRPr lang="fr-SN" sz="2800" dirty="0"/>
          </a:p>
          <a:p>
            <a:pPr lvl="1">
              <a:spcBef>
                <a:spcPts val="1200"/>
              </a:spcBef>
            </a:pPr>
            <a:r>
              <a:rPr lang="fr-FR" altLang="zh-CN" sz="2800" dirty="0"/>
              <a:t>favoriser la mobilisation des ressources intérieures en élaborant un système fiscal meilleur et innovant ;</a:t>
            </a:r>
            <a:endParaRPr lang="fr-SN" sz="2800" dirty="0"/>
          </a:p>
          <a:p>
            <a:pPr lvl="1">
              <a:spcBef>
                <a:spcPts val="1200"/>
              </a:spcBef>
            </a:pPr>
            <a:r>
              <a:rPr lang="fr-FR" altLang="zh-CN" sz="2800" dirty="0"/>
              <a:t>renforcer la collecte, l’analyse et la communication des données</a:t>
            </a:r>
            <a:endParaRPr lang="fr-SN" sz="2800" dirty="0"/>
          </a:p>
        </p:txBody>
      </p:sp>
      <p:sp>
        <p:nvSpPr>
          <p:cNvPr id="5" name="Rectangle 4">
            <a:extLst>
              <a:ext uri="{FF2B5EF4-FFF2-40B4-BE49-F238E27FC236}">
                <a16:creationId xmlns:a16="http://schemas.microsoft.com/office/drawing/2014/main" id="{025D1EF5-3512-AA42-2374-DDCBED6C7550}"/>
              </a:ext>
            </a:extLst>
          </p:cNvPr>
          <p:cNvSpPr/>
          <p:nvPr/>
        </p:nvSpPr>
        <p:spPr>
          <a:xfrm>
            <a:off x="58993" y="1419281"/>
            <a:ext cx="12133007" cy="646331"/>
          </a:xfrm>
          <a:prstGeom prst="rect">
            <a:avLst/>
          </a:prstGeom>
          <a:solidFill>
            <a:srgbClr val="92D050"/>
          </a:solidFill>
        </p:spPr>
        <p:txBody>
          <a:bodyPr wrap="square">
            <a:spAutoFit/>
          </a:bodyPr>
          <a:lstStyle/>
          <a:p>
            <a:pPr algn="ctr"/>
            <a:r>
              <a:rPr lang="fr-FR" altLang="zh-CN" sz="3600" b="1" dirty="0">
                <a:solidFill>
                  <a:srgbClr val="C00000"/>
                </a:solidFill>
              </a:rPr>
              <a:t>Contexte et Raisonnement (7/9)</a:t>
            </a:r>
          </a:p>
        </p:txBody>
      </p:sp>
    </p:spTree>
    <p:extLst>
      <p:ext uri="{BB962C8B-B14F-4D97-AF65-F5344CB8AC3E}">
        <p14:creationId xmlns:p14="http://schemas.microsoft.com/office/powerpoint/2010/main" val="3024119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9E3829F2-C6DE-EA44-8B76-7A6B338451A0}"/>
              </a:ext>
            </a:extLst>
          </p:cNvPr>
          <p:cNvSpPr txBox="1">
            <a:spLocks/>
          </p:cNvSpPr>
          <p:nvPr/>
        </p:nvSpPr>
        <p:spPr>
          <a:xfrm>
            <a:off x="1707174" y="74890"/>
            <a:ext cx="8695196" cy="211610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fr-FR" sz="4000" b="1" dirty="0">
              <a:solidFill>
                <a:srgbClr val="FF0000"/>
              </a:solidFill>
              <a:latin typeface="Calibri" panose="020F0502020204030204" pitchFamily="34" charset="0"/>
              <a:cs typeface="Calibri" panose="020F0502020204030204" pitchFamily="34" charset="0"/>
            </a:endParaRPr>
          </a:p>
        </p:txBody>
      </p:sp>
      <p:pic>
        <p:nvPicPr>
          <p:cNvPr id="1026" name="Picture 2" descr="89,914 African Union Images, Stock Photos, 3D objects ...">
            <a:extLst>
              <a:ext uri="{FF2B5EF4-FFF2-40B4-BE49-F238E27FC236}">
                <a16:creationId xmlns:a16="http://schemas.microsoft.com/office/drawing/2014/main" id="{0793664C-A64E-6357-8111-79EA9D2727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629" y="130632"/>
            <a:ext cx="1514175" cy="135626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N Environment Programme - YouTube">
            <a:extLst>
              <a:ext uri="{FF2B5EF4-FFF2-40B4-BE49-F238E27FC236}">
                <a16:creationId xmlns:a16="http://schemas.microsoft.com/office/drawing/2014/main" id="{BF67891D-5ECC-6DA9-764A-C27489CE2C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14857" y="130632"/>
            <a:ext cx="1817914" cy="144054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GEF Global Environment Facility Logo PNG vector in SVG, PDF ...">
            <a:extLst>
              <a:ext uri="{FF2B5EF4-FFF2-40B4-BE49-F238E27FC236}">
                <a16:creationId xmlns:a16="http://schemas.microsoft.com/office/drawing/2014/main" id="{FB6858CD-A94D-D078-286B-A6C1FCD3737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1943" y="272148"/>
            <a:ext cx="1611085" cy="114663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UNDP Logo PNG Vector (SVG) Free Download">
            <a:extLst>
              <a:ext uri="{FF2B5EF4-FFF2-40B4-BE49-F238E27FC236}">
                <a16:creationId xmlns:a16="http://schemas.microsoft.com/office/drawing/2014/main" id="{7B0B8D33-25F4-B4D8-9041-4607CB982D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67677" y="214088"/>
            <a:ext cx="2024739" cy="114663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Nairobi Convention">
            <a:extLst>
              <a:ext uri="{FF2B5EF4-FFF2-40B4-BE49-F238E27FC236}">
                <a16:creationId xmlns:a16="http://schemas.microsoft.com/office/drawing/2014/main" id="{FBC13AF2-01A7-3B23-B784-95650C40308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53945" y="468082"/>
            <a:ext cx="2645227" cy="576943"/>
          </a:xfrm>
          <a:prstGeom prst="rect">
            <a:avLst/>
          </a:prstGeom>
          <a:noFill/>
          <a:extLst>
            <a:ext uri="{909E8E84-426E-40DD-AFC4-6F175D3DCCD1}">
              <a14:hiddenFill xmlns:a14="http://schemas.microsoft.com/office/drawing/2010/main">
                <a:solidFill>
                  <a:srgbClr val="FFFFFF"/>
                </a:solidFill>
              </a14:hiddenFill>
            </a:ext>
          </a:extLst>
        </p:spPr>
      </p:pic>
      <p:sp>
        <p:nvSpPr>
          <p:cNvPr id="4" name="Sous-titre 2">
            <a:extLst>
              <a:ext uri="{FF2B5EF4-FFF2-40B4-BE49-F238E27FC236}">
                <a16:creationId xmlns:a16="http://schemas.microsoft.com/office/drawing/2014/main" id="{96F5E05D-C930-2A82-874D-D29226F073B3}"/>
              </a:ext>
            </a:extLst>
          </p:cNvPr>
          <p:cNvSpPr txBox="1">
            <a:spLocks/>
          </p:cNvSpPr>
          <p:nvPr/>
        </p:nvSpPr>
        <p:spPr>
          <a:xfrm>
            <a:off x="274751" y="2371634"/>
            <a:ext cx="11711216" cy="418608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buNone/>
            </a:pPr>
            <a:r>
              <a:rPr lang="fr-FR" altLang="zh-CN" dirty="0">
                <a:solidFill>
                  <a:srgbClr val="0070C0"/>
                </a:solidFill>
              </a:rPr>
              <a:t>Problématique mondiale du </a:t>
            </a:r>
            <a:r>
              <a:rPr lang="fr-FR" altLang="zh-CN" b="1" dirty="0">
                <a:solidFill>
                  <a:srgbClr val="0070C0"/>
                </a:solidFill>
              </a:rPr>
              <a:t>financement  </a:t>
            </a:r>
            <a:endParaRPr lang="fr-SN" dirty="0">
              <a:solidFill>
                <a:srgbClr val="0070C0"/>
              </a:solidFill>
            </a:endParaRPr>
          </a:p>
          <a:p>
            <a:pPr lvl="1"/>
            <a:r>
              <a:rPr lang="fr-FR" altLang="zh-CN" dirty="0"/>
              <a:t>Prévalence de l’indifférence à l'égard de la mer avec faibles niveaux de financement de la « vie sous l'eau » par les gouvernements, le secteur privé et les bailleurs de fonds en Afrique</a:t>
            </a:r>
            <a:endParaRPr lang="fr-SN" dirty="0"/>
          </a:p>
          <a:p>
            <a:pPr lvl="1"/>
            <a:r>
              <a:rPr lang="fr-FR" altLang="zh-CN" dirty="0"/>
              <a:t>Le manque de financement nuit aux efforts de protection des océans de l'Afrique</a:t>
            </a:r>
            <a:endParaRPr lang="fr-SN" dirty="0"/>
          </a:p>
          <a:p>
            <a:pPr lvl="1"/>
            <a:r>
              <a:rPr lang="fr-FR" altLang="zh-CN" dirty="0"/>
              <a:t>ODD14 reste le moins financé de tous les ODD (3,5 %)</a:t>
            </a:r>
            <a:endParaRPr lang="fr-SN" dirty="0"/>
          </a:p>
          <a:p>
            <a:pPr lvl="1"/>
            <a:r>
              <a:rPr lang="fr-FR" altLang="zh-CN" dirty="0"/>
              <a:t>Possibilité d’engagement des pays africains à travers plus d’investissements dans la réalisation de l’ODD14, objectif qui peut générer des bénéfices économiques et climatiques</a:t>
            </a:r>
            <a:endParaRPr lang="fr-SN" dirty="0"/>
          </a:p>
          <a:p>
            <a:pPr lvl="1"/>
            <a:r>
              <a:rPr lang="fr-FR" altLang="zh-CN" dirty="0"/>
              <a:t>Importance des océans pour stimuler le développement et atténuer le changement climatique, soulignée par plusieurs accords mondiaux. </a:t>
            </a:r>
            <a:endParaRPr lang="fr-SN" dirty="0"/>
          </a:p>
        </p:txBody>
      </p:sp>
      <p:sp>
        <p:nvSpPr>
          <p:cNvPr id="5" name="Rectangle 4">
            <a:extLst>
              <a:ext uri="{FF2B5EF4-FFF2-40B4-BE49-F238E27FC236}">
                <a16:creationId xmlns:a16="http://schemas.microsoft.com/office/drawing/2014/main" id="{E9C6927E-81CF-F27B-04AC-F28A3F0362E0}"/>
              </a:ext>
            </a:extLst>
          </p:cNvPr>
          <p:cNvSpPr/>
          <p:nvPr/>
        </p:nvSpPr>
        <p:spPr>
          <a:xfrm>
            <a:off x="58993" y="1419281"/>
            <a:ext cx="12133007" cy="646331"/>
          </a:xfrm>
          <a:prstGeom prst="rect">
            <a:avLst/>
          </a:prstGeom>
          <a:solidFill>
            <a:srgbClr val="92D050"/>
          </a:solidFill>
        </p:spPr>
        <p:txBody>
          <a:bodyPr wrap="square">
            <a:spAutoFit/>
          </a:bodyPr>
          <a:lstStyle/>
          <a:p>
            <a:pPr algn="ctr"/>
            <a:r>
              <a:rPr lang="fr-FR" altLang="zh-CN" sz="3600" b="1" dirty="0">
                <a:solidFill>
                  <a:srgbClr val="C00000"/>
                </a:solidFill>
              </a:rPr>
              <a:t>Contexte et Raisonnement (8/9)</a:t>
            </a:r>
          </a:p>
        </p:txBody>
      </p:sp>
    </p:spTree>
    <p:extLst>
      <p:ext uri="{BB962C8B-B14F-4D97-AF65-F5344CB8AC3E}">
        <p14:creationId xmlns:p14="http://schemas.microsoft.com/office/powerpoint/2010/main" val="4183569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9E3829F2-C6DE-EA44-8B76-7A6B338451A0}"/>
              </a:ext>
            </a:extLst>
          </p:cNvPr>
          <p:cNvSpPr txBox="1">
            <a:spLocks/>
          </p:cNvSpPr>
          <p:nvPr/>
        </p:nvSpPr>
        <p:spPr>
          <a:xfrm>
            <a:off x="1707174" y="74890"/>
            <a:ext cx="8695196" cy="211610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fr-FR" sz="4000" b="1" dirty="0">
              <a:solidFill>
                <a:srgbClr val="FF0000"/>
              </a:solidFill>
              <a:latin typeface="Calibri" panose="020F0502020204030204" pitchFamily="34" charset="0"/>
              <a:cs typeface="Calibri" panose="020F0502020204030204" pitchFamily="34" charset="0"/>
            </a:endParaRPr>
          </a:p>
        </p:txBody>
      </p:sp>
      <p:pic>
        <p:nvPicPr>
          <p:cNvPr id="1026" name="Picture 2" descr="89,914 African Union Images, Stock Photos, 3D objects ...">
            <a:extLst>
              <a:ext uri="{FF2B5EF4-FFF2-40B4-BE49-F238E27FC236}">
                <a16:creationId xmlns:a16="http://schemas.microsoft.com/office/drawing/2014/main" id="{0793664C-A64E-6357-8111-79EA9D2727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629" y="130632"/>
            <a:ext cx="1514175" cy="135626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N Environment Programme - YouTube">
            <a:extLst>
              <a:ext uri="{FF2B5EF4-FFF2-40B4-BE49-F238E27FC236}">
                <a16:creationId xmlns:a16="http://schemas.microsoft.com/office/drawing/2014/main" id="{BF67891D-5ECC-6DA9-764A-C27489CE2C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14857" y="130632"/>
            <a:ext cx="1817914" cy="144054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GEF Global Environment Facility Logo PNG vector in SVG, PDF ...">
            <a:extLst>
              <a:ext uri="{FF2B5EF4-FFF2-40B4-BE49-F238E27FC236}">
                <a16:creationId xmlns:a16="http://schemas.microsoft.com/office/drawing/2014/main" id="{FB6858CD-A94D-D078-286B-A6C1FCD3737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1943" y="272148"/>
            <a:ext cx="1611085" cy="114663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UNDP Logo PNG Vector (SVG) Free Download">
            <a:extLst>
              <a:ext uri="{FF2B5EF4-FFF2-40B4-BE49-F238E27FC236}">
                <a16:creationId xmlns:a16="http://schemas.microsoft.com/office/drawing/2014/main" id="{7B0B8D33-25F4-B4D8-9041-4607CB982D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67677" y="214088"/>
            <a:ext cx="2024739" cy="114663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Nairobi Convention">
            <a:extLst>
              <a:ext uri="{FF2B5EF4-FFF2-40B4-BE49-F238E27FC236}">
                <a16:creationId xmlns:a16="http://schemas.microsoft.com/office/drawing/2014/main" id="{FBC13AF2-01A7-3B23-B784-95650C40308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53945" y="468082"/>
            <a:ext cx="2645227" cy="576943"/>
          </a:xfrm>
          <a:prstGeom prst="rect">
            <a:avLst/>
          </a:prstGeom>
          <a:noFill/>
          <a:extLst>
            <a:ext uri="{909E8E84-426E-40DD-AFC4-6F175D3DCCD1}">
              <a14:hiddenFill xmlns:a14="http://schemas.microsoft.com/office/drawing/2010/main">
                <a:solidFill>
                  <a:srgbClr val="FFFFFF"/>
                </a:solidFill>
              </a14:hiddenFill>
            </a:ext>
          </a:extLst>
        </p:spPr>
      </p:pic>
      <p:sp>
        <p:nvSpPr>
          <p:cNvPr id="4" name="Sous-titre 2">
            <a:extLst>
              <a:ext uri="{FF2B5EF4-FFF2-40B4-BE49-F238E27FC236}">
                <a16:creationId xmlns:a16="http://schemas.microsoft.com/office/drawing/2014/main" id="{96F5E05D-C930-2A82-874D-D29226F073B3}"/>
              </a:ext>
            </a:extLst>
          </p:cNvPr>
          <p:cNvSpPr txBox="1">
            <a:spLocks/>
          </p:cNvSpPr>
          <p:nvPr/>
        </p:nvSpPr>
        <p:spPr>
          <a:xfrm>
            <a:off x="130629" y="2445429"/>
            <a:ext cx="11821885" cy="39465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buNone/>
            </a:pPr>
            <a:r>
              <a:rPr lang="fr-FR" altLang="zh-CN" dirty="0">
                <a:solidFill>
                  <a:srgbClr val="0070C0"/>
                </a:solidFill>
              </a:rPr>
              <a:t>Problématique mondiale du </a:t>
            </a:r>
            <a:r>
              <a:rPr lang="fr-FR" altLang="zh-CN" b="1" dirty="0">
                <a:solidFill>
                  <a:srgbClr val="0070C0"/>
                </a:solidFill>
              </a:rPr>
              <a:t>financement  </a:t>
            </a:r>
            <a:endParaRPr lang="fr-SN" dirty="0">
              <a:solidFill>
                <a:srgbClr val="0070C0"/>
              </a:solidFill>
            </a:endParaRPr>
          </a:p>
          <a:p>
            <a:pPr lvl="1">
              <a:spcBef>
                <a:spcPts val="1200"/>
              </a:spcBef>
            </a:pPr>
            <a:r>
              <a:rPr lang="fr-FR" altLang="zh-CN" sz="2200" dirty="0">
                <a:latin typeface="Calibri" panose="020F0502020204030204" pitchFamily="34" charset="0"/>
                <a:cs typeface="Calibri" panose="020F0502020204030204" pitchFamily="34" charset="0"/>
              </a:rPr>
              <a:t>Les solutions climatiques liées aux océans pourraient contribuer à hauteur de 35 % à la réduction des émissions annuelles de gaz à effet de serre. </a:t>
            </a:r>
            <a:endParaRPr lang="fr-SN" sz="2200" dirty="0">
              <a:latin typeface="Calibri" panose="020F0502020204030204" pitchFamily="34" charset="0"/>
              <a:cs typeface="Calibri" panose="020F0502020204030204" pitchFamily="34" charset="0"/>
            </a:endParaRPr>
          </a:p>
          <a:p>
            <a:pPr lvl="1">
              <a:spcBef>
                <a:spcPts val="1200"/>
              </a:spcBef>
            </a:pPr>
            <a:r>
              <a:rPr lang="fr-FR" altLang="zh-CN" sz="2200" dirty="0">
                <a:latin typeface="Calibri" panose="020F0502020204030204" pitchFamily="34" charset="0"/>
                <a:cs typeface="Calibri" panose="020F0502020204030204" pitchFamily="34" charset="0"/>
              </a:rPr>
              <a:t>La Décennie des Nations unies des sciences océaniques au service du développement durable (2021-2030) relie les résultats obtenus dans le domaine des océans à 10 autres ODD.</a:t>
            </a:r>
            <a:endParaRPr lang="fr-SN" sz="2200" dirty="0">
              <a:latin typeface="Calibri" panose="020F0502020204030204" pitchFamily="34" charset="0"/>
              <a:cs typeface="Calibri" panose="020F0502020204030204" pitchFamily="34" charset="0"/>
            </a:endParaRPr>
          </a:p>
          <a:p>
            <a:pPr lvl="1">
              <a:spcBef>
                <a:spcPts val="1200"/>
              </a:spcBef>
            </a:pPr>
            <a:r>
              <a:rPr lang="fr-FR" altLang="zh-CN" sz="2200" dirty="0">
                <a:latin typeface="Calibri" panose="020F0502020204030204" pitchFamily="34" charset="0"/>
                <a:cs typeface="Calibri" panose="020F0502020204030204" pitchFamily="34" charset="0"/>
              </a:rPr>
              <a:t>Investissement annuel de 175 milliards $US nécessaire pour atteindre les objectifs au niveau mondial de l'ODD 14 d'ici à 2030 (Forum économique mondial)</a:t>
            </a:r>
            <a:endParaRPr lang="fr-SN" sz="2200" dirty="0">
              <a:latin typeface="Calibri" panose="020F0502020204030204" pitchFamily="34" charset="0"/>
              <a:cs typeface="Calibri" panose="020F0502020204030204" pitchFamily="34" charset="0"/>
            </a:endParaRPr>
          </a:p>
          <a:p>
            <a:pPr lvl="1">
              <a:spcBef>
                <a:spcPts val="1200"/>
              </a:spcBef>
            </a:pPr>
            <a:r>
              <a:rPr lang="fr-FR" sz="2200" dirty="0">
                <a:latin typeface="Calibri" panose="020F0502020204030204" pitchFamily="34" charset="0"/>
                <a:cs typeface="Calibri" panose="020F0502020204030204" pitchFamily="34" charset="0"/>
              </a:rPr>
              <a:t>Importante contribution de </a:t>
            </a:r>
            <a:r>
              <a:rPr lang="fr-FR" altLang="zh-CN" sz="2200" dirty="0">
                <a:latin typeface="Calibri" panose="020F0502020204030204" pitchFamily="34" charset="0"/>
                <a:cs typeface="Calibri" panose="020F0502020204030204" pitchFamily="34" charset="0"/>
              </a:rPr>
              <a:t>l'économie bleue de l'Afrique </a:t>
            </a:r>
            <a:r>
              <a:rPr lang="fr-FR" sz="2200" dirty="0">
                <a:latin typeface="Calibri" panose="020F0502020204030204" pitchFamily="34" charset="0"/>
                <a:cs typeface="Calibri" panose="020F0502020204030204" pitchFamily="34" charset="0"/>
              </a:rPr>
              <a:t>: </a:t>
            </a:r>
          </a:p>
          <a:p>
            <a:pPr lvl="2">
              <a:buFont typeface="Courier New" panose="02070309020205020404" pitchFamily="49" charset="0"/>
              <a:buChar char="o"/>
            </a:pPr>
            <a:r>
              <a:rPr lang="fr-FR" altLang="zh-CN" sz="1800" dirty="0">
                <a:latin typeface="Calibri" panose="020F0502020204030204" pitchFamily="34" charset="0"/>
                <a:cs typeface="Calibri" panose="020F0502020204030204" pitchFamily="34" charset="0"/>
              </a:rPr>
              <a:t>300 milliards de dollars US </a:t>
            </a:r>
            <a:r>
              <a:rPr lang="fr-FR" sz="1800" dirty="0">
                <a:latin typeface="Calibri" panose="020F0502020204030204" pitchFamily="34" charset="0"/>
                <a:cs typeface="Calibri" panose="020F0502020204030204" pitchFamily="34" charset="0"/>
              </a:rPr>
              <a:t>déjà générés (contre </a:t>
            </a:r>
            <a:r>
              <a:rPr lang="fr-FR" altLang="zh-CN" sz="1800" dirty="0">
                <a:latin typeface="Calibri" panose="020F0502020204030204" pitchFamily="34" charset="0"/>
                <a:cs typeface="Calibri" panose="020F0502020204030204" pitchFamily="34" charset="0"/>
              </a:rPr>
              <a:t>400 milliards </a:t>
            </a:r>
            <a:r>
              <a:rPr lang="fr-FR" sz="1800" dirty="0">
                <a:latin typeface="Calibri" panose="020F0502020204030204" pitchFamily="34" charset="0"/>
                <a:cs typeface="Calibri" panose="020F0502020204030204" pitchFamily="34" charset="0"/>
              </a:rPr>
              <a:t>prévus d’ici 2030) </a:t>
            </a:r>
          </a:p>
          <a:p>
            <a:pPr lvl="2">
              <a:buFont typeface="Courier New" panose="02070309020205020404" pitchFamily="49" charset="0"/>
              <a:buChar char="o"/>
            </a:pPr>
            <a:r>
              <a:rPr lang="fr-FR" altLang="zh-CN" sz="1800" dirty="0">
                <a:latin typeface="Calibri" panose="020F0502020204030204" pitchFamily="34" charset="0"/>
                <a:cs typeface="Calibri" panose="020F0502020204030204" pitchFamily="34" charset="0"/>
              </a:rPr>
              <a:t>50 millions d'emplois directs</a:t>
            </a:r>
            <a:r>
              <a:rPr lang="fr-FR" sz="1800" dirty="0">
                <a:latin typeface="Calibri" panose="020F0502020204030204" pitchFamily="34" charset="0"/>
                <a:cs typeface="Calibri" panose="020F0502020204030204" pitchFamily="34" charset="0"/>
              </a:rPr>
              <a:t> soutenus (</a:t>
            </a:r>
            <a:r>
              <a:rPr lang="fr-FR" altLang="zh-CN" sz="1800" dirty="0">
                <a:latin typeface="Calibri" panose="020F0502020204030204" pitchFamily="34" charset="0"/>
                <a:cs typeface="Calibri" panose="020F0502020204030204" pitchFamily="34" charset="0"/>
              </a:rPr>
              <a:t>60 millions</a:t>
            </a:r>
            <a:r>
              <a:rPr lang="fr-FR" sz="1800" dirty="0">
                <a:latin typeface="Calibri" panose="020F0502020204030204" pitchFamily="34" charset="0"/>
                <a:cs typeface="Calibri" panose="020F0502020204030204" pitchFamily="34" charset="0"/>
              </a:rPr>
              <a:t> d’ici 2030), </a:t>
            </a:r>
            <a:r>
              <a:rPr lang="fr-FR" altLang="zh-CN" sz="1800" dirty="0">
                <a:latin typeface="Calibri" panose="020F0502020204030204" pitchFamily="34" charset="0"/>
                <a:cs typeface="Calibri" panose="020F0502020204030204" pitchFamily="34" charset="0"/>
              </a:rPr>
              <a:t>dont 12 millions dans le seul secteur de la pêche.</a:t>
            </a:r>
            <a:endParaRPr lang="fr-SN" sz="1800" dirty="0">
              <a:latin typeface="Calibri" panose="020F0502020204030204" pitchFamily="34" charset="0"/>
              <a:cs typeface="Calibri" panose="020F0502020204030204" pitchFamily="34" charset="0"/>
            </a:endParaRPr>
          </a:p>
        </p:txBody>
      </p:sp>
      <p:sp>
        <p:nvSpPr>
          <p:cNvPr id="2" name="Rectangle 1">
            <a:extLst>
              <a:ext uri="{FF2B5EF4-FFF2-40B4-BE49-F238E27FC236}">
                <a16:creationId xmlns:a16="http://schemas.microsoft.com/office/drawing/2014/main" id="{CC991154-7F53-F4D1-C83F-E79B00792DD7}"/>
              </a:ext>
            </a:extLst>
          </p:cNvPr>
          <p:cNvSpPr/>
          <p:nvPr/>
        </p:nvSpPr>
        <p:spPr>
          <a:xfrm>
            <a:off x="58993" y="1441053"/>
            <a:ext cx="12133007" cy="646331"/>
          </a:xfrm>
          <a:prstGeom prst="rect">
            <a:avLst/>
          </a:prstGeom>
          <a:solidFill>
            <a:srgbClr val="92D050"/>
          </a:solidFill>
        </p:spPr>
        <p:txBody>
          <a:bodyPr wrap="square">
            <a:spAutoFit/>
          </a:bodyPr>
          <a:lstStyle/>
          <a:p>
            <a:pPr algn="ctr"/>
            <a:r>
              <a:rPr lang="fr-FR" altLang="zh-CN" sz="3600" b="1" dirty="0">
                <a:solidFill>
                  <a:srgbClr val="FF0000"/>
                </a:solidFill>
              </a:rPr>
              <a:t>Contexte et Raisonnement (9/9)</a:t>
            </a:r>
          </a:p>
        </p:txBody>
      </p:sp>
    </p:spTree>
    <p:extLst>
      <p:ext uri="{BB962C8B-B14F-4D97-AF65-F5344CB8AC3E}">
        <p14:creationId xmlns:p14="http://schemas.microsoft.com/office/powerpoint/2010/main" val="2819168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heckerboard(across)">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9E3829F2-C6DE-EA44-8B76-7A6B338451A0}"/>
              </a:ext>
            </a:extLst>
          </p:cNvPr>
          <p:cNvSpPr txBox="1">
            <a:spLocks/>
          </p:cNvSpPr>
          <p:nvPr/>
        </p:nvSpPr>
        <p:spPr>
          <a:xfrm>
            <a:off x="1707174" y="74890"/>
            <a:ext cx="8695196" cy="211610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fr-FR" sz="4000" b="1" dirty="0">
              <a:solidFill>
                <a:srgbClr val="FF0000"/>
              </a:solidFill>
              <a:latin typeface="Calibri" panose="020F0502020204030204" pitchFamily="34" charset="0"/>
              <a:cs typeface="Calibri" panose="020F0502020204030204" pitchFamily="34" charset="0"/>
            </a:endParaRPr>
          </a:p>
        </p:txBody>
      </p:sp>
      <p:pic>
        <p:nvPicPr>
          <p:cNvPr id="1026" name="Picture 2" descr="89,914 African Union Images, Stock Photos, 3D objects ...">
            <a:extLst>
              <a:ext uri="{FF2B5EF4-FFF2-40B4-BE49-F238E27FC236}">
                <a16:creationId xmlns:a16="http://schemas.microsoft.com/office/drawing/2014/main" id="{0793664C-A64E-6357-8111-79EA9D2727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629" y="130632"/>
            <a:ext cx="1514175" cy="135626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N Environment Programme - YouTube">
            <a:extLst>
              <a:ext uri="{FF2B5EF4-FFF2-40B4-BE49-F238E27FC236}">
                <a16:creationId xmlns:a16="http://schemas.microsoft.com/office/drawing/2014/main" id="{BF67891D-5ECC-6DA9-764A-C27489CE2C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14857" y="130632"/>
            <a:ext cx="1817914" cy="144054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GEF Global Environment Facility Logo PNG vector in SVG, PDF ...">
            <a:extLst>
              <a:ext uri="{FF2B5EF4-FFF2-40B4-BE49-F238E27FC236}">
                <a16:creationId xmlns:a16="http://schemas.microsoft.com/office/drawing/2014/main" id="{FB6858CD-A94D-D078-286B-A6C1FCD3737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1943" y="272148"/>
            <a:ext cx="1611085" cy="114663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UNDP Logo PNG Vector (SVG) Free Download">
            <a:extLst>
              <a:ext uri="{FF2B5EF4-FFF2-40B4-BE49-F238E27FC236}">
                <a16:creationId xmlns:a16="http://schemas.microsoft.com/office/drawing/2014/main" id="{7B0B8D33-25F4-B4D8-9041-4607CB982D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67677" y="214088"/>
            <a:ext cx="2024739" cy="114663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Nairobi Convention">
            <a:extLst>
              <a:ext uri="{FF2B5EF4-FFF2-40B4-BE49-F238E27FC236}">
                <a16:creationId xmlns:a16="http://schemas.microsoft.com/office/drawing/2014/main" id="{FBC13AF2-01A7-3B23-B784-95650C40308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53945" y="468082"/>
            <a:ext cx="2645227" cy="57694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1CB876E-AB77-8DFB-2578-05892FE9415F}"/>
              </a:ext>
            </a:extLst>
          </p:cNvPr>
          <p:cNvSpPr/>
          <p:nvPr/>
        </p:nvSpPr>
        <p:spPr>
          <a:xfrm>
            <a:off x="58993" y="1495483"/>
            <a:ext cx="12133007" cy="646331"/>
          </a:xfrm>
          <a:prstGeom prst="rect">
            <a:avLst/>
          </a:prstGeom>
          <a:solidFill>
            <a:srgbClr val="92D050"/>
          </a:solidFill>
        </p:spPr>
        <p:txBody>
          <a:bodyPr wrap="square">
            <a:spAutoFit/>
          </a:bodyPr>
          <a:lstStyle/>
          <a:p>
            <a:pPr algn="ctr"/>
            <a:r>
              <a:rPr lang="fr-FR" altLang="zh-CN" sz="3600" b="1" dirty="0">
                <a:solidFill>
                  <a:srgbClr val="FF0000"/>
                </a:solidFill>
              </a:rPr>
              <a:t>Niveau de réalisation de l’ODD 14 selon les cibles (1/8)</a:t>
            </a:r>
            <a:endParaRPr lang="fr-FR" sz="3600" b="1" dirty="0">
              <a:solidFill>
                <a:srgbClr val="FF0000"/>
              </a:solidFill>
            </a:endParaRPr>
          </a:p>
        </p:txBody>
      </p:sp>
      <p:sp>
        <p:nvSpPr>
          <p:cNvPr id="4" name="Sous-titre 2">
            <a:extLst>
              <a:ext uri="{FF2B5EF4-FFF2-40B4-BE49-F238E27FC236}">
                <a16:creationId xmlns:a16="http://schemas.microsoft.com/office/drawing/2014/main" id="{96F5E05D-C930-2A82-874D-D29226F073B3}"/>
              </a:ext>
            </a:extLst>
          </p:cNvPr>
          <p:cNvSpPr txBox="1">
            <a:spLocks/>
          </p:cNvSpPr>
          <p:nvPr/>
        </p:nvSpPr>
        <p:spPr>
          <a:xfrm>
            <a:off x="130629" y="2769891"/>
            <a:ext cx="11821885" cy="39465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buNone/>
            </a:pPr>
            <a:endParaRPr lang="fr-SN" sz="1800" dirty="0">
              <a:latin typeface="Calibri" panose="020F0502020204030204" pitchFamily="34" charset="0"/>
              <a:cs typeface="Calibri" panose="020F0502020204030204" pitchFamily="34" charset="0"/>
            </a:endParaRPr>
          </a:p>
        </p:txBody>
      </p:sp>
      <p:graphicFrame>
        <p:nvGraphicFramePr>
          <p:cNvPr id="5" name="Tableau 4">
            <a:extLst>
              <a:ext uri="{FF2B5EF4-FFF2-40B4-BE49-F238E27FC236}">
                <a16:creationId xmlns:a16="http://schemas.microsoft.com/office/drawing/2014/main" id="{F6D1B5AC-6F72-4B5A-0A62-F8C72E867181}"/>
              </a:ext>
            </a:extLst>
          </p:cNvPr>
          <p:cNvGraphicFramePr>
            <a:graphicFrameLocks noGrp="1"/>
          </p:cNvGraphicFramePr>
          <p:nvPr>
            <p:extLst>
              <p:ext uri="{D42A27DB-BD31-4B8C-83A1-F6EECF244321}">
                <p14:modId xmlns:p14="http://schemas.microsoft.com/office/powerpoint/2010/main" val="3358406406"/>
              </p:ext>
            </p:extLst>
          </p:nvPr>
        </p:nvGraphicFramePr>
        <p:xfrm>
          <a:off x="58992" y="2417837"/>
          <a:ext cx="12133007" cy="3754120"/>
        </p:xfrm>
        <a:graphic>
          <a:graphicData uri="http://schemas.openxmlformats.org/drawingml/2006/table">
            <a:tbl>
              <a:tblPr firstRow="1" bandRow="1">
                <a:tableStyleId>{5C22544A-7EE6-4342-B048-85BDC9FD1C3A}</a:tableStyleId>
              </a:tblPr>
              <a:tblGrid>
                <a:gridCol w="1723045">
                  <a:extLst>
                    <a:ext uri="{9D8B030D-6E8A-4147-A177-3AD203B41FA5}">
                      <a16:colId xmlns:a16="http://schemas.microsoft.com/office/drawing/2014/main" val="1742816760"/>
                    </a:ext>
                  </a:extLst>
                </a:gridCol>
                <a:gridCol w="2277867">
                  <a:extLst>
                    <a:ext uri="{9D8B030D-6E8A-4147-A177-3AD203B41FA5}">
                      <a16:colId xmlns:a16="http://schemas.microsoft.com/office/drawing/2014/main" val="2371668063"/>
                    </a:ext>
                  </a:extLst>
                </a:gridCol>
                <a:gridCol w="5098843">
                  <a:extLst>
                    <a:ext uri="{9D8B030D-6E8A-4147-A177-3AD203B41FA5}">
                      <a16:colId xmlns:a16="http://schemas.microsoft.com/office/drawing/2014/main" val="69992038"/>
                    </a:ext>
                  </a:extLst>
                </a:gridCol>
                <a:gridCol w="3033252">
                  <a:extLst>
                    <a:ext uri="{9D8B030D-6E8A-4147-A177-3AD203B41FA5}">
                      <a16:colId xmlns:a16="http://schemas.microsoft.com/office/drawing/2014/main" val="3168036489"/>
                    </a:ext>
                  </a:extLst>
                </a:gridCol>
              </a:tblGrid>
              <a:tr h="370840">
                <a:tc>
                  <a:txBody>
                    <a:bodyPr/>
                    <a:lstStyle/>
                    <a:p>
                      <a:pPr algn="ctr"/>
                      <a:r>
                        <a:rPr lang="zh-CN"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Titre de la cible</a:t>
                      </a:r>
                      <a:endParaRPr lang="fr-SN" sz="1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ctr"/>
                      <a:r>
                        <a:rPr lang="zh-CN" sz="1800" b="1">
                          <a:solidFill>
                            <a:schemeClr val="tx1"/>
                          </a:solidFill>
                          <a:effectLst/>
                          <a:latin typeface="Calibri" panose="020F0502020204030204" pitchFamily="34" charset="0"/>
                          <a:ea typeface="Calibri" panose="020F0502020204030204" pitchFamily="34" charset="0"/>
                          <a:cs typeface="Calibri" panose="020F0502020204030204" pitchFamily="34" charset="0"/>
                        </a:rPr>
                        <a:t>Descriptif de la cible</a:t>
                      </a:r>
                      <a:endParaRPr lang="fr-SN" sz="18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ctr"/>
                      <a:r>
                        <a:rPr lang="zh-CN"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Niveau de réalisation</a:t>
                      </a:r>
                      <a:endParaRPr lang="fr-SN" sz="1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ctr"/>
                      <a:r>
                        <a:rPr lang="fr-FR" altLang="zh-CN"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Priorités</a:t>
                      </a:r>
                      <a:endParaRPr lang="fr-FR" sz="180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929790987"/>
                  </a:ext>
                </a:extLst>
              </a:tr>
              <a:tr h="370840">
                <a:tc>
                  <a:txBody>
                    <a:bodyPr/>
                    <a:lstStyle/>
                    <a:p>
                      <a:r>
                        <a:rPr lang="zh-CN"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Pollutions maritimes</a:t>
                      </a:r>
                      <a:endParaRPr lang="fr-SN" sz="1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r>
                        <a:rPr lang="zh-CN"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14.1 </a:t>
                      </a:r>
                      <a:r>
                        <a:rPr lang="zh-C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D’ici à </a:t>
                      </a:r>
                      <a:r>
                        <a:rPr lang="zh-CN"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2025</a:t>
                      </a:r>
                      <a:r>
                        <a:rPr lang="zh-C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zh-CN"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prévenir et réduire nettement la pollution marine</a:t>
                      </a:r>
                      <a:r>
                        <a:rPr lang="zh-C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de tous types, en particulier celle résultant des activités terrestres, y compris les déchets en mer et la pollution par les nutriments</a:t>
                      </a:r>
                      <a:endParaRPr lang="fr-SN" sz="1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marL="342900" lvl="0" indent="-342900">
                        <a:buFont typeface="Helvetica" pitchFamily="2" charset="0"/>
                        <a:buChar char="-"/>
                      </a:pPr>
                      <a:r>
                        <a:rPr lang="zh-C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Les pays africains ne sont pas partie contractante aux </a:t>
                      </a:r>
                      <a:r>
                        <a:rPr lang="zh-CN"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Conventions des mers régionales existantes </a:t>
                      </a:r>
                      <a:r>
                        <a:rPr lang="zh-C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considérées par les Nations unies comme stratégiques pour la mise en œuvre de l’ODD14 </a:t>
                      </a:r>
                      <a:endParaRPr lang="fr-SN" sz="1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buFont typeface="Helvetica" pitchFamily="2" charset="0"/>
                        <a:buChar char="-"/>
                      </a:pPr>
                      <a:r>
                        <a:rPr lang="zh-C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Pas de </a:t>
                      </a:r>
                      <a:r>
                        <a:rPr lang="zh-CN"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promotion et de valorisation des meilleures pratiques</a:t>
                      </a:r>
                      <a:r>
                        <a:rPr lang="zh-C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en particulier dans la lutte contre les pollutions, l’eutrophisation et les déchets plastiques, la promotion des AMP et la préservation des écosystèmes emblématiques (récifs coralliens et mangroves dans les zones tropicales) ainsi que la planification maritime des usages.</a:t>
                      </a:r>
                      <a:endParaRPr lang="fr-SN" sz="1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altLang="zh-CN"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Signer et ratifier </a:t>
                      </a:r>
                      <a:r>
                        <a:rPr lang="fr-FR" altLang="zh-CN" sz="18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toutes les Conventions Conventions des mers régionales existantes considérées par les Nations unies comme stratégiques pour la mise en œuvre de l’ODD14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altLang="zh-CN" sz="18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Adopter des feuilles de route nationales </a:t>
                      </a:r>
                      <a:r>
                        <a:rPr lang="fr-FR" altLang="zh-CN"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«zéro plastiques en mer en 2030»</a:t>
                      </a:r>
                      <a:endParaRPr lang="fr-SN" sz="1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endParaRPr lang="fr-FR" sz="180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101183200"/>
                  </a:ext>
                </a:extLst>
              </a:tr>
            </a:tbl>
          </a:graphicData>
        </a:graphic>
      </p:graphicFrame>
    </p:spTree>
    <p:extLst>
      <p:ext uri="{BB962C8B-B14F-4D97-AF65-F5344CB8AC3E}">
        <p14:creationId xmlns:p14="http://schemas.microsoft.com/office/powerpoint/2010/main" val="2277122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nodePh="1">
                                  <p:stCondLst>
                                    <p:cond delay="0"/>
                                  </p:stCondLst>
                                  <p:endCondLst>
                                    <p:cond evt="begin" delay="0">
                                      <p:tn val="10"/>
                                    </p:cond>
                                  </p:end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9E3829F2-C6DE-EA44-8B76-7A6B338451A0}"/>
              </a:ext>
            </a:extLst>
          </p:cNvPr>
          <p:cNvSpPr txBox="1">
            <a:spLocks/>
          </p:cNvSpPr>
          <p:nvPr/>
        </p:nvSpPr>
        <p:spPr>
          <a:xfrm>
            <a:off x="1707174" y="74890"/>
            <a:ext cx="8695196" cy="211610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fr-FR" sz="4000" b="1" dirty="0">
              <a:solidFill>
                <a:srgbClr val="FF0000"/>
              </a:solidFill>
              <a:latin typeface="Calibri" panose="020F0502020204030204" pitchFamily="34" charset="0"/>
              <a:cs typeface="Calibri" panose="020F0502020204030204" pitchFamily="34" charset="0"/>
            </a:endParaRPr>
          </a:p>
        </p:txBody>
      </p:sp>
      <p:pic>
        <p:nvPicPr>
          <p:cNvPr id="1026" name="Picture 2" descr="89,914 African Union Images, Stock Photos, 3D objects ...">
            <a:extLst>
              <a:ext uri="{FF2B5EF4-FFF2-40B4-BE49-F238E27FC236}">
                <a16:creationId xmlns:a16="http://schemas.microsoft.com/office/drawing/2014/main" id="{0793664C-A64E-6357-8111-79EA9D2727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629" y="130632"/>
            <a:ext cx="1514175" cy="135626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N Environment Programme - YouTube">
            <a:extLst>
              <a:ext uri="{FF2B5EF4-FFF2-40B4-BE49-F238E27FC236}">
                <a16:creationId xmlns:a16="http://schemas.microsoft.com/office/drawing/2014/main" id="{BF67891D-5ECC-6DA9-764A-C27489CE2C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14857" y="130632"/>
            <a:ext cx="1817914" cy="144054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GEF Global Environment Facility Logo PNG vector in SVG, PDF ...">
            <a:extLst>
              <a:ext uri="{FF2B5EF4-FFF2-40B4-BE49-F238E27FC236}">
                <a16:creationId xmlns:a16="http://schemas.microsoft.com/office/drawing/2014/main" id="{FB6858CD-A94D-D078-286B-A6C1FCD3737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1943" y="272148"/>
            <a:ext cx="1611085" cy="114663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UNDP Logo PNG Vector (SVG) Free Download">
            <a:extLst>
              <a:ext uri="{FF2B5EF4-FFF2-40B4-BE49-F238E27FC236}">
                <a16:creationId xmlns:a16="http://schemas.microsoft.com/office/drawing/2014/main" id="{7B0B8D33-25F4-B4D8-9041-4607CB982D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67677" y="214088"/>
            <a:ext cx="2024739" cy="114663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Nairobi Convention">
            <a:extLst>
              <a:ext uri="{FF2B5EF4-FFF2-40B4-BE49-F238E27FC236}">
                <a16:creationId xmlns:a16="http://schemas.microsoft.com/office/drawing/2014/main" id="{FBC13AF2-01A7-3B23-B784-95650C40308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53945" y="468082"/>
            <a:ext cx="2645227" cy="57694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1CB876E-AB77-8DFB-2578-05892FE9415F}"/>
              </a:ext>
            </a:extLst>
          </p:cNvPr>
          <p:cNvSpPr/>
          <p:nvPr/>
        </p:nvSpPr>
        <p:spPr>
          <a:xfrm>
            <a:off x="58993" y="1419281"/>
            <a:ext cx="12133007" cy="646331"/>
          </a:xfrm>
          <a:prstGeom prst="rect">
            <a:avLst/>
          </a:prstGeom>
          <a:solidFill>
            <a:srgbClr val="92D050"/>
          </a:solidFill>
        </p:spPr>
        <p:txBody>
          <a:bodyPr wrap="square">
            <a:spAutoFit/>
          </a:bodyPr>
          <a:lstStyle/>
          <a:p>
            <a:pPr algn="ctr"/>
            <a:r>
              <a:rPr lang="fr-FR" altLang="zh-CN" sz="3600" b="1" dirty="0">
                <a:solidFill>
                  <a:srgbClr val="FF0000"/>
                </a:solidFill>
              </a:rPr>
              <a:t>Niveau de réalisation de l’ODD 14 selon les cibles (2/8)</a:t>
            </a:r>
            <a:endParaRPr lang="fr-FR" sz="3600" b="1" dirty="0">
              <a:solidFill>
                <a:srgbClr val="FF0000"/>
              </a:solidFill>
            </a:endParaRPr>
          </a:p>
        </p:txBody>
      </p:sp>
      <p:sp>
        <p:nvSpPr>
          <p:cNvPr id="4" name="Sous-titre 2">
            <a:extLst>
              <a:ext uri="{FF2B5EF4-FFF2-40B4-BE49-F238E27FC236}">
                <a16:creationId xmlns:a16="http://schemas.microsoft.com/office/drawing/2014/main" id="{96F5E05D-C930-2A82-874D-D29226F073B3}"/>
              </a:ext>
            </a:extLst>
          </p:cNvPr>
          <p:cNvSpPr txBox="1">
            <a:spLocks/>
          </p:cNvSpPr>
          <p:nvPr/>
        </p:nvSpPr>
        <p:spPr>
          <a:xfrm>
            <a:off x="130629" y="2769891"/>
            <a:ext cx="11821885" cy="39465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buNone/>
            </a:pPr>
            <a:endParaRPr lang="fr-SN" sz="1800" dirty="0">
              <a:latin typeface="Calibri" panose="020F0502020204030204" pitchFamily="34" charset="0"/>
              <a:cs typeface="Calibri" panose="020F0502020204030204" pitchFamily="34" charset="0"/>
            </a:endParaRPr>
          </a:p>
        </p:txBody>
      </p:sp>
      <p:graphicFrame>
        <p:nvGraphicFramePr>
          <p:cNvPr id="5" name="Tableau 4">
            <a:extLst>
              <a:ext uri="{FF2B5EF4-FFF2-40B4-BE49-F238E27FC236}">
                <a16:creationId xmlns:a16="http://schemas.microsoft.com/office/drawing/2014/main" id="{F6D1B5AC-6F72-4B5A-0A62-F8C72E867181}"/>
              </a:ext>
            </a:extLst>
          </p:cNvPr>
          <p:cNvGraphicFramePr>
            <a:graphicFrameLocks noGrp="1"/>
          </p:cNvGraphicFramePr>
          <p:nvPr>
            <p:extLst>
              <p:ext uri="{D42A27DB-BD31-4B8C-83A1-F6EECF244321}">
                <p14:modId xmlns:p14="http://schemas.microsoft.com/office/powerpoint/2010/main" val="1378390403"/>
              </p:ext>
            </p:extLst>
          </p:nvPr>
        </p:nvGraphicFramePr>
        <p:xfrm>
          <a:off x="58992" y="2047724"/>
          <a:ext cx="12122122" cy="4759960"/>
        </p:xfrm>
        <a:graphic>
          <a:graphicData uri="http://schemas.openxmlformats.org/drawingml/2006/table">
            <a:tbl>
              <a:tblPr firstRow="1" bandRow="1">
                <a:tableStyleId>{5C22544A-7EE6-4342-B048-85BDC9FD1C3A}</a:tableStyleId>
              </a:tblPr>
              <a:tblGrid>
                <a:gridCol w="1704494">
                  <a:extLst>
                    <a:ext uri="{9D8B030D-6E8A-4147-A177-3AD203B41FA5}">
                      <a16:colId xmlns:a16="http://schemas.microsoft.com/office/drawing/2014/main" val="1742816760"/>
                    </a:ext>
                  </a:extLst>
                </a:gridCol>
                <a:gridCol w="2253343">
                  <a:extLst>
                    <a:ext uri="{9D8B030D-6E8A-4147-A177-3AD203B41FA5}">
                      <a16:colId xmlns:a16="http://schemas.microsoft.com/office/drawing/2014/main" val="2371668063"/>
                    </a:ext>
                  </a:extLst>
                </a:gridCol>
                <a:gridCol w="5043948">
                  <a:extLst>
                    <a:ext uri="{9D8B030D-6E8A-4147-A177-3AD203B41FA5}">
                      <a16:colId xmlns:a16="http://schemas.microsoft.com/office/drawing/2014/main" val="69992038"/>
                    </a:ext>
                  </a:extLst>
                </a:gridCol>
                <a:gridCol w="3120337">
                  <a:extLst>
                    <a:ext uri="{9D8B030D-6E8A-4147-A177-3AD203B41FA5}">
                      <a16:colId xmlns:a16="http://schemas.microsoft.com/office/drawing/2014/main" val="3168036489"/>
                    </a:ext>
                  </a:extLst>
                </a:gridCol>
              </a:tblGrid>
              <a:tr h="370840">
                <a:tc>
                  <a:txBody>
                    <a:bodyPr/>
                    <a:lstStyle/>
                    <a:p>
                      <a:pPr algn="ctr"/>
                      <a:r>
                        <a:rPr lang="zh-CN"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Titre de la cible</a:t>
                      </a:r>
                      <a:endParaRPr lang="fr-SN" sz="1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ctr"/>
                      <a:r>
                        <a:rPr lang="zh-CN"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Descriptif de la cible</a:t>
                      </a:r>
                      <a:endParaRPr lang="fr-SN" sz="1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ctr"/>
                      <a:r>
                        <a:rPr lang="zh-CN"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Niveau de réalisation</a:t>
                      </a:r>
                      <a:endParaRPr lang="fr-SN" sz="1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ctr"/>
                      <a:r>
                        <a:rPr lang="fr-FR" altLang="zh-CN"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Priorités</a:t>
                      </a:r>
                      <a:endParaRPr lang="fr-FR" sz="180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929790987"/>
                  </a:ext>
                </a:extLst>
              </a:tr>
              <a:tr h="370840">
                <a:tc>
                  <a:txBody>
                    <a:bodyPr/>
                    <a:lstStyle/>
                    <a:p>
                      <a:r>
                        <a:rPr lang="zh-CN"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Écosystèmes marins et côtiers</a:t>
                      </a:r>
                      <a:endParaRPr lang="fr-SN" sz="1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r>
                        <a:rPr lang="zh-CN"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14.2</a:t>
                      </a:r>
                      <a:r>
                        <a:rPr lang="zh-C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D’ici à 2020 gérer et protéger durablement les écosystèmes marins et côtiers, notamment en renforçant leur résilience, afin d’éviter les graves conséquences de leur dégradation et prendre des mesures en faveur de leur restauration pour rétablir la santé et la productivité des océans</a:t>
                      </a:r>
                      <a:endParaRPr lang="fr-SN" sz="1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marL="342900" lvl="0" indent="-342900">
                        <a:buFont typeface="Helvetica" pitchFamily="2" charset="0"/>
                        <a:buChar char="-"/>
                      </a:pPr>
                      <a:r>
                        <a:rPr lang="zh-C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Création d’</a:t>
                      </a:r>
                      <a:r>
                        <a:rPr lang="zh-CN"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AMP</a:t>
                      </a:r>
                      <a:endParaRPr lang="fr-SN" sz="1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buFont typeface="Helvetica" pitchFamily="2" charset="0"/>
                        <a:buChar char="-"/>
                      </a:pPr>
                      <a:r>
                        <a:rPr lang="zh-C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Adoption de documents stratégiques (planification équilibrée des usages dans les zones marines et côtières pour maintenir le </a:t>
                      </a:r>
                      <a:r>
                        <a:rPr lang="zh-CN" sz="18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bon état écologique des écosystèmes</a:t>
                      </a:r>
                      <a:r>
                        <a:rPr lang="zh-C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fr-SN" sz="1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buFont typeface="Helvetica" pitchFamily="2" charset="0"/>
                        <a:buChar char="-"/>
                      </a:pPr>
                      <a:r>
                        <a:rPr lang="fr-FR" sz="1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Adoption de </a:t>
                      </a:r>
                      <a:r>
                        <a:rPr lang="fr-FR" sz="1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mesures régionales de gestion </a:t>
                      </a:r>
                      <a:r>
                        <a:rPr lang="fr-FR" sz="1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et de leur mise en œuvre  (fermetures des pêches / Réseaux des AMP, etc...)</a:t>
                      </a:r>
                      <a:endParaRPr lang="fr-SN" sz="1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buFont typeface="Helvetica" pitchFamily="2" charset="0"/>
                        <a:buChar char="-"/>
                      </a:pPr>
                      <a:r>
                        <a:rPr lang="zh-C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Mise en œuvre de </a:t>
                      </a:r>
                      <a:r>
                        <a:rPr lang="zh-CN"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Plans nationaux de protection des espèces marines menacées </a:t>
                      </a:r>
                      <a:r>
                        <a:rPr lang="zh-C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(tortues marines, oiseaux de mer, requins et raies, etc.)</a:t>
                      </a:r>
                      <a:endParaRPr lang="fr-SN" sz="1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buFont typeface="Helvetica" pitchFamily="2" charset="0"/>
                        <a:buChar char="-"/>
                      </a:pPr>
                      <a:r>
                        <a:rPr lang="fr-FR" sz="1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Mobilisation / Engagement des </a:t>
                      </a:r>
                      <a:r>
                        <a:rPr lang="fr-FR" sz="1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parties prenantes non-étatique</a:t>
                      </a:r>
                      <a:r>
                        <a:rPr lang="fr-FR" sz="1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 (CER, OSC, ONG).</a:t>
                      </a:r>
                      <a:endParaRPr lang="fr-SN" sz="1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Poursuite de la </a:t>
                      </a:r>
                      <a:r>
                        <a:rPr lang="fr-FR" sz="1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dynamique de création et de gestion des ZPP et des AMP</a:t>
                      </a:r>
                      <a:r>
                        <a:rPr lang="fr-FR" sz="18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y compris les AMP en haute mer</a:t>
                      </a:r>
                      <a:endParaRPr lang="fr-FR" sz="1800" b="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101183200"/>
                  </a:ext>
                </a:extLst>
              </a:tr>
            </a:tbl>
          </a:graphicData>
        </a:graphic>
      </p:graphicFrame>
    </p:spTree>
    <p:extLst>
      <p:ext uri="{BB962C8B-B14F-4D97-AF65-F5344CB8AC3E}">
        <p14:creationId xmlns:p14="http://schemas.microsoft.com/office/powerpoint/2010/main" val="2384729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nodePh="1">
                                  <p:stCondLst>
                                    <p:cond delay="0"/>
                                  </p:stCondLst>
                                  <p:endCondLst>
                                    <p:cond evt="begin" delay="0">
                                      <p:tn val="10"/>
                                    </p:cond>
                                  </p:end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9E3829F2-C6DE-EA44-8B76-7A6B338451A0}"/>
              </a:ext>
            </a:extLst>
          </p:cNvPr>
          <p:cNvSpPr txBox="1">
            <a:spLocks/>
          </p:cNvSpPr>
          <p:nvPr/>
        </p:nvSpPr>
        <p:spPr>
          <a:xfrm>
            <a:off x="1707174" y="74890"/>
            <a:ext cx="8695196" cy="211610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fr-FR" sz="4000" b="1" dirty="0">
              <a:solidFill>
                <a:srgbClr val="FF0000"/>
              </a:solidFill>
              <a:latin typeface="Calibri" panose="020F0502020204030204" pitchFamily="34" charset="0"/>
              <a:cs typeface="Calibri" panose="020F0502020204030204" pitchFamily="34" charset="0"/>
            </a:endParaRPr>
          </a:p>
        </p:txBody>
      </p:sp>
      <p:pic>
        <p:nvPicPr>
          <p:cNvPr id="1026" name="Picture 2" descr="89,914 African Union Images, Stock Photos, 3D objects ...">
            <a:extLst>
              <a:ext uri="{FF2B5EF4-FFF2-40B4-BE49-F238E27FC236}">
                <a16:creationId xmlns:a16="http://schemas.microsoft.com/office/drawing/2014/main" id="{0793664C-A64E-6357-8111-79EA9D2727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629" y="130632"/>
            <a:ext cx="1514175" cy="135626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N Environment Programme - YouTube">
            <a:extLst>
              <a:ext uri="{FF2B5EF4-FFF2-40B4-BE49-F238E27FC236}">
                <a16:creationId xmlns:a16="http://schemas.microsoft.com/office/drawing/2014/main" id="{BF67891D-5ECC-6DA9-764A-C27489CE2C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14857" y="130632"/>
            <a:ext cx="1817914" cy="144054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GEF Global Environment Facility Logo PNG vector in SVG, PDF ...">
            <a:extLst>
              <a:ext uri="{FF2B5EF4-FFF2-40B4-BE49-F238E27FC236}">
                <a16:creationId xmlns:a16="http://schemas.microsoft.com/office/drawing/2014/main" id="{FB6858CD-A94D-D078-286B-A6C1FCD3737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1943" y="272148"/>
            <a:ext cx="1611085" cy="114663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UNDP Logo PNG Vector (SVG) Free Download">
            <a:extLst>
              <a:ext uri="{FF2B5EF4-FFF2-40B4-BE49-F238E27FC236}">
                <a16:creationId xmlns:a16="http://schemas.microsoft.com/office/drawing/2014/main" id="{7B0B8D33-25F4-B4D8-9041-4607CB982D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67677" y="214088"/>
            <a:ext cx="2024739" cy="114663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Nairobi Convention">
            <a:extLst>
              <a:ext uri="{FF2B5EF4-FFF2-40B4-BE49-F238E27FC236}">
                <a16:creationId xmlns:a16="http://schemas.microsoft.com/office/drawing/2014/main" id="{FBC13AF2-01A7-3B23-B784-95650C40308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53945" y="468082"/>
            <a:ext cx="2645227" cy="57694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1CB876E-AB77-8DFB-2578-05892FE9415F}"/>
              </a:ext>
            </a:extLst>
          </p:cNvPr>
          <p:cNvSpPr/>
          <p:nvPr/>
        </p:nvSpPr>
        <p:spPr>
          <a:xfrm>
            <a:off x="58993" y="1566762"/>
            <a:ext cx="12133007" cy="646331"/>
          </a:xfrm>
          <a:prstGeom prst="rect">
            <a:avLst/>
          </a:prstGeom>
          <a:solidFill>
            <a:srgbClr val="92D050"/>
          </a:solidFill>
        </p:spPr>
        <p:txBody>
          <a:bodyPr wrap="square">
            <a:spAutoFit/>
          </a:bodyPr>
          <a:lstStyle/>
          <a:p>
            <a:pPr algn="ctr"/>
            <a:r>
              <a:rPr lang="fr-FR" altLang="zh-CN" sz="3600" b="1" dirty="0">
                <a:solidFill>
                  <a:srgbClr val="FF0000"/>
                </a:solidFill>
              </a:rPr>
              <a:t>Niveau de réalisation de l’ODD 14 selon les cibles (3/8)</a:t>
            </a:r>
            <a:endParaRPr lang="fr-FR" sz="3600" b="1" dirty="0">
              <a:solidFill>
                <a:srgbClr val="FF0000"/>
              </a:solidFill>
            </a:endParaRPr>
          </a:p>
        </p:txBody>
      </p:sp>
      <p:sp>
        <p:nvSpPr>
          <p:cNvPr id="4" name="Sous-titre 2">
            <a:extLst>
              <a:ext uri="{FF2B5EF4-FFF2-40B4-BE49-F238E27FC236}">
                <a16:creationId xmlns:a16="http://schemas.microsoft.com/office/drawing/2014/main" id="{96F5E05D-C930-2A82-874D-D29226F073B3}"/>
              </a:ext>
            </a:extLst>
          </p:cNvPr>
          <p:cNvSpPr txBox="1">
            <a:spLocks/>
          </p:cNvSpPr>
          <p:nvPr/>
        </p:nvSpPr>
        <p:spPr>
          <a:xfrm>
            <a:off x="130629" y="2769891"/>
            <a:ext cx="11821885" cy="39465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buNone/>
            </a:pPr>
            <a:endParaRPr lang="fr-SN" sz="1800" dirty="0">
              <a:latin typeface="Calibri" panose="020F0502020204030204" pitchFamily="34" charset="0"/>
              <a:cs typeface="Calibri" panose="020F0502020204030204" pitchFamily="34" charset="0"/>
            </a:endParaRPr>
          </a:p>
        </p:txBody>
      </p:sp>
      <p:graphicFrame>
        <p:nvGraphicFramePr>
          <p:cNvPr id="5" name="Tableau 4">
            <a:extLst>
              <a:ext uri="{FF2B5EF4-FFF2-40B4-BE49-F238E27FC236}">
                <a16:creationId xmlns:a16="http://schemas.microsoft.com/office/drawing/2014/main" id="{F6D1B5AC-6F72-4B5A-0A62-F8C72E867181}"/>
              </a:ext>
            </a:extLst>
          </p:cNvPr>
          <p:cNvGraphicFramePr>
            <a:graphicFrameLocks noGrp="1"/>
          </p:cNvGraphicFramePr>
          <p:nvPr>
            <p:extLst>
              <p:ext uri="{D42A27DB-BD31-4B8C-83A1-F6EECF244321}">
                <p14:modId xmlns:p14="http://schemas.microsoft.com/office/powerpoint/2010/main" val="4130261101"/>
              </p:ext>
            </p:extLst>
          </p:nvPr>
        </p:nvGraphicFramePr>
        <p:xfrm>
          <a:off x="58992" y="2646438"/>
          <a:ext cx="12002380" cy="3535680"/>
        </p:xfrm>
        <a:graphic>
          <a:graphicData uri="http://schemas.openxmlformats.org/drawingml/2006/table">
            <a:tbl>
              <a:tblPr firstRow="1" bandRow="1">
                <a:tableStyleId>{5C22544A-7EE6-4342-B048-85BDC9FD1C3A}</a:tableStyleId>
              </a:tblPr>
              <a:tblGrid>
                <a:gridCol w="1933094">
                  <a:extLst>
                    <a:ext uri="{9D8B030D-6E8A-4147-A177-3AD203B41FA5}">
                      <a16:colId xmlns:a16="http://schemas.microsoft.com/office/drawing/2014/main" val="1742816760"/>
                    </a:ext>
                  </a:extLst>
                </a:gridCol>
                <a:gridCol w="2688771">
                  <a:extLst>
                    <a:ext uri="{9D8B030D-6E8A-4147-A177-3AD203B41FA5}">
                      <a16:colId xmlns:a16="http://schemas.microsoft.com/office/drawing/2014/main" val="2371668063"/>
                    </a:ext>
                  </a:extLst>
                </a:gridCol>
                <a:gridCol w="3940629">
                  <a:extLst>
                    <a:ext uri="{9D8B030D-6E8A-4147-A177-3AD203B41FA5}">
                      <a16:colId xmlns:a16="http://schemas.microsoft.com/office/drawing/2014/main" val="69992038"/>
                    </a:ext>
                  </a:extLst>
                </a:gridCol>
                <a:gridCol w="3439886">
                  <a:extLst>
                    <a:ext uri="{9D8B030D-6E8A-4147-A177-3AD203B41FA5}">
                      <a16:colId xmlns:a16="http://schemas.microsoft.com/office/drawing/2014/main" val="3168036489"/>
                    </a:ext>
                  </a:extLst>
                </a:gridCol>
              </a:tblGrid>
              <a:tr h="370840">
                <a:tc>
                  <a:txBody>
                    <a:bodyPr/>
                    <a:lstStyle/>
                    <a:p>
                      <a:pPr algn="ctr"/>
                      <a:r>
                        <a:rPr lang="zh-CN"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Titre de la cible</a:t>
                      </a:r>
                      <a:endParaRPr lang="fr-SN" sz="2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ctr"/>
                      <a:r>
                        <a:rPr lang="zh-CN" sz="2000" b="1">
                          <a:solidFill>
                            <a:schemeClr val="tx1"/>
                          </a:solidFill>
                          <a:effectLst/>
                          <a:latin typeface="Calibri" panose="020F0502020204030204" pitchFamily="34" charset="0"/>
                          <a:ea typeface="Calibri" panose="020F0502020204030204" pitchFamily="34" charset="0"/>
                          <a:cs typeface="Calibri" panose="020F0502020204030204" pitchFamily="34" charset="0"/>
                        </a:rPr>
                        <a:t>Descriptif de la cible</a:t>
                      </a:r>
                      <a:endParaRPr lang="fr-SN" sz="20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ctr"/>
                      <a:r>
                        <a:rPr lang="zh-CN"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Niveau de réalisation</a:t>
                      </a:r>
                      <a:endParaRPr lang="fr-SN" sz="2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ctr"/>
                      <a:r>
                        <a:rPr lang="fr-FR" altLang="zh-CN"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Priorités</a:t>
                      </a:r>
                      <a:endParaRPr lang="fr-FR" sz="200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929790987"/>
                  </a:ext>
                </a:extLst>
              </a:tr>
              <a:tr h="370840">
                <a:tc>
                  <a:txBody>
                    <a:bodyPr/>
                    <a:lstStyle/>
                    <a:p>
                      <a:r>
                        <a:rPr lang="zh-CN"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Acidification des océans</a:t>
                      </a:r>
                      <a:endParaRPr lang="fr-SN" sz="2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r>
                        <a:rPr lang="zh-CN"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14.3</a:t>
                      </a:r>
                      <a:r>
                        <a:rPr lang="zh-CN"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Réduire au maximum l’</a:t>
                      </a:r>
                      <a:r>
                        <a:rPr lang="zh-CN"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acidification des océans </a:t>
                      </a:r>
                      <a:r>
                        <a:rPr lang="zh-CN"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et lutter contre ses effets, notamment en renforçant la </a:t>
                      </a:r>
                      <a:r>
                        <a:rPr lang="zh-CN"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coopération scientifique </a:t>
                      </a:r>
                      <a:r>
                        <a:rPr lang="zh-CN"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à tous les niveaux</a:t>
                      </a:r>
                      <a:endParaRPr lang="fr-SN" sz="2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marL="0" lvl="0" indent="0">
                        <a:buFontTx/>
                        <a:buNone/>
                      </a:pPr>
                      <a:r>
                        <a:rPr lang="fr-FR" sz="2000" kern="100" dirty="0">
                          <a:solidFill>
                            <a:schemeClr val="tx1"/>
                          </a:solidFill>
                          <a:effectLst/>
                          <a:latin typeface="Calibri" panose="020F0502020204030204" pitchFamily="34" charset="0"/>
                          <a:ea typeface="Aptos" panose="020B0004020202020204" pitchFamily="34" charset="0"/>
                          <a:cs typeface="Calibri" panose="020F0502020204030204" pitchFamily="34" charset="0"/>
                        </a:rPr>
                        <a:t>Besoins de plus en plus exprimés mais peu adressés par les États faute de capacités humaines, techniques et financières au niveau national</a:t>
                      </a:r>
                      <a:endParaRPr lang="fr-SN" sz="2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marL="342900" lvl="0" indent="-342900">
                        <a:buFont typeface="Helvetica" pitchFamily="2" charset="0"/>
                        <a:buChar char="-"/>
                      </a:pPr>
                      <a:r>
                        <a:rPr lang="fr-FR" sz="20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Rapprochement </a:t>
                      </a:r>
                      <a:r>
                        <a:rPr lang="fr-FR" sz="20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des États avec les ONG et les structures travaillant sur l’environnement et les structures de recherche</a:t>
                      </a:r>
                      <a:endParaRPr lang="fr-SN" sz="20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buFont typeface="Helvetica" pitchFamily="2" charset="0"/>
                        <a:buChar char="-"/>
                      </a:pPr>
                      <a:r>
                        <a:rPr lang="fr-FR" sz="20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Accroitre la </a:t>
                      </a:r>
                      <a:r>
                        <a:rPr lang="fr-FR" sz="20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coopération scientifique</a:t>
                      </a:r>
                      <a:r>
                        <a:rPr lang="fr-FR" sz="20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le partage des connaissances et le transfert des technologies marines liées aux océans</a:t>
                      </a:r>
                      <a:endParaRPr lang="fr-SN" sz="20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a:tc>
                <a:extLst>
                  <a:ext uri="{0D108BD9-81ED-4DB2-BD59-A6C34878D82A}">
                    <a16:rowId xmlns:a16="http://schemas.microsoft.com/office/drawing/2014/main" val="3101183200"/>
                  </a:ext>
                </a:extLst>
              </a:tr>
            </a:tbl>
          </a:graphicData>
        </a:graphic>
      </p:graphicFrame>
    </p:spTree>
    <p:extLst>
      <p:ext uri="{BB962C8B-B14F-4D97-AF65-F5344CB8AC3E}">
        <p14:creationId xmlns:p14="http://schemas.microsoft.com/office/powerpoint/2010/main" val="2049707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nodePh="1">
                                  <p:stCondLst>
                                    <p:cond delay="0"/>
                                  </p:stCondLst>
                                  <p:endCondLst>
                                    <p:cond evt="begin" delay="0">
                                      <p:tn val="10"/>
                                    </p:cond>
                                  </p:end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9E3829F2-C6DE-EA44-8B76-7A6B338451A0}"/>
              </a:ext>
            </a:extLst>
          </p:cNvPr>
          <p:cNvSpPr txBox="1">
            <a:spLocks/>
          </p:cNvSpPr>
          <p:nvPr/>
        </p:nvSpPr>
        <p:spPr>
          <a:xfrm>
            <a:off x="1707174" y="74890"/>
            <a:ext cx="8695196" cy="211610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fr-FR" sz="4000" b="1" dirty="0">
              <a:solidFill>
                <a:srgbClr val="FF0000"/>
              </a:solidFill>
              <a:latin typeface="Calibri" panose="020F0502020204030204" pitchFamily="34" charset="0"/>
              <a:cs typeface="Calibri" panose="020F0502020204030204" pitchFamily="34" charset="0"/>
            </a:endParaRPr>
          </a:p>
        </p:txBody>
      </p:sp>
      <p:pic>
        <p:nvPicPr>
          <p:cNvPr id="1026" name="Picture 2" descr="89,914 African Union Images, Stock Photos, 3D objects ...">
            <a:extLst>
              <a:ext uri="{FF2B5EF4-FFF2-40B4-BE49-F238E27FC236}">
                <a16:creationId xmlns:a16="http://schemas.microsoft.com/office/drawing/2014/main" id="{0793664C-A64E-6357-8111-79EA9D2727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629" y="88489"/>
            <a:ext cx="1514175" cy="135626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N Environment Programme - YouTube">
            <a:extLst>
              <a:ext uri="{FF2B5EF4-FFF2-40B4-BE49-F238E27FC236}">
                <a16:creationId xmlns:a16="http://schemas.microsoft.com/office/drawing/2014/main" id="{BF67891D-5ECC-6DA9-764A-C27489CE2C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14857" y="130860"/>
            <a:ext cx="1611085" cy="114663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GEF Global Environment Facility Logo PNG vector in SVG, PDF ...">
            <a:extLst>
              <a:ext uri="{FF2B5EF4-FFF2-40B4-BE49-F238E27FC236}">
                <a16:creationId xmlns:a16="http://schemas.microsoft.com/office/drawing/2014/main" id="{FB6858CD-A94D-D078-286B-A6C1FCD3737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1943" y="25651"/>
            <a:ext cx="1611085" cy="114663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UNDP Logo PNG Vector (SVG) Free Download">
            <a:extLst>
              <a:ext uri="{FF2B5EF4-FFF2-40B4-BE49-F238E27FC236}">
                <a16:creationId xmlns:a16="http://schemas.microsoft.com/office/drawing/2014/main" id="{7B0B8D33-25F4-B4D8-9041-4607CB982D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67677" y="105228"/>
            <a:ext cx="2024739" cy="114663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Nairobi Convention">
            <a:extLst>
              <a:ext uri="{FF2B5EF4-FFF2-40B4-BE49-F238E27FC236}">
                <a16:creationId xmlns:a16="http://schemas.microsoft.com/office/drawing/2014/main" id="{FBC13AF2-01A7-3B23-B784-95650C40308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64830" y="355606"/>
            <a:ext cx="2346799" cy="57694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1CB876E-AB77-8DFB-2578-05892FE9415F}"/>
              </a:ext>
            </a:extLst>
          </p:cNvPr>
          <p:cNvSpPr/>
          <p:nvPr/>
        </p:nvSpPr>
        <p:spPr>
          <a:xfrm>
            <a:off x="58993" y="1324469"/>
            <a:ext cx="12133007" cy="646331"/>
          </a:xfrm>
          <a:prstGeom prst="rect">
            <a:avLst/>
          </a:prstGeom>
          <a:solidFill>
            <a:srgbClr val="92D050"/>
          </a:solidFill>
        </p:spPr>
        <p:txBody>
          <a:bodyPr wrap="square">
            <a:spAutoFit/>
          </a:bodyPr>
          <a:lstStyle/>
          <a:p>
            <a:pPr algn="ctr"/>
            <a:r>
              <a:rPr lang="fr-FR" altLang="zh-CN" sz="3600" b="1" dirty="0">
                <a:solidFill>
                  <a:srgbClr val="FF0000"/>
                </a:solidFill>
              </a:rPr>
              <a:t>Niveau de réalisation de l’ODD 14 selon les cibles (4/8)</a:t>
            </a:r>
            <a:endParaRPr lang="fr-FR" sz="3600" b="1" dirty="0">
              <a:solidFill>
                <a:srgbClr val="FF0000"/>
              </a:solidFill>
            </a:endParaRPr>
          </a:p>
        </p:txBody>
      </p:sp>
      <p:sp>
        <p:nvSpPr>
          <p:cNvPr id="4" name="Sous-titre 2">
            <a:extLst>
              <a:ext uri="{FF2B5EF4-FFF2-40B4-BE49-F238E27FC236}">
                <a16:creationId xmlns:a16="http://schemas.microsoft.com/office/drawing/2014/main" id="{96F5E05D-C930-2A82-874D-D29226F073B3}"/>
              </a:ext>
            </a:extLst>
          </p:cNvPr>
          <p:cNvSpPr txBox="1">
            <a:spLocks/>
          </p:cNvSpPr>
          <p:nvPr/>
        </p:nvSpPr>
        <p:spPr>
          <a:xfrm>
            <a:off x="130629" y="2769891"/>
            <a:ext cx="11821885" cy="39465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buNone/>
            </a:pPr>
            <a:endParaRPr lang="fr-SN" sz="1800" dirty="0">
              <a:latin typeface="Calibri" panose="020F0502020204030204" pitchFamily="34" charset="0"/>
              <a:cs typeface="Calibri" panose="020F0502020204030204" pitchFamily="34" charset="0"/>
            </a:endParaRPr>
          </a:p>
        </p:txBody>
      </p:sp>
      <p:graphicFrame>
        <p:nvGraphicFramePr>
          <p:cNvPr id="5" name="Tableau 4">
            <a:extLst>
              <a:ext uri="{FF2B5EF4-FFF2-40B4-BE49-F238E27FC236}">
                <a16:creationId xmlns:a16="http://schemas.microsoft.com/office/drawing/2014/main" id="{F6D1B5AC-6F72-4B5A-0A62-F8C72E867181}"/>
              </a:ext>
            </a:extLst>
          </p:cNvPr>
          <p:cNvGraphicFramePr>
            <a:graphicFrameLocks noGrp="1"/>
          </p:cNvGraphicFramePr>
          <p:nvPr>
            <p:extLst>
              <p:ext uri="{D42A27DB-BD31-4B8C-83A1-F6EECF244321}">
                <p14:modId xmlns:p14="http://schemas.microsoft.com/office/powerpoint/2010/main" val="1335654792"/>
              </p:ext>
            </p:extLst>
          </p:nvPr>
        </p:nvGraphicFramePr>
        <p:xfrm>
          <a:off x="32658" y="1972572"/>
          <a:ext cx="12137572" cy="5032239"/>
        </p:xfrm>
        <a:graphic>
          <a:graphicData uri="http://schemas.openxmlformats.org/drawingml/2006/table">
            <a:tbl>
              <a:tblPr firstRow="1" bandRow="1">
                <a:tableStyleId>{5C22544A-7EE6-4342-B048-85BDC9FD1C3A}</a:tableStyleId>
              </a:tblPr>
              <a:tblGrid>
                <a:gridCol w="1723693">
                  <a:extLst>
                    <a:ext uri="{9D8B030D-6E8A-4147-A177-3AD203B41FA5}">
                      <a16:colId xmlns:a16="http://schemas.microsoft.com/office/drawing/2014/main" val="1742816760"/>
                    </a:ext>
                  </a:extLst>
                </a:gridCol>
                <a:gridCol w="2278724">
                  <a:extLst>
                    <a:ext uri="{9D8B030D-6E8A-4147-A177-3AD203B41FA5}">
                      <a16:colId xmlns:a16="http://schemas.microsoft.com/office/drawing/2014/main" val="2371668063"/>
                    </a:ext>
                  </a:extLst>
                </a:gridCol>
                <a:gridCol w="3589841">
                  <a:extLst>
                    <a:ext uri="{9D8B030D-6E8A-4147-A177-3AD203B41FA5}">
                      <a16:colId xmlns:a16="http://schemas.microsoft.com/office/drawing/2014/main" val="69992038"/>
                    </a:ext>
                  </a:extLst>
                </a:gridCol>
                <a:gridCol w="4545314">
                  <a:extLst>
                    <a:ext uri="{9D8B030D-6E8A-4147-A177-3AD203B41FA5}">
                      <a16:colId xmlns:a16="http://schemas.microsoft.com/office/drawing/2014/main" val="3168036489"/>
                    </a:ext>
                  </a:extLst>
                </a:gridCol>
              </a:tblGrid>
              <a:tr h="399279">
                <a:tc>
                  <a:txBody>
                    <a:bodyPr/>
                    <a:lstStyle/>
                    <a:p>
                      <a:pPr algn="ctr"/>
                      <a:r>
                        <a:rPr lang="zh-CN"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Titre de la cible</a:t>
                      </a:r>
                      <a:endParaRPr lang="fr-SN" sz="16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ctr"/>
                      <a:r>
                        <a:rPr lang="zh-CN" sz="1600" b="1">
                          <a:solidFill>
                            <a:schemeClr val="tx1"/>
                          </a:solidFill>
                          <a:effectLst/>
                          <a:latin typeface="Calibri" panose="020F0502020204030204" pitchFamily="34" charset="0"/>
                          <a:ea typeface="Calibri" panose="020F0502020204030204" pitchFamily="34" charset="0"/>
                          <a:cs typeface="Calibri" panose="020F0502020204030204" pitchFamily="34" charset="0"/>
                        </a:rPr>
                        <a:t>Descriptif de la cible</a:t>
                      </a:r>
                      <a:endParaRPr lang="fr-SN" sz="16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ctr"/>
                      <a:r>
                        <a:rPr lang="zh-CN"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Niveau de réalisation</a:t>
                      </a:r>
                      <a:endParaRPr lang="fr-SN" sz="16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ctr"/>
                      <a:r>
                        <a:rPr lang="fr-FR" altLang="zh-CN"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Priorités</a:t>
                      </a:r>
                      <a:endParaRPr lang="fr-FR" sz="160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929790987"/>
                  </a:ext>
                </a:extLst>
              </a:tr>
              <a:tr h="4398358">
                <a:tc>
                  <a:txBody>
                    <a:bodyPr/>
                    <a:lstStyle/>
                    <a:p>
                      <a:r>
                        <a:rPr lang="zh-CN" sz="14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Réglementation de la pêche</a:t>
                      </a:r>
                      <a:endParaRPr lang="fr-SN"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r>
                        <a:rPr lang="zh-CN" sz="14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14.4 </a:t>
                      </a:r>
                      <a:r>
                        <a:rPr lang="zh-CN"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D’ici à </a:t>
                      </a:r>
                      <a:r>
                        <a:rPr lang="zh-CN" sz="14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2020 réglementer efficacement la pêche</a:t>
                      </a:r>
                      <a:r>
                        <a:rPr lang="zh-CN"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mettre un terme à la </a:t>
                      </a:r>
                      <a:r>
                        <a:rPr lang="zh-CN" sz="14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surpêche</a:t>
                      </a:r>
                      <a:r>
                        <a:rPr lang="zh-CN"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à la </a:t>
                      </a:r>
                      <a:r>
                        <a:rPr lang="zh-CN" sz="14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pêche </a:t>
                      </a:r>
                      <a:r>
                        <a:rPr lang="fr-FR" altLang="zh-CN" sz="14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INN</a:t>
                      </a:r>
                      <a:r>
                        <a:rPr lang="zh-CN"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et aux pratiques de pêche destructrices et exécuter des </a:t>
                      </a:r>
                      <a:r>
                        <a:rPr lang="zh-CN" sz="14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plans de gestion</a:t>
                      </a:r>
                      <a:r>
                        <a:rPr lang="zh-CN"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fondés sur des données scientifiques, l’objectif étant de rétablir les stocks de poissons le plus rapidement possible, au moins à des niveaux permettant d’obtenir un rendement constant maximal compte tenu des caractéristiques biologiques</a:t>
                      </a:r>
                      <a:endParaRPr lang="fr-SN"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marL="342900" lvl="0" indent="-342900">
                        <a:buFont typeface="Helvetica" pitchFamily="2" charset="0"/>
                        <a:buChar char="-"/>
                      </a:pPr>
                      <a:r>
                        <a:rPr lang="zh-CN"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Élaboration de Plans de lutte contre la pêche INN à l’échelle nationale et sous-régionale (ORP) alignés au Plan international de la FAO </a:t>
                      </a:r>
                      <a:endParaRPr lang="fr-SN"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buFont typeface="Helvetica" pitchFamily="2" charset="0"/>
                        <a:buChar char="-"/>
                      </a:pPr>
                      <a:r>
                        <a:rPr lang="zh-CN"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Absence de Plans d’aménagement des principales pêcheries dans certains pays </a:t>
                      </a:r>
                      <a:endParaRPr lang="fr-SN"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buFont typeface="Helvetica" pitchFamily="2" charset="0"/>
                        <a:buChar char="-"/>
                      </a:pPr>
                      <a:r>
                        <a:rPr lang="fr-FR" altLang="zh-CN"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Non implémentation de c</a:t>
                      </a:r>
                      <a:r>
                        <a:rPr lang="zh-CN"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es différents Plans, s’ils existent</a:t>
                      </a:r>
                      <a:endParaRPr lang="fr-SN"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buFont typeface="Helvetica" pitchFamily="2" charset="0"/>
                        <a:buChar char="-"/>
                      </a:pPr>
                      <a:r>
                        <a:rPr lang="zh-CN"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Absence de structures de recherche halieutique dans de nombreux pays, notamment pour l’évaluation des ressources halieutiques et le suivi de leur exploitation</a:t>
                      </a:r>
                      <a:endParaRPr lang="fr-SN"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buFont typeface="Helvetica" pitchFamily="2" charset="0"/>
                        <a:buChar char="-"/>
                      </a:pPr>
                      <a:r>
                        <a:rPr lang="fr-FR"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Création de Centres régionaux de Suivi,</a:t>
                      </a:r>
                      <a:r>
                        <a:rPr lang="fr-FR" sz="14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lang="fr-FR"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Contrôle et Surveillance (SCS) des activités des navires / Conduite Patrouilles conjointes de lutte contre la pêche INN et la piraterie maritime</a:t>
                      </a:r>
                      <a:endParaRPr lang="fr-SN"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marL="342900" lvl="0" indent="-342900">
                        <a:buFont typeface="Helvetica" pitchFamily="2" charset="0"/>
                        <a:buChar char="-"/>
                      </a:pPr>
                      <a:r>
                        <a:rPr lang="fr-FR" altLang="zh-CN" sz="16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Créer des </a:t>
                      </a:r>
                      <a:r>
                        <a:rPr lang="fr-FR" sz="1600" b="1" noProof="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Centres régionaux d’excellence</a:t>
                      </a:r>
                      <a:r>
                        <a:rPr lang="fr-FR" sz="1600" b="0" noProof="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lang="fr-FR" altLang="zh-CN" sz="1600" b="0" noProof="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et </a:t>
                      </a:r>
                      <a:r>
                        <a:rPr lang="fr-FR" altLang="zh-CN" sz="16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mettre à leur disposition les ressources nécessaires</a:t>
                      </a:r>
                      <a:endParaRPr lang="fr-SN"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Helvetica" pitchFamily="2" charset="0"/>
                        <a:buChar char="-"/>
                        <a:tabLst/>
                        <a:defRPr/>
                      </a:pPr>
                      <a:r>
                        <a:rPr lang="fr-FR" altLang="zh-CN" sz="16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Élaborer et mettre en œuvre des </a:t>
                      </a:r>
                      <a:r>
                        <a:rPr lang="fr-FR" altLang="zh-CN"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Plans d’aménagement des principales pêcheries </a:t>
                      </a:r>
                      <a:r>
                        <a:rPr lang="fr-FR" altLang="zh-CN" sz="16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intégrant l’</a:t>
                      </a:r>
                      <a:r>
                        <a:rPr lang="fr-FR" altLang="zh-CN"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Approche écosystémique des pêches (AEP)</a:t>
                      </a:r>
                      <a:r>
                        <a:rPr lang="fr-FR" altLang="zh-CN" sz="16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aux niveaux national et régional (ressources communes/partagées</a:t>
                      </a:r>
                      <a:r>
                        <a:rPr lang="fr-SN" altLang="zh-CN" sz="16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fr-FR" altLang="zh-CN" sz="16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342900" lvl="0" indent="-342900">
                        <a:buFont typeface="Helvetica" pitchFamily="2" charset="0"/>
                        <a:buChar char="-"/>
                      </a:pPr>
                      <a:r>
                        <a:rPr lang="fr-FR" altLang="zh-CN" sz="16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Élaborer et mettre en œuvre des </a:t>
                      </a:r>
                      <a:r>
                        <a:rPr lang="fr-FR" altLang="zh-CN"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Plans nationaux et régionaux de lutte contre la pêche INN</a:t>
                      </a:r>
                      <a:endParaRPr lang="fr-SN" sz="16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buFont typeface="Helvetica" pitchFamily="2" charset="0"/>
                        <a:buChar char="-"/>
                      </a:pPr>
                      <a:r>
                        <a:rPr lang="fr-FR" sz="16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Harmoniser</a:t>
                      </a:r>
                      <a:r>
                        <a:rPr lang="fr-FR"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les cadres juridiques, les infractions et les sanctions y afférentes </a:t>
                      </a:r>
                      <a:endParaRPr lang="fr-SN"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buFont typeface="Helvetica" pitchFamily="2" charset="0"/>
                        <a:buChar char="-"/>
                      </a:pPr>
                      <a:r>
                        <a:rPr lang="fr-FR"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Créer des </a:t>
                      </a:r>
                      <a:r>
                        <a:rPr lang="fr-FR" sz="16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Centres régionaux de Suivi, Contrôle et Surveillance (SCS) </a:t>
                      </a:r>
                      <a:r>
                        <a:rPr lang="fr-FR"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des activités des navires / Conduite de </a:t>
                      </a:r>
                      <a:r>
                        <a:rPr lang="fr-FR" sz="16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patrouilles conjointes de lutte contre la pêche INN et la piraterie maritime</a:t>
                      </a:r>
                    </a:p>
                    <a:p>
                      <a:pPr marL="342900" lvl="0" indent="-342900">
                        <a:buFont typeface="Helvetica" pitchFamily="2" charset="0"/>
                        <a:buChar char="-"/>
                      </a:pPr>
                      <a:r>
                        <a:rPr lang="fr-FR"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Faire </a:t>
                      </a:r>
                      <a:r>
                        <a:rPr lang="fr-FR" sz="16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appliquer la règlementation des pêches </a:t>
                      </a:r>
                      <a:r>
                        <a:rPr lang="fr-FR"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en vigueur et </a:t>
                      </a:r>
                      <a:r>
                        <a:rPr lang="fr-FR" sz="16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sanctionner</a:t>
                      </a:r>
                      <a:r>
                        <a:rPr lang="fr-FR"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les fautifs</a:t>
                      </a:r>
                      <a:endParaRPr lang="fr-SN"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extLst>
                  <a:ext uri="{0D108BD9-81ED-4DB2-BD59-A6C34878D82A}">
                    <a16:rowId xmlns:a16="http://schemas.microsoft.com/office/drawing/2014/main" val="3101183200"/>
                  </a:ext>
                </a:extLst>
              </a:tr>
            </a:tbl>
          </a:graphicData>
        </a:graphic>
      </p:graphicFrame>
    </p:spTree>
    <p:extLst>
      <p:ext uri="{BB962C8B-B14F-4D97-AF65-F5344CB8AC3E}">
        <p14:creationId xmlns:p14="http://schemas.microsoft.com/office/powerpoint/2010/main" val="3512974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nodePh="1">
                                  <p:stCondLst>
                                    <p:cond delay="0"/>
                                  </p:stCondLst>
                                  <p:endCondLst>
                                    <p:cond evt="begin" delay="0">
                                      <p:tn val="10"/>
                                    </p:cond>
                                  </p:end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9E3829F2-C6DE-EA44-8B76-7A6B338451A0}"/>
              </a:ext>
            </a:extLst>
          </p:cNvPr>
          <p:cNvSpPr txBox="1">
            <a:spLocks/>
          </p:cNvSpPr>
          <p:nvPr/>
        </p:nvSpPr>
        <p:spPr>
          <a:xfrm>
            <a:off x="1707174" y="74890"/>
            <a:ext cx="8695196" cy="211610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fr-FR" sz="4000" b="1" dirty="0">
              <a:solidFill>
                <a:srgbClr val="FF0000"/>
              </a:solidFill>
              <a:latin typeface="Calibri" panose="020F0502020204030204" pitchFamily="34" charset="0"/>
              <a:cs typeface="Calibri" panose="020F0502020204030204" pitchFamily="34" charset="0"/>
            </a:endParaRPr>
          </a:p>
        </p:txBody>
      </p:sp>
      <p:pic>
        <p:nvPicPr>
          <p:cNvPr id="1026" name="Picture 2" descr="89,914 African Union Images, Stock Photos, 3D objects ...">
            <a:extLst>
              <a:ext uri="{FF2B5EF4-FFF2-40B4-BE49-F238E27FC236}">
                <a16:creationId xmlns:a16="http://schemas.microsoft.com/office/drawing/2014/main" id="{0793664C-A64E-6357-8111-79EA9D2727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629" y="130632"/>
            <a:ext cx="1514175" cy="135626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N Environment Programme - YouTube">
            <a:extLst>
              <a:ext uri="{FF2B5EF4-FFF2-40B4-BE49-F238E27FC236}">
                <a16:creationId xmlns:a16="http://schemas.microsoft.com/office/drawing/2014/main" id="{BF67891D-5ECC-6DA9-764A-C27489CE2C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14857" y="130632"/>
            <a:ext cx="1817914" cy="144054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GEF Global Environment Facility Logo PNG vector in SVG, PDF ...">
            <a:extLst>
              <a:ext uri="{FF2B5EF4-FFF2-40B4-BE49-F238E27FC236}">
                <a16:creationId xmlns:a16="http://schemas.microsoft.com/office/drawing/2014/main" id="{FB6858CD-A94D-D078-286B-A6C1FCD3737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1943" y="272148"/>
            <a:ext cx="1611085" cy="114663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UNDP Logo PNG Vector (SVG) Free Download">
            <a:extLst>
              <a:ext uri="{FF2B5EF4-FFF2-40B4-BE49-F238E27FC236}">
                <a16:creationId xmlns:a16="http://schemas.microsoft.com/office/drawing/2014/main" id="{7B0B8D33-25F4-B4D8-9041-4607CB982D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67677" y="214088"/>
            <a:ext cx="2024739" cy="114663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Nairobi Convention">
            <a:extLst>
              <a:ext uri="{FF2B5EF4-FFF2-40B4-BE49-F238E27FC236}">
                <a16:creationId xmlns:a16="http://schemas.microsoft.com/office/drawing/2014/main" id="{FBC13AF2-01A7-3B23-B784-95650C40308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53945" y="468082"/>
            <a:ext cx="2645227" cy="57694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1CB876E-AB77-8DFB-2578-05892FE9415F}"/>
              </a:ext>
            </a:extLst>
          </p:cNvPr>
          <p:cNvSpPr/>
          <p:nvPr/>
        </p:nvSpPr>
        <p:spPr>
          <a:xfrm>
            <a:off x="48107" y="1598719"/>
            <a:ext cx="12133007" cy="646331"/>
          </a:xfrm>
          <a:prstGeom prst="rect">
            <a:avLst/>
          </a:prstGeom>
          <a:solidFill>
            <a:srgbClr val="92D050"/>
          </a:solidFill>
        </p:spPr>
        <p:txBody>
          <a:bodyPr wrap="square">
            <a:spAutoFit/>
          </a:bodyPr>
          <a:lstStyle/>
          <a:p>
            <a:pPr algn="ctr"/>
            <a:r>
              <a:rPr lang="fr-FR" altLang="zh-CN" sz="3600" b="1" dirty="0">
                <a:solidFill>
                  <a:srgbClr val="FF0000"/>
                </a:solidFill>
              </a:rPr>
              <a:t>Niveau de réalisation de l’ODD 14 selon les cibles (5/8) </a:t>
            </a:r>
            <a:endParaRPr lang="fr-FR" sz="3600" b="1" dirty="0">
              <a:solidFill>
                <a:srgbClr val="FF0000"/>
              </a:solidFill>
            </a:endParaRPr>
          </a:p>
        </p:txBody>
      </p:sp>
      <p:sp>
        <p:nvSpPr>
          <p:cNvPr id="4" name="Sous-titre 2">
            <a:extLst>
              <a:ext uri="{FF2B5EF4-FFF2-40B4-BE49-F238E27FC236}">
                <a16:creationId xmlns:a16="http://schemas.microsoft.com/office/drawing/2014/main" id="{96F5E05D-C930-2A82-874D-D29226F073B3}"/>
              </a:ext>
            </a:extLst>
          </p:cNvPr>
          <p:cNvSpPr txBox="1">
            <a:spLocks/>
          </p:cNvSpPr>
          <p:nvPr/>
        </p:nvSpPr>
        <p:spPr>
          <a:xfrm>
            <a:off x="130629" y="2769891"/>
            <a:ext cx="11821885" cy="39465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buNone/>
            </a:pPr>
            <a:endParaRPr lang="fr-SN" sz="1800" dirty="0">
              <a:latin typeface="Calibri" panose="020F0502020204030204" pitchFamily="34" charset="0"/>
              <a:cs typeface="Calibri" panose="020F0502020204030204" pitchFamily="34" charset="0"/>
            </a:endParaRPr>
          </a:p>
        </p:txBody>
      </p:sp>
      <p:graphicFrame>
        <p:nvGraphicFramePr>
          <p:cNvPr id="5" name="Tableau 4">
            <a:extLst>
              <a:ext uri="{FF2B5EF4-FFF2-40B4-BE49-F238E27FC236}">
                <a16:creationId xmlns:a16="http://schemas.microsoft.com/office/drawing/2014/main" id="{F6D1B5AC-6F72-4B5A-0A62-F8C72E867181}"/>
              </a:ext>
            </a:extLst>
          </p:cNvPr>
          <p:cNvGraphicFramePr>
            <a:graphicFrameLocks noGrp="1"/>
          </p:cNvGraphicFramePr>
          <p:nvPr>
            <p:extLst>
              <p:ext uri="{D42A27DB-BD31-4B8C-83A1-F6EECF244321}">
                <p14:modId xmlns:p14="http://schemas.microsoft.com/office/powerpoint/2010/main" val="1333329859"/>
              </p:ext>
            </p:extLst>
          </p:nvPr>
        </p:nvGraphicFramePr>
        <p:xfrm>
          <a:off x="58992" y="2613785"/>
          <a:ext cx="12002380" cy="3139440"/>
        </p:xfrm>
        <a:graphic>
          <a:graphicData uri="http://schemas.openxmlformats.org/drawingml/2006/table">
            <a:tbl>
              <a:tblPr firstRow="1" bandRow="1">
                <a:tableStyleId>{5C22544A-7EE6-4342-B048-85BDC9FD1C3A}</a:tableStyleId>
              </a:tblPr>
              <a:tblGrid>
                <a:gridCol w="1878665">
                  <a:extLst>
                    <a:ext uri="{9D8B030D-6E8A-4147-A177-3AD203B41FA5}">
                      <a16:colId xmlns:a16="http://schemas.microsoft.com/office/drawing/2014/main" val="1742816760"/>
                    </a:ext>
                  </a:extLst>
                </a:gridCol>
                <a:gridCol w="2764972">
                  <a:extLst>
                    <a:ext uri="{9D8B030D-6E8A-4147-A177-3AD203B41FA5}">
                      <a16:colId xmlns:a16="http://schemas.microsoft.com/office/drawing/2014/main" val="2371668063"/>
                    </a:ext>
                  </a:extLst>
                </a:gridCol>
                <a:gridCol w="3363685">
                  <a:extLst>
                    <a:ext uri="{9D8B030D-6E8A-4147-A177-3AD203B41FA5}">
                      <a16:colId xmlns:a16="http://schemas.microsoft.com/office/drawing/2014/main" val="69992038"/>
                    </a:ext>
                  </a:extLst>
                </a:gridCol>
                <a:gridCol w="3995058">
                  <a:extLst>
                    <a:ext uri="{9D8B030D-6E8A-4147-A177-3AD203B41FA5}">
                      <a16:colId xmlns:a16="http://schemas.microsoft.com/office/drawing/2014/main" val="3168036489"/>
                    </a:ext>
                  </a:extLst>
                </a:gridCol>
              </a:tblGrid>
              <a:tr h="370840">
                <a:tc>
                  <a:txBody>
                    <a:bodyPr/>
                    <a:lstStyle/>
                    <a:p>
                      <a:pPr algn="ctr"/>
                      <a:r>
                        <a:rPr lang="zh-CN"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Titre de la cible</a:t>
                      </a:r>
                      <a:endParaRPr lang="fr-SN" sz="2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ctr"/>
                      <a:r>
                        <a:rPr lang="zh-CN"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Descriptif de la cible</a:t>
                      </a:r>
                      <a:endParaRPr lang="fr-SN" sz="2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ctr"/>
                      <a:r>
                        <a:rPr lang="zh-CN"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Niveau de réalisation</a:t>
                      </a:r>
                      <a:endParaRPr lang="fr-SN" sz="2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ctr"/>
                      <a:r>
                        <a:rPr lang="fr-FR" altLang="zh-CN"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Priorités</a:t>
                      </a:r>
                      <a:endParaRPr lang="fr-FR" sz="200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929790987"/>
                  </a:ext>
                </a:extLst>
              </a:tr>
              <a:tr h="370840">
                <a:tc>
                  <a:txBody>
                    <a:bodyPr/>
                    <a:lstStyle/>
                    <a:p>
                      <a:r>
                        <a:rPr lang="fr-FR" sz="20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Préservation de zones marines et côtières </a:t>
                      </a:r>
                      <a:endParaRPr lang="fr-SN" sz="2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r>
                        <a:rPr lang="zh-CN"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14.5 </a:t>
                      </a:r>
                      <a:r>
                        <a:rPr lang="zh-CN"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D’ici à </a:t>
                      </a:r>
                      <a:r>
                        <a:rPr lang="zh-CN"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2020 préserver au moins 10 % des zones marines et côtières</a:t>
                      </a:r>
                      <a:r>
                        <a:rPr lang="zh-CN"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conformément au droit national et international et compte tenu des meilleures informations scientifiques disponibles</a:t>
                      </a:r>
                      <a:endParaRPr lang="fr-SN" sz="2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marL="0" lvl="0" indent="0">
                        <a:buFontTx/>
                        <a:buNone/>
                      </a:pPr>
                      <a:r>
                        <a:rPr lang="zh-CN"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Création d’</a:t>
                      </a:r>
                      <a:r>
                        <a:rPr lang="fr-FR" altLang="zh-CN"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aires protégées </a:t>
                      </a:r>
                      <a:r>
                        <a:rPr lang="zh-CN"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par certains États </a:t>
                      </a:r>
                      <a:r>
                        <a:rPr lang="fr-FR" altLang="zh-CN"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fr-FR" altLang="zh-CN"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AMP</a:t>
                      </a:r>
                      <a:r>
                        <a:rPr lang="zh-CN" altLang="fr-FR"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zh-CN"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avec un taux inférieur à 10%</a:t>
                      </a:r>
                      <a:r>
                        <a:rPr lang="fr-FR" altLang="zh-CN"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 Zones de pêche protégées (PP)</a:t>
                      </a:r>
                      <a:endParaRPr lang="fr-SN" sz="2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marL="285750" lvl="0" indent="-285750">
                        <a:buFont typeface="Arial" panose="020B0604020202020204" pitchFamily="34" charset="0"/>
                        <a:buChar char="•"/>
                      </a:pPr>
                      <a:r>
                        <a:rPr lang="fr-FR" altLang="zh-CN" sz="2000" b="0" kern="1200" dirty="0">
                          <a:solidFill>
                            <a:schemeClr val="dk1"/>
                          </a:solidFill>
                          <a:effectLst/>
                          <a:latin typeface="Calibri" panose="020F0502020204030204" pitchFamily="34" charset="0"/>
                          <a:ea typeface="+mn-ea"/>
                          <a:cs typeface="Calibri" panose="020F0502020204030204" pitchFamily="34" charset="0"/>
                        </a:rPr>
                        <a:t>Procéder à la </a:t>
                      </a:r>
                      <a:r>
                        <a:rPr lang="fr-FR" altLang="zh-CN" sz="2000" b="1" kern="1200" dirty="0">
                          <a:solidFill>
                            <a:schemeClr val="dk1"/>
                          </a:solidFill>
                          <a:effectLst/>
                          <a:latin typeface="Calibri" panose="020F0502020204030204" pitchFamily="34" charset="0"/>
                          <a:ea typeface="+mn-ea"/>
                          <a:cs typeface="Calibri" panose="020F0502020204030204" pitchFamily="34" charset="0"/>
                        </a:rPr>
                        <a:t>signature et à la ratification </a:t>
                      </a:r>
                      <a:r>
                        <a:rPr lang="fr-FR" altLang="zh-CN" sz="2000" b="0" kern="1200" dirty="0">
                          <a:solidFill>
                            <a:schemeClr val="dk1"/>
                          </a:solidFill>
                          <a:effectLst/>
                          <a:latin typeface="Calibri" panose="020F0502020204030204" pitchFamily="34" charset="0"/>
                          <a:ea typeface="+mn-ea"/>
                          <a:cs typeface="Calibri" panose="020F0502020204030204" pitchFamily="34" charset="0"/>
                        </a:rPr>
                        <a:t>de l’Accord BBNJ (protection de la haute-mer) </a:t>
                      </a:r>
                      <a:endParaRPr lang="fr-SN" altLang="zh-CN" sz="2000" b="0" kern="1200" dirty="0">
                        <a:solidFill>
                          <a:schemeClr val="dk1"/>
                        </a:solidFill>
                        <a:effectLst/>
                        <a:latin typeface="Calibri" panose="020F0502020204030204" pitchFamily="34" charset="0"/>
                        <a:ea typeface="+mn-ea"/>
                        <a:cs typeface="Calibri" panose="020F0502020204030204" pitchFamily="34" charset="0"/>
                      </a:endParaRPr>
                    </a:p>
                    <a:p>
                      <a:pPr marL="285750" lvl="0" indent="-285750">
                        <a:buFont typeface="Arial" panose="020B0604020202020204" pitchFamily="34" charset="0"/>
                        <a:buChar char="•"/>
                      </a:pPr>
                      <a:r>
                        <a:rPr lang="fr-FR" altLang="zh-CN" sz="2000" b="0" kern="1200" dirty="0">
                          <a:solidFill>
                            <a:schemeClr val="dk1"/>
                          </a:solidFill>
                          <a:effectLst/>
                          <a:latin typeface="Calibri" panose="020F0502020204030204" pitchFamily="34" charset="0"/>
                          <a:ea typeface="+mn-ea"/>
                          <a:cs typeface="Calibri" panose="020F0502020204030204" pitchFamily="34" charset="0"/>
                        </a:rPr>
                        <a:t>Soutenir l’adoption de la </a:t>
                      </a:r>
                      <a:r>
                        <a:rPr lang="fr-FR" altLang="zh-CN" sz="2000" b="1" kern="1200" dirty="0">
                          <a:solidFill>
                            <a:schemeClr val="dk1"/>
                          </a:solidFill>
                          <a:effectLst/>
                          <a:latin typeface="Calibri" panose="020F0502020204030204" pitchFamily="34" charset="0"/>
                          <a:ea typeface="+mn-ea"/>
                          <a:cs typeface="Calibri" panose="020F0502020204030204" pitchFamily="34" charset="0"/>
                        </a:rPr>
                        <a:t>cible 30x30 </a:t>
                      </a:r>
                      <a:r>
                        <a:rPr lang="fr-FR" altLang="zh-CN" sz="2000" b="0" kern="1200" dirty="0">
                          <a:solidFill>
                            <a:schemeClr val="dk1"/>
                          </a:solidFill>
                          <a:effectLst/>
                          <a:latin typeface="Calibri" panose="020F0502020204030204" pitchFamily="34" charset="0"/>
                          <a:ea typeface="+mn-ea"/>
                          <a:cs typeface="Calibri" panose="020F0502020204030204" pitchFamily="34" charset="0"/>
                        </a:rPr>
                        <a:t>au sein du cadre mondial de la protection de la biodiversité de la Convention sur la diversité biologique (CDB).</a:t>
                      </a:r>
                      <a:endParaRPr lang="fr-FR" sz="2000" b="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101183200"/>
                  </a:ext>
                </a:extLst>
              </a:tr>
            </a:tbl>
          </a:graphicData>
        </a:graphic>
      </p:graphicFrame>
    </p:spTree>
    <p:extLst>
      <p:ext uri="{BB962C8B-B14F-4D97-AF65-F5344CB8AC3E}">
        <p14:creationId xmlns:p14="http://schemas.microsoft.com/office/powerpoint/2010/main" val="2114815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nodePh="1">
                                  <p:stCondLst>
                                    <p:cond delay="0"/>
                                  </p:stCondLst>
                                  <p:endCondLst>
                                    <p:cond evt="begin" delay="0">
                                      <p:tn val="10"/>
                                    </p:cond>
                                  </p:end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9E3829F2-C6DE-EA44-8B76-7A6B338451A0}"/>
              </a:ext>
            </a:extLst>
          </p:cNvPr>
          <p:cNvSpPr txBox="1">
            <a:spLocks/>
          </p:cNvSpPr>
          <p:nvPr/>
        </p:nvSpPr>
        <p:spPr>
          <a:xfrm>
            <a:off x="1707174" y="74890"/>
            <a:ext cx="8695196" cy="211610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fr-FR" sz="4000" b="1" dirty="0">
              <a:solidFill>
                <a:srgbClr val="FF0000"/>
              </a:solidFill>
              <a:latin typeface="Calibri" panose="020F0502020204030204" pitchFamily="34" charset="0"/>
              <a:cs typeface="Calibri" panose="020F0502020204030204" pitchFamily="34" charset="0"/>
            </a:endParaRPr>
          </a:p>
        </p:txBody>
      </p:sp>
      <p:pic>
        <p:nvPicPr>
          <p:cNvPr id="1026" name="Picture 2" descr="89,914 African Union Images, Stock Photos, 3D objects ...">
            <a:extLst>
              <a:ext uri="{FF2B5EF4-FFF2-40B4-BE49-F238E27FC236}">
                <a16:creationId xmlns:a16="http://schemas.microsoft.com/office/drawing/2014/main" id="{0793664C-A64E-6357-8111-79EA9D2727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629" y="1"/>
            <a:ext cx="1514175" cy="135626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N Environment Programme - YouTube">
            <a:extLst>
              <a:ext uri="{FF2B5EF4-FFF2-40B4-BE49-F238E27FC236}">
                <a16:creationId xmlns:a16="http://schemas.microsoft.com/office/drawing/2014/main" id="{BF67891D-5ECC-6DA9-764A-C27489CE2C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14857" y="54431"/>
            <a:ext cx="1817914" cy="114663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GEF Global Environment Facility Logo PNG vector in SVG, PDF ...">
            <a:extLst>
              <a:ext uri="{FF2B5EF4-FFF2-40B4-BE49-F238E27FC236}">
                <a16:creationId xmlns:a16="http://schemas.microsoft.com/office/drawing/2014/main" id="{FB6858CD-A94D-D078-286B-A6C1FCD3737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1943" y="25651"/>
            <a:ext cx="1611085" cy="114663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UNDP Logo PNG Vector (SVG) Free Download">
            <a:extLst>
              <a:ext uri="{FF2B5EF4-FFF2-40B4-BE49-F238E27FC236}">
                <a16:creationId xmlns:a16="http://schemas.microsoft.com/office/drawing/2014/main" id="{7B0B8D33-25F4-B4D8-9041-4607CB982D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67677" y="105228"/>
            <a:ext cx="2024739" cy="114663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Nairobi Convention">
            <a:extLst>
              <a:ext uri="{FF2B5EF4-FFF2-40B4-BE49-F238E27FC236}">
                <a16:creationId xmlns:a16="http://schemas.microsoft.com/office/drawing/2014/main" id="{FBC13AF2-01A7-3B23-B784-95650C40308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64830" y="355606"/>
            <a:ext cx="2645227" cy="57694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1CB876E-AB77-8DFB-2578-05892FE9415F}"/>
              </a:ext>
            </a:extLst>
          </p:cNvPr>
          <p:cNvSpPr/>
          <p:nvPr/>
        </p:nvSpPr>
        <p:spPr>
          <a:xfrm>
            <a:off x="58993" y="1353965"/>
            <a:ext cx="12133007" cy="646331"/>
          </a:xfrm>
          <a:prstGeom prst="rect">
            <a:avLst/>
          </a:prstGeom>
          <a:solidFill>
            <a:srgbClr val="92D050"/>
          </a:solidFill>
        </p:spPr>
        <p:txBody>
          <a:bodyPr wrap="square">
            <a:spAutoFit/>
          </a:bodyPr>
          <a:lstStyle/>
          <a:p>
            <a:pPr algn="ctr"/>
            <a:r>
              <a:rPr lang="fr-FR" altLang="zh-CN" sz="3600" b="1" dirty="0">
                <a:solidFill>
                  <a:srgbClr val="FF0000"/>
                </a:solidFill>
              </a:rPr>
              <a:t>Niveau de réalisation de l’ODD 14 selon les cibles (6/8)</a:t>
            </a:r>
            <a:endParaRPr lang="fr-FR" sz="3600" b="1" dirty="0">
              <a:solidFill>
                <a:srgbClr val="FF0000"/>
              </a:solidFill>
            </a:endParaRPr>
          </a:p>
        </p:txBody>
      </p:sp>
      <p:sp>
        <p:nvSpPr>
          <p:cNvPr id="4" name="Sous-titre 2">
            <a:extLst>
              <a:ext uri="{FF2B5EF4-FFF2-40B4-BE49-F238E27FC236}">
                <a16:creationId xmlns:a16="http://schemas.microsoft.com/office/drawing/2014/main" id="{96F5E05D-C930-2A82-874D-D29226F073B3}"/>
              </a:ext>
            </a:extLst>
          </p:cNvPr>
          <p:cNvSpPr txBox="1">
            <a:spLocks/>
          </p:cNvSpPr>
          <p:nvPr/>
        </p:nvSpPr>
        <p:spPr>
          <a:xfrm>
            <a:off x="130629" y="2769891"/>
            <a:ext cx="11821885" cy="39465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buNone/>
            </a:pPr>
            <a:endParaRPr lang="fr-SN" sz="1800" dirty="0">
              <a:latin typeface="Calibri" panose="020F0502020204030204" pitchFamily="34" charset="0"/>
              <a:cs typeface="Calibri" panose="020F0502020204030204" pitchFamily="34" charset="0"/>
            </a:endParaRPr>
          </a:p>
        </p:txBody>
      </p:sp>
      <p:graphicFrame>
        <p:nvGraphicFramePr>
          <p:cNvPr id="5" name="Tableau 4">
            <a:extLst>
              <a:ext uri="{FF2B5EF4-FFF2-40B4-BE49-F238E27FC236}">
                <a16:creationId xmlns:a16="http://schemas.microsoft.com/office/drawing/2014/main" id="{F6D1B5AC-6F72-4B5A-0A62-F8C72E867181}"/>
              </a:ext>
            </a:extLst>
          </p:cNvPr>
          <p:cNvGraphicFramePr>
            <a:graphicFrameLocks noGrp="1"/>
          </p:cNvGraphicFramePr>
          <p:nvPr>
            <p:extLst>
              <p:ext uri="{D42A27DB-BD31-4B8C-83A1-F6EECF244321}">
                <p14:modId xmlns:p14="http://schemas.microsoft.com/office/powerpoint/2010/main" val="129460728"/>
              </p:ext>
            </p:extLst>
          </p:nvPr>
        </p:nvGraphicFramePr>
        <p:xfrm>
          <a:off x="58993" y="1995044"/>
          <a:ext cx="12078578" cy="4797637"/>
        </p:xfrm>
        <a:graphic>
          <a:graphicData uri="http://schemas.openxmlformats.org/drawingml/2006/table">
            <a:tbl>
              <a:tblPr firstRow="1" bandRow="1">
                <a:tableStyleId>{5C22544A-7EE6-4342-B048-85BDC9FD1C3A}</a:tableStyleId>
              </a:tblPr>
              <a:tblGrid>
                <a:gridCol w="1857728">
                  <a:extLst>
                    <a:ext uri="{9D8B030D-6E8A-4147-A177-3AD203B41FA5}">
                      <a16:colId xmlns:a16="http://schemas.microsoft.com/office/drawing/2014/main" val="1742816760"/>
                    </a:ext>
                  </a:extLst>
                </a:gridCol>
                <a:gridCol w="2738706">
                  <a:extLst>
                    <a:ext uri="{9D8B030D-6E8A-4147-A177-3AD203B41FA5}">
                      <a16:colId xmlns:a16="http://schemas.microsoft.com/office/drawing/2014/main" val="2371668063"/>
                    </a:ext>
                  </a:extLst>
                </a:gridCol>
                <a:gridCol w="3845142">
                  <a:extLst>
                    <a:ext uri="{9D8B030D-6E8A-4147-A177-3AD203B41FA5}">
                      <a16:colId xmlns:a16="http://schemas.microsoft.com/office/drawing/2014/main" val="69992038"/>
                    </a:ext>
                  </a:extLst>
                </a:gridCol>
                <a:gridCol w="3637002">
                  <a:extLst>
                    <a:ext uri="{9D8B030D-6E8A-4147-A177-3AD203B41FA5}">
                      <a16:colId xmlns:a16="http://schemas.microsoft.com/office/drawing/2014/main" val="3168036489"/>
                    </a:ext>
                  </a:extLst>
                </a:gridCol>
              </a:tblGrid>
              <a:tr h="399279">
                <a:tc>
                  <a:txBody>
                    <a:bodyPr/>
                    <a:lstStyle/>
                    <a:p>
                      <a:pPr algn="ctr"/>
                      <a:r>
                        <a:rPr lang="zh-CN"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Titre de la cible</a:t>
                      </a:r>
                      <a:endParaRPr lang="fr-SN" sz="2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ctr"/>
                      <a:r>
                        <a:rPr lang="zh-CN" sz="2000" b="1">
                          <a:solidFill>
                            <a:schemeClr val="tx1"/>
                          </a:solidFill>
                          <a:effectLst/>
                          <a:latin typeface="Calibri" panose="020F0502020204030204" pitchFamily="34" charset="0"/>
                          <a:ea typeface="Calibri" panose="020F0502020204030204" pitchFamily="34" charset="0"/>
                          <a:cs typeface="Calibri" panose="020F0502020204030204" pitchFamily="34" charset="0"/>
                        </a:rPr>
                        <a:t>Descriptif de la cible</a:t>
                      </a:r>
                      <a:endParaRPr lang="fr-SN" sz="20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ctr"/>
                      <a:r>
                        <a:rPr lang="zh-CN"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Niveau de réalisation</a:t>
                      </a:r>
                      <a:endParaRPr lang="fr-SN" sz="2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ctr"/>
                      <a:r>
                        <a:rPr lang="fr-FR" altLang="zh-CN"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Priorités</a:t>
                      </a:r>
                      <a:endParaRPr lang="fr-FR" sz="200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929790987"/>
                  </a:ext>
                </a:extLst>
              </a:tr>
              <a:tr h="4398358">
                <a:tc>
                  <a:txBody>
                    <a:bodyPr/>
                    <a:lstStyle/>
                    <a:p>
                      <a:r>
                        <a:rPr lang="zh-CN"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Petits États insulaires</a:t>
                      </a:r>
                      <a:endParaRPr lang="fr-SN" sz="2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r>
                        <a:rPr lang="zh-CN"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14.7 D’ici à 2030, faire mieux bénéficier les petits États insulaires en développement et les pays les moins avancés des retombées économiques de l’exploitation durable des ressources marines, notamment grâce à une gestion durable des pêches, de l’aquaculture et du tourisme</a:t>
                      </a:r>
                      <a:endParaRPr lang="fr-SN" sz="2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marL="0" lvl="0" indent="0">
                        <a:buFontTx/>
                        <a:buNone/>
                      </a:pPr>
                      <a:r>
                        <a:rPr lang="fr-FR" sz="2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Promotion dans l</a:t>
                      </a:r>
                      <a:r>
                        <a:rPr lang="zh-CN"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es États insulaires et côtiers </a:t>
                      </a:r>
                      <a:r>
                        <a:rPr lang="fr-FR" sz="2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d’</a:t>
                      </a:r>
                      <a:r>
                        <a:rPr lang="zh-CN"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une économie bleue régénératrice et durable</a:t>
                      </a:r>
                      <a:r>
                        <a:rPr lang="fr-FR" altLang="zh-CN"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 </a:t>
                      </a:r>
                      <a:r>
                        <a:rPr lang="zh-CN"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pêche, aquaculture, ourisme, transport maritime et énergies renouvelables (Économie bleue </a:t>
                      </a:r>
                      <a:r>
                        <a:rPr lang="fr-FR" altLang="zh-CN"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dans certains pays côtiers)</a:t>
                      </a:r>
                      <a:r>
                        <a:rPr lang="zh-CN"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fr-SN" sz="2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marL="0" lvl="0" indent="0">
                        <a:buFontTx/>
                        <a:buNone/>
                      </a:pPr>
                      <a:r>
                        <a:rPr lang="fr-FR" sz="20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Poursuivre la </a:t>
                      </a:r>
                      <a:r>
                        <a:rPr lang="fr-FR" sz="20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promotion de l’Économie bleue</a:t>
                      </a:r>
                      <a:endParaRPr lang="fr-SN" sz="20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extLst>
                  <a:ext uri="{0D108BD9-81ED-4DB2-BD59-A6C34878D82A}">
                    <a16:rowId xmlns:a16="http://schemas.microsoft.com/office/drawing/2014/main" val="3101183200"/>
                  </a:ext>
                </a:extLst>
              </a:tr>
            </a:tbl>
          </a:graphicData>
        </a:graphic>
      </p:graphicFrame>
    </p:spTree>
    <p:extLst>
      <p:ext uri="{BB962C8B-B14F-4D97-AF65-F5344CB8AC3E}">
        <p14:creationId xmlns:p14="http://schemas.microsoft.com/office/powerpoint/2010/main" val="2477280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nodePh="1">
                                  <p:stCondLst>
                                    <p:cond delay="0"/>
                                  </p:stCondLst>
                                  <p:endCondLst>
                                    <p:cond evt="begin" delay="0">
                                      <p:tn val="10"/>
                                    </p:cond>
                                  </p:end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9E3829F2-C6DE-EA44-8B76-7A6B338451A0}"/>
              </a:ext>
            </a:extLst>
          </p:cNvPr>
          <p:cNvSpPr txBox="1">
            <a:spLocks/>
          </p:cNvSpPr>
          <p:nvPr/>
        </p:nvSpPr>
        <p:spPr>
          <a:xfrm>
            <a:off x="1707174" y="74890"/>
            <a:ext cx="8695196" cy="211610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fr-FR" sz="4000" b="1" dirty="0">
              <a:solidFill>
                <a:srgbClr val="FF0000"/>
              </a:solidFill>
              <a:latin typeface="Calibri" panose="020F0502020204030204" pitchFamily="34" charset="0"/>
              <a:cs typeface="Calibri" panose="020F0502020204030204" pitchFamily="34" charset="0"/>
            </a:endParaRPr>
          </a:p>
        </p:txBody>
      </p:sp>
      <p:pic>
        <p:nvPicPr>
          <p:cNvPr id="1026" name="Picture 2" descr="89,914 African Union Images, Stock Photos, 3D objects ...">
            <a:extLst>
              <a:ext uri="{FF2B5EF4-FFF2-40B4-BE49-F238E27FC236}">
                <a16:creationId xmlns:a16="http://schemas.microsoft.com/office/drawing/2014/main" id="{0793664C-A64E-6357-8111-79EA9D2727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629" y="130632"/>
            <a:ext cx="1514175" cy="1356266"/>
          </a:xfrm>
          <a:prstGeom prst="rect">
            <a:avLst/>
          </a:prstGeom>
          <a:noFill/>
          <a:extLst>
            <a:ext uri="{909E8E84-426E-40DD-AFC4-6F175D3DCCD1}">
              <a14:hiddenFill xmlns:a14="http://schemas.microsoft.com/office/drawing/2010/main">
                <a:solidFill>
                  <a:srgbClr val="FFFFFF"/>
                </a:solidFill>
              </a14:hiddenFill>
            </a:ext>
          </a:extLst>
        </p:spPr>
      </p:pic>
      <p:sp>
        <p:nvSpPr>
          <p:cNvPr id="10" name="Titre 9">
            <a:extLst>
              <a:ext uri="{FF2B5EF4-FFF2-40B4-BE49-F238E27FC236}">
                <a16:creationId xmlns:a16="http://schemas.microsoft.com/office/drawing/2014/main" id="{28D37A1B-1028-0B89-E9F2-C5D00A5276F3}"/>
              </a:ext>
            </a:extLst>
          </p:cNvPr>
          <p:cNvSpPr>
            <a:spLocks noGrp="1"/>
          </p:cNvSpPr>
          <p:nvPr>
            <p:ph type="title"/>
          </p:nvPr>
        </p:nvSpPr>
        <p:spPr>
          <a:xfrm>
            <a:off x="838200" y="1360719"/>
            <a:ext cx="10515600" cy="3211282"/>
          </a:xfrm>
        </p:spPr>
        <p:txBody>
          <a:bodyPr>
            <a:noAutofit/>
          </a:bodyPr>
          <a:lstStyle/>
          <a:p>
            <a:br>
              <a:rPr lang="fr-SN" sz="3600" dirty="0">
                <a:solidFill>
                  <a:srgbClr val="000000"/>
                </a:solidFill>
                <a:effectLst/>
                <a:latin typeface="Calibri" panose="020F0502020204030204" pitchFamily="34" charset="0"/>
                <a:cs typeface="Calibri" panose="020F0502020204030204" pitchFamily="34" charset="0"/>
              </a:rPr>
            </a:br>
            <a:endParaRPr lang="fr-FR" sz="3600" dirty="0">
              <a:latin typeface="Calibri" panose="020F0502020204030204" pitchFamily="34" charset="0"/>
              <a:cs typeface="Calibri" panose="020F0502020204030204" pitchFamily="34" charset="0"/>
            </a:endParaRPr>
          </a:p>
        </p:txBody>
      </p:sp>
      <p:pic>
        <p:nvPicPr>
          <p:cNvPr id="1028" name="Picture 4" descr="UN Environment Programme - YouTube">
            <a:extLst>
              <a:ext uri="{FF2B5EF4-FFF2-40B4-BE49-F238E27FC236}">
                <a16:creationId xmlns:a16="http://schemas.microsoft.com/office/drawing/2014/main" id="{BF67891D-5ECC-6DA9-764A-C27489CE2C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14857" y="130632"/>
            <a:ext cx="1817914" cy="144054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GEF Global Environment Facility Logo PNG vector in SVG, PDF ...">
            <a:extLst>
              <a:ext uri="{FF2B5EF4-FFF2-40B4-BE49-F238E27FC236}">
                <a16:creationId xmlns:a16="http://schemas.microsoft.com/office/drawing/2014/main" id="{FB6858CD-A94D-D078-286B-A6C1FCD3737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1943" y="272148"/>
            <a:ext cx="1611085" cy="114663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UNDP Logo PNG Vector (SVG) Free Download">
            <a:extLst>
              <a:ext uri="{FF2B5EF4-FFF2-40B4-BE49-F238E27FC236}">
                <a16:creationId xmlns:a16="http://schemas.microsoft.com/office/drawing/2014/main" id="{7B0B8D33-25F4-B4D8-9041-4607CB982D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67677" y="214088"/>
            <a:ext cx="2024739" cy="114663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Nairobi Convention">
            <a:extLst>
              <a:ext uri="{FF2B5EF4-FFF2-40B4-BE49-F238E27FC236}">
                <a16:creationId xmlns:a16="http://schemas.microsoft.com/office/drawing/2014/main" id="{FBC13AF2-01A7-3B23-B784-95650C40308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53945" y="468082"/>
            <a:ext cx="2645227" cy="57694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1CB876E-AB77-8DFB-2578-05892FE9415F}"/>
              </a:ext>
            </a:extLst>
          </p:cNvPr>
          <p:cNvSpPr/>
          <p:nvPr/>
        </p:nvSpPr>
        <p:spPr>
          <a:xfrm>
            <a:off x="58992" y="1442592"/>
            <a:ext cx="12133007" cy="769441"/>
          </a:xfrm>
          <a:prstGeom prst="rect">
            <a:avLst/>
          </a:prstGeom>
          <a:solidFill>
            <a:srgbClr val="92D050"/>
          </a:solidFill>
        </p:spPr>
        <p:txBody>
          <a:bodyPr wrap="square">
            <a:spAutoFit/>
          </a:bodyPr>
          <a:lstStyle/>
          <a:p>
            <a:pPr algn="ctr">
              <a:spcBef>
                <a:spcPts val="1200"/>
              </a:spcBef>
              <a:spcAft>
                <a:spcPts val="1200"/>
              </a:spcAft>
            </a:pPr>
            <a:r>
              <a:rPr lang="fr-FR" sz="4400" b="1" dirty="0">
                <a:solidFill>
                  <a:srgbClr val="C00000"/>
                </a:solidFill>
              </a:rPr>
              <a:t>Plan présentation</a:t>
            </a:r>
          </a:p>
        </p:txBody>
      </p:sp>
      <p:sp>
        <p:nvSpPr>
          <p:cNvPr id="4" name="Sous-titre 2">
            <a:extLst>
              <a:ext uri="{FF2B5EF4-FFF2-40B4-BE49-F238E27FC236}">
                <a16:creationId xmlns:a16="http://schemas.microsoft.com/office/drawing/2014/main" id="{96F5E05D-C930-2A82-874D-D29226F073B3}"/>
              </a:ext>
            </a:extLst>
          </p:cNvPr>
          <p:cNvSpPr txBox="1">
            <a:spLocks/>
          </p:cNvSpPr>
          <p:nvPr/>
        </p:nvSpPr>
        <p:spPr>
          <a:xfrm>
            <a:off x="5950719" y="2737233"/>
            <a:ext cx="6041514" cy="354514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42950" indent="-742950">
              <a:buFont typeface="+mj-lt"/>
              <a:buAutoNum type="arabicPeriod"/>
            </a:pPr>
            <a:r>
              <a:rPr lang="fr-SN" sz="3200" b="1" dirty="0">
                <a:solidFill>
                  <a:srgbClr val="FF0000"/>
                </a:solidFill>
                <a:latin typeface="Calibri" panose="020F0502020204030204" pitchFamily="34" charset="0"/>
                <a:cs typeface="Calibri" panose="020F0502020204030204" pitchFamily="34" charset="0"/>
              </a:rPr>
              <a:t>Introduction</a:t>
            </a:r>
          </a:p>
          <a:p>
            <a:pPr marL="742950" indent="-742950">
              <a:buFont typeface="+mj-lt"/>
              <a:buAutoNum type="arabicPeriod"/>
            </a:pPr>
            <a:r>
              <a:rPr lang="fr-FR" sz="3200" b="1" dirty="0">
                <a:solidFill>
                  <a:srgbClr val="FF0000"/>
                </a:solidFill>
                <a:latin typeface="Calibri" panose="020F0502020204030204" pitchFamily="34" charset="0"/>
                <a:cs typeface="Calibri" panose="020F0502020204030204" pitchFamily="34" charset="0"/>
              </a:rPr>
              <a:t>Rappels sur l’</a:t>
            </a:r>
            <a:r>
              <a:rPr lang="fr-FR" altLang="zh-CN" sz="3200" b="1" dirty="0">
                <a:solidFill>
                  <a:srgbClr val="FF0000"/>
                </a:solidFill>
                <a:latin typeface="Calibri" panose="020F0502020204030204" pitchFamily="34" charset="0"/>
                <a:cs typeface="Calibri" panose="020F0502020204030204" pitchFamily="34" charset="0"/>
              </a:rPr>
              <a:t>ODD 14</a:t>
            </a:r>
          </a:p>
          <a:p>
            <a:pPr marL="742950" indent="-742950">
              <a:buFont typeface="+mj-lt"/>
              <a:buAutoNum type="arabicPeriod"/>
            </a:pPr>
            <a:r>
              <a:rPr lang="fr-FR" altLang="zh-CN" sz="3200" b="1" dirty="0">
                <a:solidFill>
                  <a:srgbClr val="FF0000"/>
                </a:solidFill>
              </a:rPr>
              <a:t>Contexte et Raisonnement</a:t>
            </a:r>
          </a:p>
          <a:p>
            <a:pPr marL="742950" indent="-742950">
              <a:buFont typeface="+mj-lt"/>
              <a:buAutoNum type="arabicPeriod"/>
            </a:pPr>
            <a:r>
              <a:rPr lang="fr-FR" altLang="zh-CN" sz="3200" b="1" dirty="0">
                <a:solidFill>
                  <a:srgbClr val="FF0000"/>
                </a:solidFill>
              </a:rPr>
              <a:t>Niveau de réalisation de l’ODD 14 selon les cibles </a:t>
            </a:r>
          </a:p>
          <a:p>
            <a:pPr marL="742950" indent="-742950">
              <a:buFont typeface="+mj-lt"/>
              <a:buAutoNum type="arabicPeriod"/>
            </a:pPr>
            <a:r>
              <a:rPr lang="fr-FR" altLang="zh-CN" sz="3200" b="1" dirty="0">
                <a:solidFill>
                  <a:srgbClr val="FF0000"/>
                </a:solidFill>
              </a:rPr>
              <a:t>Engagements des États</a:t>
            </a:r>
            <a:endParaRPr lang="fr-FR" sz="3200" b="1" dirty="0">
              <a:solidFill>
                <a:srgbClr val="FF0000"/>
              </a:solidFill>
            </a:endParaRPr>
          </a:p>
          <a:p>
            <a:pPr marL="742950" indent="-742950">
              <a:buFont typeface="+mj-lt"/>
              <a:buAutoNum type="arabicPeriod"/>
            </a:pPr>
            <a:endParaRPr lang="fr-FR" sz="3200" b="1" dirty="0">
              <a:solidFill>
                <a:srgbClr val="FF0000"/>
              </a:solidFill>
              <a:latin typeface="Calibri" panose="020F0502020204030204" pitchFamily="34" charset="0"/>
              <a:cs typeface="Calibri" panose="020F0502020204030204" pitchFamily="34" charset="0"/>
            </a:endParaRPr>
          </a:p>
          <a:p>
            <a:pPr marL="742950" indent="-742950">
              <a:buFont typeface="+mj-lt"/>
              <a:buAutoNum type="arabicPeriod"/>
            </a:pPr>
            <a:endParaRPr lang="fr-SN" sz="3200" b="1" dirty="0">
              <a:solidFill>
                <a:srgbClr val="FF0000"/>
              </a:solidFill>
              <a:latin typeface="Calibri" panose="020F0502020204030204" pitchFamily="34" charset="0"/>
              <a:cs typeface="Calibri" panose="020F0502020204030204" pitchFamily="34" charset="0"/>
            </a:endParaRPr>
          </a:p>
        </p:txBody>
      </p:sp>
      <p:pic>
        <p:nvPicPr>
          <p:cNvPr id="2052" name="Picture 4" descr="photographie aérienne de atlantic ocean road. - océan atlantique photos et images de collection">
            <a:extLst>
              <a:ext uri="{FF2B5EF4-FFF2-40B4-BE49-F238E27FC236}">
                <a16:creationId xmlns:a16="http://schemas.microsoft.com/office/drawing/2014/main" id="{00463C83-5E26-B275-FE0A-DA01CB0EC07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172" y="2235846"/>
            <a:ext cx="5699583" cy="45998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2198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9E3829F2-C6DE-EA44-8B76-7A6B338451A0}"/>
              </a:ext>
            </a:extLst>
          </p:cNvPr>
          <p:cNvSpPr txBox="1">
            <a:spLocks/>
          </p:cNvSpPr>
          <p:nvPr/>
        </p:nvSpPr>
        <p:spPr>
          <a:xfrm>
            <a:off x="1707174" y="74890"/>
            <a:ext cx="8695196" cy="211610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fr-FR" sz="4000" b="1" dirty="0">
              <a:solidFill>
                <a:srgbClr val="FF0000"/>
              </a:solidFill>
              <a:latin typeface="Calibri" panose="020F0502020204030204" pitchFamily="34" charset="0"/>
              <a:cs typeface="Calibri" panose="020F0502020204030204" pitchFamily="34" charset="0"/>
            </a:endParaRPr>
          </a:p>
        </p:txBody>
      </p:sp>
      <p:pic>
        <p:nvPicPr>
          <p:cNvPr id="1026" name="Picture 2" descr="89,914 African Union Images, Stock Photos, 3D objects ...">
            <a:extLst>
              <a:ext uri="{FF2B5EF4-FFF2-40B4-BE49-F238E27FC236}">
                <a16:creationId xmlns:a16="http://schemas.microsoft.com/office/drawing/2014/main" id="{0793664C-A64E-6357-8111-79EA9D2727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629" y="1"/>
            <a:ext cx="1514175" cy="135626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N Environment Programme - YouTube">
            <a:extLst>
              <a:ext uri="{FF2B5EF4-FFF2-40B4-BE49-F238E27FC236}">
                <a16:creationId xmlns:a16="http://schemas.microsoft.com/office/drawing/2014/main" id="{BF67891D-5ECC-6DA9-764A-C27489CE2C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14857" y="54431"/>
            <a:ext cx="1817914" cy="114663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GEF Global Environment Facility Logo PNG vector in SVG, PDF ...">
            <a:extLst>
              <a:ext uri="{FF2B5EF4-FFF2-40B4-BE49-F238E27FC236}">
                <a16:creationId xmlns:a16="http://schemas.microsoft.com/office/drawing/2014/main" id="{FB6858CD-A94D-D078-286B-A6C1FCD3737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1943" y="25651"/>
            <a:ext cx="1611085" cy="114663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UNDP Logo PNG Vector (SVG) Free Download">
            <a:extLst>
              <a:ext uri="{FF2B5EF4-FFF2-40B4-BE49-F238E27FC236}">
                <a16:creationId xmlns:a16="http://schemas.microsoft.com/office/drawing/2014/main" id="{7B0B8D33-25F4-B4D8-9041-4607CB982D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67677" y="105228"/>
            <a:ext cx="2024739" cy="114663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Nairobi Convention">
            <a:extLst>
              <a:ext uri="{FF2B5EF4-FFF2-40B4-BE49-F238E27FC236}">
                <a16:creationId xmlns:a16="http://schemas.microsoft.com/office/drawing/2014/main" id="{FBC13AF2-01A7-3B23-B784-95650C40308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64830" y="355606"/>
            <a:ext cx="2645227" cy="57694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1CB876E-AB77-8DFB-2578-05892FE9415F}"/>
              </a:ext>
            </a:extLst>
          </p:cNvPr>
          <p:cNvSpPr/>
          <p:nvPr/>
        </p:nvSpPr>
        <p:spPr>
          <a:xfrm>
            <a:off x="58993" y="1353965"/>
            <a:ext cx="12133007" cy="646331"/>
          </a:xfrm>
          <a:prstGeom prst="rect">
            <a:avLst/>
          </a:prstGeom>
          <a:solidFill>
            <a:srgbClr val="92D050"/>
          </a:solidFill>
        </p:spPr>
        <p:txBody>
          <a:bodyPr wrap="square">
            <a:spAutoFit/>
          </a:bodyPr>
          <a:lstStyle/>
          <a:p>
            <a:pPr algn="ctr"/>
            <a:r>
              <a:rPr lang="fr-FR" altLang="zh-CN" sz="3600" b="1" dirty="0">
                <a:solidFill>
                  <a:srgbClr val="FF0000"/>
                </a:solidFill>
              </a:rPr>
              <a:t>Niveau de réalisation de l’ODD 14 selon les cibles (7/8</a:t>
            </a:r>
            <a:r>
              <a:rPr lang="fr-FR" altLang="zh-CN" sz="3600" b="1" dirty="0">
                <a:solidFill>
                  <a:srgbClr val="C00000"/>
                </a:solidFill>
              </a:rPr>
              <a:t>)</a:t>
            </a:r>
            <a:endParaRPr lang="fr-FR" sz="3600" b="1" dirty="0">
              <a:solidFill>
                <a:srgbClr val="C00000"/>
              </a:solidFill>
            </a:endParaRPr>
          </a:p>
        </p:txBody>
      </p:sp>
      <p:sp>
        <p:nvSpPr>
          <p:cNvPr id="4" name="Sous-titre 2">
            <a:extLst>
              <a:ext uri="{FF2B5EF4-FFF2-40B4-BE49-F238E27FC236}">
                <a16:creationId xmlns:a16="http://schemas.microsoft.com/office/drawing/2014/main" id="{96F5E05D-C930-2A82-874D-D29226F073B3}"/>
              </a:ext>
            </a:extLst>
          </p:cNvPr>
          <p:cNvSpPr txBox="1">
            <a:spLocks/>
          </p:cNvSpPr>
          <p:nvPr/>
        </p:nvSpPr>
        <p:spPr>
          <a:xfrm>
            <a:off x="130629" y="2769891"/>
            <a:ext cx="11821885" cy="39465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buNone/>
            </a:pPr>
            <a:endParaRPr lang="fr-SN" sz="1800" dirty="0">
              <a:latin typeface="Calibri" panose="020F0502020204030204" pitchFamily="34" charset="0"/>
              <a:cs typeface="Calibri" panose="020F0502020204030204" pitchFamily="34" charset="0"/>
            </a:endParaRPr>
          </a:p>
        </p:txBody>
      </p:sp>
      <p:graphicFrame>
        <p:nvGraphicFramePr>
          <p:cNvPr id="5" name="Tableau 4">
            <a:extLst>
              <a:ext uri="{FF2B5EF4-FFF2-40B4-BE49-F238E27FC236}">
                <a16:creationId xmlns:a16="http://schemas.microsoft.com/office/drawing/2014/main" id="{F6D1B5AC-6F72-4B5A-0A62-F8C72E867181}"/>
              </a:ext>
            </a:extLst>
          </p:cNvPr>
          <p:cNvGraphicFramePr>
            <a:graphicFrameLocks noGrp="1"/>
          </p:cNvGraphicFramePr>
          <p:nvPr>
            <p:extLst>
              <p:ext uri="{D42A27DB-BD31-4B8C-83A1-F6EECF244321}">
                <p14:modId xmlns:p14="http://schemas.microsoft.com/office/powerpoint/2010/main" val="3106127644"/>
              </p:ext>
            </p:extLst>
          </p:nvPr>
        </p:nvGraphicFramePr>
        <p:xfrm>
          <a:off x="58993" y="1995044"/>
          <a:ext cx="12078579" cy="4797637"/>
        </p:xfrm>
        <a:graphic>
          <a:graphicData uri="http://schemas.openxmlformats.org/drawingml/2006/table">
            <a:tbl>
              <a:tblPr firstRow="1" bandRow="1">
                <a:tableStyleId>{5C22544A-7EE6-4342-B048-85BDC9FD1C3A}</a:tableStyleId>
              </a:tblPr>
              <a:tblGrid>
                <a:gridCol w="1715315">
                  <a:extLst>
                    <a:ext uri="{9D8B030D-6E8A-4147-A177-3AD203B41FA5}">
                      <a16:colId xmlns:a16="http://schemas.microsoft.com/office/drawing/2014/main" val="1742816760"/>
                    </a:ext>
                  </a:extLst>
                </a:gridCol>
                <a:gridCol w="2662022">
                  <a:extLst>
                    <a:ext uri="{9D8B030D-6E8A-4147-A177-3AD203B41FA5}">
                      <a16:colId xmlns:a16="http://schemas.microsoft.com/office/drawing/2014/main" val="2371668063"/>
                    </a:ext>
                  </a:extLst>
                </a:gridCol>
                <a:gridCol w="3582228">
                  <a:extLst>
                    <a:ext uri="{9D8B030D-6E8A-4147-A177-3AD203B41FA5}">
                      <a16:colId xmlns:a16="http://schemas.microsoft.com/office/drawing/2014/main" val="69992038"/>
                    </a:ext>
                  </a:extLst>
                </a:gridCol>
                <a:gridCol w="4119014">
                  <a:extLst>
                    <a:ext uri="{9D8B030D-6E8A-4147-A177-3AD203B41FA5}">
                      <a16:colId xmlns:a16="http://schemas.microsoft.com/office/drawing/2014/main" val="3168036489"/>
                    </a:ext>
                  </a:extLst>
                </a:gridCol>
              </a:tblGrid>
              <a:tr h="399279">
                <a:tc>
                  <a:txBody>
                    <a:bodyPr/>
                    <a:lstStyle/>
                    <a:p>
                      <a:pPr algn="ctr"/>
                      <a:r>
                        <a:rPr lang="zh-CN"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Titre de la cible</a:t>
                      </a:r>
                      <a:endParaRPr lang="fr-SN" sz="16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ctr"/>
                      <a:r>
                        <a:rPr lang="zh-CN" sz="1600" b="1">
                          <a:solidFill>
                            <a:schemeClr val="tx1"/>
                          </a:solidFill>
                          <a:effectLst/>
                          <a:latin typeface="Calibri" panose="020F0502020204030204" pitchFamily="34" charset="0"/>
                          <a:ea typeface="Calibri" panose="020F0502020204030204" pitchFamily="34" charset="0"/>
                          <a:cs typeface="Calibri" panose="020F0502020204030204" pitchFamily="34" charset="0"/>
                        </a:rPr>
                        <a:t>Descriptif de la cible</a:t>
                      </a:r>
                      <a:endParaRPr lang="fr-SN" sz="16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ctr"/>
                      <a:r>
                        <a:rPr lang="zh-CN"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Niveau de réalisation</a:t>
                      </a:r>
                      <a:endParaRPr lang="fr-SN" sz="16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ctr"/>
                      <a:r>
                        <a:rPr lang="fr-FR" altLang="zh-CN"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Priorités</a:t>
                      </a:r>
                      <a:endParaRPr lang="fr-FR" sz="160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929790987"/>
                  </a:ext>
                </a:extLst>
              </a:tr>
              <a:tr h="4398358">
                <a:tc>
                  <a:txBody>
                    <a:bodyPr/>
                    <a:lstStyle/>
                    <a:p>
                      <a:r>
                        <a:rPr lang="zh-CN"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Recherche et transferts de techniques marines</a:t>
                      </a:r>
                      <a:endParaRPr lang="fr-SN" sz="2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r>
                        <a:rPr lang="zh-CN"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14.a </a:t>
                      </a:r>
                      <a:r>
                        <a:rPr lang="zh-CN"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Approfondir les connaissances scientifiques, renforcer les capacités de recherche et transférer les techniques marines </a:t>
                      </a:r>
                      <a:endParaRPr lang="fr-SN" sz="2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marL="0" lvl="0" indent="0">
                        <a:buFontTx/>
                        <a:buNone/>
                      </a:pPr>
                      <a:r>
                        <a:rPr lang="zh-CN"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Très peu de structures de recherche et de connaissances scientifiques générées</a:t>
                      </a:r>
                      <a:endParaRPr lang="fr-SN" sz="2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marL="342900" lvl="0" indent="-342900">
                        <a:buFont typeface="Helvetica" pitchFamily="2" charset="0"/>
                        <a:buChar char="-"/>
                      </a:pPr>
                      <a:r>
                        <a:rPr lang="fr-FR" altLang="zh-CN" sz="20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Prévoir le </a:t>
                      </a:r>
                      <a:r>
                        <a:rPr lang="fr-FR" altLang="zh-CN"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renforcement des structures de recherche</a:t>
                      </a:r>
                      <a:endParaRPr lang="fr-SN" sz="20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buFont typeface="Helvetica" pitchFamily="2" charset="0"/>
                        <a:buChar char="-"/>
                      </a:pPr>
                      <a:r>
                        <a:rPr lang="fr-FR" altLang="zh-CN" sz="20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Adopter </a:t>
                      </a:r>
                      <a:r>
                        <a:rPr lang="fr-FR" sz="20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aux niveaux national et régional d’</a:t>
                      </a:r>
                      <a:r>
                        <a:rPr lang="fr-FR" altLang="zh-CN" sz="20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un </a:t>
                      </a:r>
                      <a:r>
                        <a:rPr lang="fr-FR" altLang="zh-CN"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Programme de recherche prioritaire « Océan et climat »</a:t>
                      </a:r>
                      <a:r>
                        <a:rPr lang="fr-FR" altLang="zh-CN" sz="20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dans le cadre de la décennie des sciences océanographiques pour le développement durable (2021-2030) et contribuer activement à son plan d’actions</a:t>
                      </a:r>
                      <a:r>
                        <a:rPr lang="zh-CN" altLang="fr-FR" sz="20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lang="fr-SN" sz="20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buFont typeface="Helvetica" pitchFamily="2" charset="0"/>
                        <a:buChar char="-"/>
                      </a:pPr>
                      <a:endParaRPr lang="fr-SN" sz="14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extLst>
                  <a:ext uri="{0D108BD9-81ED-4DB2-BD59-A6C34878D82A}">
                    <a16:rowId xmlns:a16="http://schemas.microsoft.com/office/drawing/2014/main" val="3101183200"/>
                  </a:ext>
                </a:extLst>
              </a:tr>
            </a:tbl>
          </a:graphicData>
        </a:graphic>
      </p:graphicFrame>
    </p:spTree>
    <p:extLst>
      <p:ext uri="{BB962C8B-B14F-4D97-AF65-F5344CB8AC3E}">
        <p14:creationId xmlns:p14="http://schemas.microsoft.com/office/powerpoint/2010/main" val="1072287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nodePh="1">
                                  <p:stCondLst>
                                    <p:cond delay="0"/>
                                  </p:stCondLst>
                                  <p:endCondLst>
                                    <p:cond evt="begin" delay="0">
                                      <p:tn val="10"/>
                                    </p:cond>
                                  </p:end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9E3829F2-C6DE-EA44-8B76-7A6B338451A0}"/>
              </a:ext>
            </a:extLst>
          </p:cNvPr>
          <p:cNvSpPr txBox="1">
            <a:spLocks/>
          </p:cNvSpPr>
          <p:nvPr/>
        </p:nvSpPr>
        <p:spPr>
          <a:xfrm>
            <a:off x="1707174" y="74890"/>
            <a:ext cx="8695196" cy="211610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fr-FR" sz="4000" b="1" dirty="0">
              <a:solidFill>
                <a:srgbClr val="FF0000"/>
              </a:solidFill>
              <a:latin typeface="Calibri" panose="020F0502020204030204" pitchFamily="34" charset="0"/>
              <a:cs typeface="Calibri" panose="020F0502020204030204" pitchFamily="34" charset="0"/>
            </a:endParaRPr>
          </a:p>
        </p:txBody>
      </p:sp>
      <p:pic>
        <p:nvPicPr>
          <p:cNvPr id="1026" name="Picture 2" descr="89,914 African Union Images, Stock Photos, 3D objects ...">
            <a:extLst>
              <a:ext uri="{FF2B5EF4-FFF2-40B4-BE49-F238E27FC236}">
                <a16:creationId xmlns:a16="http://schemas.microsoft.com/office/drawing/2014/main" id="{0793664C-A64E-6357-8111-79EA9D2727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629" y="1"/>
            <a:ext cx="1514175" cy="135626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N Environment Programme - YouTube">
            <a:extLst>
              <a:ext uri="{FF2B5EF4-FFF2-40B4-BE49-F238E27FC236}">
                <a16:creationId xmlns:a16="http://schemas.microsoft.com/office/drawing/2014/main" id="{BF67891D-5ECC-6DA9-764A-C27489CE2C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14857" y="54431"/>
            <a:ext cx="1817914" cy="114663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GEF Global Environment Facility Logo PNG vector in SVG, PDF ...">
            <a:extLst>
              <a:ext uri="{FF2B5EF4-FFF2-40B4-BE49-F238E27FC236}">
                <a16:creationId xmlns:a16="http://schemas.microsoft.com/office/drawing/2014/main" id="{FB6858CD-A94D-D078-286B-A6C1FCD3737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1943" y="25651"/>
            <a:ext cx="1611085" cy="114663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UNDP Logo PNG Vector (SVG) Free Download">
            <a:extLst>
              <a:ext uri="{FF2B5EF4-FFF2-40B4-BE49-F238E27FC236}">
                <a16:creationId xmlns:a16="http://schemas.microsoft.com/office/drawing/2014/main" id="{7B0B8D33-25F4-B4D8-9041-4607CB982D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67677" y="105228"/>
            <a:ext cx="2024739" cy="114663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Nairobi Convention">
            <a:extLst>
              <a:ext uri="{FF2B5EF4-FFF2-40B4-BE49-F238E27FC236}">
                <a16:creationId xmlns:a16="http://schemas.microsoft.com/office/drawing/2014/main" id="{FBC13AF2-01A7-3B23-B784-95650C40308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64830" y="355606"/>
            <a:ext cx="2645227" cy="57694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1CB876E-AB77-8DFB-2578-05892FE9415F}"/>
              </a:ext>
            </a:extLst>
          </p:cNvPr>
          <p:cNvSpPr/>
          <p:nvPr/>
        </p:nvSpPr>
        <p:spPr>
          <a:xfrm>
            <a:off x="58993" y="1353965"/>
            <a:ext cx="12133007" cy="646331"/>
          </a:xfrm>
          <a:prstGeom prst="rect">
            <a:avLst/>
          </a:prstGeom>
          <a:solidFill>
            <a:srgbClr val="92D050"/>
          </a:solidFill>
        </p:spPr>
        <p:txBody>
          <a:bodyPr wrap="square">
            <a:spAutoFit/>
          </a:bodyPr>
          <a:lstStyle/>
          <a:p>
            <a:pPr algn="ctr"/>
            <a:r>
              <a:rPr lang="fr-FR" altLang="zh-CN" sz="3600" b="1" dirty="0">
                <a:solidFill>
                  <a:srgbClr val="FF0000"/>
                </a:solidFill>
              </a:rPr>
              <a:t>Niveau de réalisation de l’ODD 14 selon les cibles (8/8)</a:t>
            </a:r>
            <a:endParaRPr lang="fr-FR" sz="3600" b="1" dirty="0">
              <a:solidFill>
                <a:srgbClr val="FF0000"/>
              </a:solidFill>
            </a:endParaRPr>
          </a:p>
        </p:txBody>
      </p:sp>
      <p:sp>
        <p:nvSpPr>
          <p:cNvPr id="4" name="Sous-titre 2">
            <a:extLst>
              <a:ext uri="{FF2B5EF4-FFF2-40B4-BE49-F238E27FC236}">
                <a16:creationId xmlns:a16="http://schemas.microsoft.com/office/drawing/2014/main" id="{96F5E05D-C930-2A82-874D-D29226F073B3}"/>
              </a:ext>
            </a:extLst>
          </p:cNvPr>
          <p:cNvSpPr txBox="1">
            <a:spLocks/>
          </p:cNvSpPr>
          <p:nvPr/>
        </p:nvSpPr>
        <p:spPr>
          <a:xfrm>
            <a:off x="130629" y="2769891"/>
            <a:ext cx="11821885" cy="39465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buNone/>
            </a:pPr>
            <a:endParaRPr lang="fr-SN" sz="1800" dirty="0">
              <a:latin typeface="Calibri" panose="020F0502020204030204" pitchFamily="34" charset="0"/>
              <a:cs typeface="Calibri" panose="020F0502020204030204" pitchFamily="34" charset="0"/>
            </a:endParaRPr>
          </a:p>
        </p:txBody>
      </p:sp>
      <p:graphicFrame>
        <p:nvGraphicFramePr>
          <p:cNvPr id="5" name="Tableau 4">
            <a:extLst>
              <a:ext uri="{FF2B5EF4-FFF2-40B4-BE49-F238E27FC236}">
                <a16:creationId xmlns:a16="http://schemas.microsoft.com/office/drawing/2014/main" id="{F6D1B5AC-6F72-4B5A-0A62-F8C72E867181}"/>
              </a:ext>
            </a:extLst>
          </p:cNvPr>
          <p:cNvGraphicFramePr>
            <a:graphicFrameLocks noGrp="1"/>
          </p:cNvGraphicFramePr>
          <p:nvPr>
            <p:extLst>
              <p:ext uri="{D42A27DB-BD31-4B8C-83A1-F6EECF244321}">
                <p14:modId xmlns:p14="http://schemas.microsoft.com/office/powerpoint/2010/main" val="30625153"/>
              </p:ext>
            </p:extLst>
          </p:nvPr>
        </p:nvGraphicFramePr>
        <p:xfrm>
          <a:off x="58993" y="1995044"/>
          <a:ext cx="12078579" cy="4797637"/>
        </p:xfrm>
        <a:graphic>
          <a:graphicData uri="http://schemas.openxmlformats.org/drawingml/2006/table">
            <a:tbl>
              <a:tblPr firstRow="1" bandRow="1">
                <a:tableStyleId>{5C22544A-7EE6-4342-B048-85BDC9FD1C3A}</a:tableStyleId>
              </a:tblPr>
              <a:tblGrid>
                <a:gridCol w="1715315">
                  <a:extLst>
                    <a:ext uri="{9D8B030D-6E8A-4147-A177-3AD203B41FA5}">
                      <a16:colId xmlns:a16="http://schemas.microsoft.com/office/drawing/2014/main" val="1742816760"/>
                    </a:ext>
                  </a:extLst>
                </a:gridCol>
                <a:gridCol w="3176899">
                  <a:extLst>
                    <a:ext uri="{9D8B030D-6E8A-4147-A177-3AD203B41FA5}">
                      <a16:colId xmlns:a16="http://schemas.microsoft.com/office/drawing/2014/main" val="2371668063"/>
                    </a:ext>
                  </a:extLst>
                </a:gridCol>
                <a:gridCol w="3067351">
                  <a:extLst>
                    <a:ext uri="{9D8B030D-6E8A-4147-A177-3AD203B41FA5}">
                      <a16:colId xmlns:a16="http://schemas.microsoft.com/office/drawing/2014/main" val="69992038"/>
                    </a:ext>
                  </a:extLst>
                </a:gridCol>
                <a:gridCol w="4119014">
                  <a:extLst>
                    <a:ext uri="{9D8B030D-6E8A-4147-A177-3AD203B41FA5}">
                      <a16:colId xmlns:a16="http://schemas.microsoft.com/office/drawing/2014/main" val="3168036489"/>
                    </a:ext>
                  </a:extLst>
                </a:gridCol>
              </a:tblGrid>
              <a:tr h="399279">
                <a:tc>
                  <a:txBody>
                    <a:bodyPr/>
                    <a:lstStyle/>
                    <a:p>
                      <a:pPr algn="ctr"/>
                      <a:r>
                        <a:rPr lang="zh-CN"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Titre de la cible</a:t>
                      </a:r>
                      <a:endParaRPr lang="fr-SN" sz="16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ctr"/>
                      <a:r>
                        <a:rPr lang="zh-CN" sz="1600" b="1">
                          <a:solidFill>
                            <a:schemeClr val="tx1"/>
                          </a:solidFill>
                          <a:effectLst/>
                          <a:latin typeface="Calibri" panose="020F0502020204030204" pitchFamily="34" charset="0"/>
                          <a:ea typeface="Calibri" panose="020F0502020204030204" pitchFamily="34" charset="0"/>
                          <a:cs typeface="Calibri" panose="020F0502020204030204" pitchFamily="34" charset="0"/>
                        </a:rPr>
                        <a:t>Descriptif de la cible</a:t>
                      </a:r>
                      <a:endParaRPr lang="fr-SN" sz="16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ctr"/>
                      <a:r>
                        <a:rPr lang="zh-CN"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Niveau de réalisation</a:t>
                      </a:r>
                      <a:endParaRPr lang="fr-SN" sz="16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ctr"/>
                      <a:r>
                        <a:rPr lang="fr-FR" altLang="zh-CN"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Priorités</a:t>
                      </a:r>
                      <a:endParaRPr lang="fr-FR" sz="160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929790987"/>
                  </a:ext>
                </a:extLst>
              </a:tr>
              <a:tr h="4398358">
                <a:tc>
                  <a:txBody>
                    <a:bodyPr/>
                    <a:lstStyle/>
                    <a:p>
                      <a:r>
                        <a:rPr lang="zh-CN"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Préservation de la pêche artisanale</a:t>
                      </a:r>
                      <a:endParaRPr lang="fr-SN" sz="2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r>
                        <a:rPr lang="zh-CN" sz="20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14.b Garantir aux petits pêcheurs l’accès aux ressources marines et aux marchés</a:t>
                      </a:r>
                      <a:endParaRPr lang="fr-SN" sz="20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r>
                        <a:rPr lang="zh-CN" sz="20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14.c Améliorer la conservation des océans et de leurs ressources et les exploiter de manière plus durable en application des dispositions du droit international, énoncées dans la Convention des Nations Unies sur le droit de la mer</a:t>
                      </a:r>
                      <a:r>
                        <a:rPr lang="fr-FR" altLang="zh-CN" sz="20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(CNUDM)</a:t>
                      </a:r>
                      <a:endParaRPr lang="fr-SN" sz="20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marL="0" lvl="0" indent="0">
                        <a:buFontTx/>
                        <a:buNone/>
                      </a:pPr>
                      <a:r>
                        <a:rPr lang="zh-CN" sz="20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Peu d’attention accordée à la pêche dans de nombreux pays malgré son importance socio-économique</a:t>
                      </a:r>
                      <a:endParaRPr lang="fr-SN" sz="20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marL="342900" lvl="0" indent="-342900">
                        <a:buFont typeface="Arial" panose="020B0604020202020204" pitchFamily="34" charset="0"/>
                        <a:buChar char="•"/>
                      </a:pPr>
                      <a:r>
                        <a:rPr lang="fr-FR" altLang="zh-CN" sz="20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Application des Directives volontaires visant à assurer la durabilité de la pêche artisanale dans le contexte de la sécurité alimentaire et de l’éradication de la pauvreté (</a:t>
                      </a:r>
                      <a:r>
                        <a:rPr lang="fr-FR" altLang="zh-CN"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Directives de la pêche artisanale</a:t>
                      </a:r>
                      <a:r>
                        <a:rPr lang="fr-FR" altLang="zh-CN" sz="20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p>
                    <a:p>
                      <a:pPr marL="342900" lvl="0" indent="-342900">
                        <a:buFont typeface="Arial" panose="020B0604020202020204" pitchFamily="34" charset="0"/>
                        <a:buChar char="•"/>
                      </a:pPr>
                      <a:r>
                        <a:rPr lang="fr-FR" sz="20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Domestication de la </a:t>
                      </a:r>
                      <a:r>
                        <a:rPr lang="fr-FR" altLang="zh-CN"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CNUDM</a:t>
                      </a:r>
                    </a:p>
                    <a:p>
                      <a:pPr marL="342900" lvl="0" indent="-342900">
                        <a:buFont typeface="Arial" panose="020B0604020202020204" pitchFamily="34" charset="0"/>
                        <a:buChar char="•"/>
                      </a:pPr>
                      <a:r>
                        <a:rPr lang="fr-FR" sz="20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Évaluation de la </a:t>
                      </a:r>
                      <a:r>
                        <a:rPr lang="fr-FR" sz="20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contribution socio-économique du secteur des pêches</a:t>
                      </a:r>
                      <a:r>
                        <a:rPr lang="fr-FR" sz="20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(artisanale et industrielle) </a:t>
                      </a:r>
                      <a:endParaRPr lang="fr-SN" sz="20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extLst>
                  <a:ext uri="{0D108BD9-81ED-4DB2-BD59-A6C34878D82A}">
                    <a16:rowId xmlns:a16="http://schemas.microsoft.com/office/drawing/2014/main" val="3101183200"/>
                  </a:ext>
                </a:extLst>
              </a:tr>
            </a:tbl>
          </a:graphicData>
        </a:graphic>
      </p:graphicFrame>
    </p:spTree>
    <p:extLst>
      <p:ext uri="{BB962C8B-B14F-4D97-AF65-F5344CB8AC3E}">
        <p14:creationId xmlns:p14="http://schemas.microsoft.com/office/powerpoint/2010/main" val="3309109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nodePh="1">
                                  <p:stCondLst>
                                    <p:cond delay="0"/>
                                  </p:stCondLst>
                                  <p:endCondLst>
                                    <p:cond evt="begin" delay="0">
                                      <p:tn val="10"/>
                                    </p:cond>
                                  </p:end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9E3829F2-C6DE-EA44-8B76-7A6B338451A0}"/>
              </a:ext>
            </a:extLst>
          </p:cNvPr>
          <p:cNvSpPr txBox="1">
            <a:spLocks/>
          </p:cNvSpPr>
          <p:nvPr/>
        </p:nvSpPr>
        <p:spPr>
          <a:xfrm>
            <a:off x="1707174" y="74890"/>
            <a:ext cx="8695196" cy="211610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fr-FR" sz="4000" b="1" dirty="0">
              <a:solidFill>
                <a:srgbClr val="FF0000"/>
              </a:solidFill>
              <a:latin typeface="Calibri" panose="020F0502020204030204" pitchFamily="34" charset="0"/>
              <a:cs typeface="Calibri" panose="020F0502020204030204" pitchFamily="34" charset="0"/>
            </a:endParaRPr>
          </a:p>
        </p:txBody>
      </p:sp>
      <p:pic>
        <p:nvPicPr>
          <p:cNvPr id="1026" name="Picture 2" descr="89,914 African Union Images, Stock Photos, 3D objects ...">
            <a:extLst>
              <a:ext uri="{FF2B5EF4-FFF2-40B4-BE49-F238E27FC236}">
                <a16:creationId xmlns:a16="http://schemas.microsoft.com/office/drawing/2014/main" id="{0793664C-A64E-6357-8111-79EA9D2727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629" y="130632"/>
            <a:ext cx="1514175" cy="135626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N Environment Programme - YouTube">
            <a:extLst>
              <a:ext uri="{FF2B5EF4-FFF2-40B4-BE49-F238E27FC236}">
                <a16:creationId xmlns:a16="http://schemas.microsoft.com/office/drawing/2014/main" id="{BF67891D-5ECC-6DA9-764A-C27489CE2C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14857" y="130632"/>
            <a:ext cx="1817914" cy="144054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GEF Global Environment Facility Logo PNG vector in SVG, PDF ...">
            <a:extLst>
              <a:ext uri="{FF2B5EF4-FFF2-40B4-BE49-F238E27FC236}">
                <a16:creationId xmlns:a16="http://schemas.microsoft.com/office/drawing/2014/main" id="{FB6858CD-A94D-D078-286B-A6C1FCD3737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1943" y="272148"/>
            <a:ext cx="1611085" cy="114663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UNDP Logo PNG Vector (SVG) Free Download">
            <a:extLst>
              <a:ext uri="{FF2B5EF4-FFF2-40B4-BE49-F238E27FC236}">
                <a16:creationId xmlns:a16="http://schemas.microsoft.com/office/drawing/2014/main" id="{7B0B8D33-25F4-B4D8-9041-4607CB982D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67677" y="214088"/>
            <a:ext cx="2024739" cy="114663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Nairobi Convention">
            <a:extLst>
              <a:ext uri="{FF2B5EF4-FFF2-40B4-BE49-F238E27FC236}">
                <a16:creationId xmlns:a16="http://schemas.microsoft.com/office/drawing/2014/main" id="{FBC13AF2-01A7-3B23-B784-95650C40308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53945" y="468082"/>
            <a:ext cx="2645227" cy="57694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1CB876E-AB77-8DFB-2578-05892FE9415F}"/>
              </a:ext>
            </a:extLst>
          </p:cNvPr>
          <p:cNvSpPr/>
          <p:nvPr/>
        </p:nvSpPr>
        <p:spPr>
          <a:xfrm>
            <a:off x="58993" y="1419281"/>
            <a:ext cx="12133007" cy="646331"/>
          </a:xfrm>
          <a:prstGeom prst="rect">
            <a:avLst/>
          </a:prstGeom>
          <a:solidFill>
            <a:srgbClr val="92D050"/>
          </a:solidFill>
        </p:spPr>
        <p:txBody>
          <a:bodyPr wrap="square">
            <a:spAutoFit/>
          </a:bodyPr>
          <a:lstStyle/>
          <a:p>
            <a:pPr algn="ctr"/>
            <a:r>
              <a:rPr lang="fr-FR" altLang="zh-CN" sz="3600" b="1" dirty="0">
                <a:solidFill>
                  <a:srgbClr val="C00000"/>
                </a:solidFill>
              </a:rPr>
              <a:t>Engagements des États (1/2)</a:t>
            </a:r>
            <a:endParaRPr lang="fr-FR" sz="3600" b="1" dirty="0">
              <a:solidFill>
                <a:srgbClr val="C00000"/>
              </a:solidFill>
            </a:endParaRPr>
          </a:p>
        </p:txBody>
      </p:sp>
      <p:sp>
        <p:nvSpPr>
          <p:cNvPr id="4" name="Sous-titre 2">
            <a:extLst>
              <a:ext uri="{FF2B5EF4-FFF2-40B4-BE49-F238E27FC236}">
                <a16:creationId xmlns:a16="http://schemas.microsoft.com/office/drawing/2014/main" id="{96F5E05D-C930-2A82-874D-D29226F073B3}"/>
              </a:ext>
            </a:extLst>
          </p:cNvPr>
          <p:cNvSpPr txBox="1">
            <a:spLocks/>
          </p:cNvSpPr>
          <p:nvPr/>
        </p:nvSpPr>
        <p:spPr>
          <a:xfrm>
            <a:off x="130630" y="2121374"/>
            <a:ext cx="6609383" cy="470713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dirty="0">
                <a:solidFill>
                  <a:srgbClr val="0070C0"/>
                </a:solidFill>
              </a:rPr>
              <a:t>Que faire pour que la </a:t>
            </a:r>
            <a:r>
              <a:rPr lang="fr-FR" b="1" dirty="0">
                <a:solidFill>
                  <a:srgbClr val="0070C0"/>
                </a:solidFill>
              </a:rPr>
              <a:t>voix de l’Afrique </a:t>
            </a:r>
            <a:r>
              <a:rPr lang="fr-FR" dirty="0">
                <a:solidFill>
                  <a:srgbClr val="0070C0"/>
                </a:solidFill>
              </a:rPr>
              <a:t>soit entendue et pleinement prise en compte à l’ONUC 3 </a:t>
            </a:r>
            <a:r>
              <a:rPr lang="fr-FR" dirty="0"/>
              <a:t>:</a:t>
            </a:r>
          </a:p>
          <a:p>
            <a:r>
              <a:rPr lang="fr-FR" dirty="0"/>
              <a:t>S’appuyer sur la Consultation africaine ; l’Agenda 2063 de l’UA ; la Stratégie maritime intégrée de l’Afrique (AIMS) à l’horizon 2050 et la Stratégie de gouvernance des océans de l’UA validée</a:t>
            </a:r>
          </a:p>
          <a:p>
            <a:r>
              <a:rPr lang="fr-FR" dirty="0"/>
              <a:t>Porter des messages clés et les priorités par une seule voix </a:t>
            </a:r>
          </a:p>
          <a:p>
            <a:r>
              <a:rPr lang="fr-FR" dirty="0"/>
              <a:t>Agir dans l’unité, avec un </a:t>
            </a:r>
            <a:r>
              <a:rPr lang="fr-FR" b="1" dirty="0"/>
              <a:t>Plan d’action</a:t>
            </a:r>
            <a:r>
              <a:rPr lang="fr-FR" dirty="0"/>
              <a:t>.</a:t>
            </a:r>
            <a:endParaRPr lang="fr-SN" dirty="0"/>
          </a:p>
        </p:txBody>
      </p:sp>
      <p:pic>
        <p:nvPicPr>
          <p:cNvPr id="27650" name="Picture 2" descr="rupture du dauphin à flancs blancs de l’atlantique - océan atlantique photos et images de collection">
            <a:extLst>
              <a:ext uri="{FF2B5EF4-FFF2-40B4-BE49-F238E27FC236}">
                <a16:creationId xmlns:a16="http://schemas.microsoft.com/office/drawing/2014/main" id="{82A48F78-F9EF-C653-647E-3B24D6E87AC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916994" y="2301158"/>
            <a:ext cx="5273144" cy="42804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9041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9E3829F2-C6DE-EA44-8B76-7A6B338451A0}"/>
              </a:ext>
            </a:extLst>
          </p:cNvPr>
          <p:cNvSpPr txBox="1">
            <a:spLocks/>
          </p:cNvSpPr>
          <p:nvPr/>
        </p:nvSpPr>
        <p:spPr>
          <a:xfrm>
            <a:off x="1707174" y="74890"/>
            <a:ext cx="8695196" cy="211610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fr-FR" sz="4000" b="1" dirty="0">
              <a:solidFill>
                <a:srgbClr val="FF0000"/>
              </a:solidFill>
              <a:latin typeface="Calibri" panose="020F0502020204030204" pitchFamily="34" charset="0"/>
              <a:cs typeface="Calibri" panose="020F0502020204030204" pitchFamily="34" charset="0"/>
            </a:endParaRPr>
          </a:p>
        </p:txBody>
      </p:sp>
      <p:pic>
        <p:nvPicPr>
          <p:cNvPr id="1026" name="Picture 2" descr="89,914 African Union Images, Stock Photos, 3D objects ...">
            <a:extLst>
              <a:ext uri="{FF2B5EF4-FFF2-40B4-BE49-F238E27FC236}">
                <a16:creationId xmlns:a16="http://schemas.microsoft.com/office/drawing/2014/main" id="{0793664C-A64E-6357-8111-79EA9D2727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629" y="130632"/>
            <a:ext cx="1514175" cy="135626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N Environment Programme - YouTube">
            <a:extLst>
              <a:ext uri="{FF2B5EF4-FFF2-40B4-BE49-F238E27FC236}">
                <a16:creationId xmlns:a16="http://schemas.microsoft.com/office/drawing/2014/main" id="{BF67891D-5ECC-6DA9-764A-C27489CE2C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14857" y="130632"/>
            <a:ext cx="1817914" cy="144054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GEF Global Environment Facility Logo PNG vector in SVG, PDF ...">
            <a:extLst>
              <a:ext uri="{FF2B5EF4-FFF2-40B4-BE49-F238E27FC236}">
                <a16:creationId xmlns:a16="http://schemas.microsoft.com/office/drawing/2014/main" id="{FB6858CD-A94D-D078-286B-A6C1FCD3737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1943" y="272148"/>
            <a:ext cx="1611085" cy="114663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UNDP Logo PNG Vector (SVG) Free Download">
            <a:extLst>
              <a:ext uri="{FF2B5EF4-FFF2-40B4-BE49-F238E27FC236}">
                <a16:creationId xmlns:a16="http://schemas.microsoft.com/office/drawing/2014/main" id="{7B0B8D33-25F4-B4D8-9041-4607CB982D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67677" y="214088"/>
            <a:ext cx="2024739" cy="114663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Nairobi Convention">
            <a:extLst>
              <a:ext uri="{FF2B5EF4-FFF2-40B4-BE49-F238E27FC236}">
                <a16:creationId xmlns:a16="http://schemas.microsoft.com/office/drawing/2014/main" id="{FBC13AF2-01A7-3B23-B784-95650C40308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53945" y="468082"/>
            <a:ext cx="2645227" cy="57694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1CB876E-AB77-8DFB-2578-05892FE9415F}"/>
              </a:ext>
            </a:extLst>
          </p:cNvPr>
          <p:cNvSpPr/>
          <p:nvPr/>
        </p:nvSpPr>
        <p:spPr>
          <a:xfrm>
            <a:off x="58993" y="1419281"/>
            <a:ext cx="12133007" cy="646331"/>
          </a:xfrm>
          <a:prstGeom prst="rect">
            <a:avLst/>
          </a:prstGeom>
          <a:solidFill>
            <a:srgbClr val="92D050"/>
          </a:solidFill>
        </p:spPr>
        <p:txBody>
          <a:bodyPr wrap="square">
            <a:spAutoFit/>
          </a:bodyPr>
          <a:lstStyle/>
          <a:p>
            <a:pPr algn="ctr"/>
            <a:r>
              <a:rPr lang="fr-FR" altLang="zh-CN" sz="3600" b="1" dirty="0">
                <a:solidFill>
                  <a:srgbClr val="FF0000"/>
                </a:solidFill>
              </a:rPr>
              <a:t>Engagements des États (2/2)</a:t>
            </a:r>
            <a:endParaRPr lang="fr-FR" sz="3600" b="1" dirty="0">
              <a:solidFill>
                <a:srgbClr val="FF0000"/>
              </a:solidFill>
            </a:endParaRPr>
          </a:p>
        </p:txBody>
      </p:sp>
      <p:sp>
        <p:nvSpPr>
          <p:cNvPr id="4" name="Sous-titre 2">
            <a:extLst>
              <a:ext uri="{FF2B5EF4-FFF2-40B4-BE49-F238E27FC236}">
                <a16:creationId xmlns:a16="http://schemas.microsoft.com/office/drawing/2014/main" id="{96F5E05D-C930-2A82-874D-D29226F073B3}"/>
              </a:ext>
            </a:extLst>
          </p:cNvPr>
          <p:cNvSpPr txBox="1">
            <a:spLocks/>
          </p:cNvSpPr>
          <p:nvPr/>
        </p:nvSpPr>
        <p:spPr>
          <a:xfrm>
            <a:off x="130629" y="2280031"/>
            <a:ext cx="11821885" cy="447999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b="1" dirty="0">
                <a:solidFill>
                  <a:srgbClr val="0070C0"/>
                </a:solidFill>
              </a:rPr>
              <a:t>Domaines prioritaires à couvrir par le Plan d’action :</a:t>
            </a:r>
          </a:p>
          <a:p>
            <a:pPr marL="514350" indent="-514350">
              <a:buFont typeface="+mj-lt"/>
              <a:buAutoNum type="arabicPeriod"/>
            </a:pPr>
            <a:r>
              <a:rPr lang="fr-FR" altLang="zh-CN" sz="2600" dirty="0">
                <a:latin typeface="Calibri" panose="020F0502020204030204" pitchFamily="34" charset="0"/>
                <a:ea typeface="Calibri" panose="020F0502020204030204" pitchFamily="34" charset="0"/>
                <a:cs typeface="Calibri" panose="020F0502020204030204" pitchFamily="34" charset="0"/>
              </a:rPr>
              <a:t>Réduction des pollutions maritimes</a:t>
            </a:r>
          </a:p>
          <a:p>
            <a:pPr marL="514350" indent="-514350">
              <a:buFont typeface="+mj-lt"/>
              <a:buAutoNum type="arabicPeriod"/>
            </a:pPr>
            <a:r>
              <a:rPr lang="fr-FR" sz="2600" dirty="0">
                <a:latin typeface="Calibri" panose="020F0502020204030204" pitchFamily="34" charset="0"/>
                <a:ea typeface="Times New Roman" panose="02020603050405020304" pitchFamily="18" charset="0"/>
                <a:cs typeface="Calibri" panose="020F0502020204030204" pitchFamily="34" charset="0"/>
              </a:rPr>
              <a:t>Protection durable des é</a:t>
            </a:r>
            <a:r>
              <a:rPr lang="fr-FR" altLang="zh-CN" sz="2600" dirty="0">
                <a:latin typeface="Calibri" panose="020F0502020204030204" pitchFamily="34" charset="0"/>
                <a:ea typeface="Calibri" panose="020F0502020204030204" pitchFamily="34" charset="0"/>
                <a:cs typeface="Calibri" panose="020F0502020204030204" pitchFamily="34" charset="0"/>
              </a:rPr>
              <a:t>cosystèmes marins et côtiers</a:t>
            </a:r>
            <a:endParaRPr lang="fr-SN" sz="2600" dirty="0">
              <a:latin typeface="Calibri" panose="020F0502020204030204" pitchFamily="34" charset="0"/>
              <a:ea typeface="Times New Roman" panose="02020603050405020304" pitchFamily="18" charset="0"/>
              <a:cs typeface="Calibri" panose="020F0502020204030204" pitchFamily="34" charset="0"/>
            </a:endParaRPr>
          </a:p>
          <a:p>
            <a:pPr marL="514350" indent="-514350">
              <a:buFont typeface="+mj-lt"/>
              <a:buAutoNum type="arabicPeriod"/>
            </a:pPr>
            <a:r>
              <a:rPr lang="fr-FR" sz="2600" dirty="0">
                <a:latin typeface="Calibri" panose="020F0502020204030204" pitchFamily="34" charset="0"/>
                <a:ea typeface="Times New Roman" panose="02020603050405020304" pitchFamily="18" charset="0"/>
                <a:cs typeface="Calibri" panose="020F0502020204030204" pitchFamily="34" charset="0"/>
              </a:rPr>
              <a:t>Réduction de l’a</a:t>
            </a:r>
            <a:r>
              <a:rPr lang="fr-FR" altLang="zh-CN" sz="2600" dirty="0">
                <a:latin typeface="Calibri" panose="020F0502020204030204" pitchFamily="34" charset="0"/>
                <a:ea typeface="Calibri" panose="020F0502020204030204" pitchFamily="34" charset="0"/>
                <a:cs typeface="Calibri" panose="020F0502020204030204" pitchFamily="34" charset="0"/>
              </a:rPr>
              <a:t>cidification des océans</a:t>
            </a:r>
            <a:endParaRPr lang="fr-FR" sz="2600" dirty="0">
              <a:latin typeface="Calibri" panose="020F0502020204030204" pitchFamily="34" charset="0"/>
              <a:ea typeface="Times New Roman" panose="02020603050405020304" pitchFamily="18" charset="0"/>
              <a:cs typeface="Calibri" panose="020F0502020204030204" pitchFamily="34" charset="0"/>
            </a:endParaRPr>
          </a:p>
          <a:p>
            <a:pPr marL="514350" indent="-514350">
              <a:buFont typeface="+mj-lt"/>
              <a:buAutoNum type="arabicPeriod"/>
            </a:pPr>
            <a:r>
              <a:rPr lang="fr-FR" sz="2600" dirty="0">
                <a:latin typeface="Calibri" panose="020F0502020204030204" pitchFamily="34" charset="0"/>
                <a:ea typeface="Times New Roman" panose="02020603050405020304" pitchFamily="18" charset="0"/>
                <a:cs typeface="Calibri" panose="020F0502020204030204" pitchFamily="34" charset="0"/>
              </a:rPr>
              <a:t>Renforcement du cadre législatif et règlementaire des pêches</a:t>
            </a:r>
          </a:p>
          <a:p>
            <a:pPr marL="514350" indent="-514350">
              <a:buFont typeface="+mj-lt"/>
              <a:buAutoNum type="arabicPeriod"/>
            </a:pPr>
            <a:r>
              <a:rPr lang="fr-FR" sz="2600" dirty="0">
                <a:latin typeface="Calibri" panose="020F0502020204030204" pitchFamily="34" charset="0"/>
                <a:ea typeface="Times New Roman" panose="02020603050405020304" pitchFamily="18" charset="0"/>
                <a:cs typeface="Calibri" panose="020F0502020204030204" pitchFamily="34" charset="0"/>
              </a:rPr>
              <a:t>Préservation de zones marines et côtières </a:t>
            </a:r>
            <a:endParaRPr lang="fr-SN" sz="2600" dirty="0">
              <a:latin typeface="Calibri" panose="020F0502020204030204" pitchFamily="34" charset="0"/>
              <a:ea typeface="Times New Roman" panose="02020603050405020304" pitchFamily="18" charset="0"/>
              <a:cs typeface="Calibri" panose="020F0502020204030204" pitchFamily="34" charset="0"/>
            </a:endParaRPr>
          </a:p>
          <a:p>
            <a:pPr marL="514350" indent="-514350">
              <a:buFont typeface="+mj-lt"/>
              <a:buAutoNum type="arabicPeriod"/>
            </a:pPr>
            <a:r>
              <a:rPr lang="fr-FR" altLang="zh-CN" sz="2600" dirty="0">
                <a:latin typeface="Calibri" panose="020F0502020204030204" pitchFamily="34" charset="0"/>
                <a:ea typeface="Calibri" panose="020F0502020204030204" pitchFamily="34" charset="0"/>
                <a:cs typeface="Calibri" panose="020F0502020204030204" pitchFamily="34" charset="0"/>
              </a:rPr>
              <a:t>Renforcement des capacités de recherche et de transfert de techniques marines</a:t>
            </a:r>
          </a:p>
          <a:p>
            <a:pPr marL="514350" indent="-514350">
              <a:buFont typeface="+mj-lt"/>
              <a:buAutoNum type="arabicPeriod"/>
            </a:pPr>
            <a:r>
              <a:rPr lang="fr-FR" altLang="zh-CN" sz="2600" dirty="0">
                <a:latin typeface="Calibri" panose="020F0502020204030204" pitchFamily="34" charset="0"/>
                <a:ea typeface="Calibri" panose="020F0502020204030204" pitchFamily="34" charset="0"/>
                <a:cs typeface="Calibri" panose="020F0502020204030204" pitchFamily="34" charset="0"/>
              </a:rPr>
              <a:t>Préservation de la pêche artisanale</a:t>
            </a:r>
          </a:p>
          <a:p>
            <a:pPr marL="514350" indent="-514350">
              <a:buFont typeface="+mj-lt"/>
              <a:buAutoNum type="arabicPeriod"/>
            </a:pPr>
            <a:r>
              <a:rPr lang="fr-FR" altLang="zh-CN" sz="2600" dirty="0">
                <a:latin typeface="Calibri" panose="020F0502020204030204" pitchFamily="34" charset="0"/>
                <a:ea typeface="Calibri" panose="020F0502020204030204" pitchFamily="34" charset="0"/>
                <a:cs typeface="Calibri" panose="020F0502020204030204" pitchFamily="34" charset="0"/>
              </a:rPr>
              <a:t>Promotion d’une économie bleue</a:t>
            </a:r>
            <a:endParaRPr lang="fr-SN" sz="2600" dirty="0">
              <a:latin typeface="Calibri" panose="020F0502020204030204" pitchFamily="34" charset="0"/>
              <a:ea typeface="Times New Roman" panose="02020603050405020304" pitchFamily="18" charset="0"/>
              <a:cs typeface="Calibri" panose="020F0502020204030204" pitchFamily="34" charset="0"/>
            </a:endParaRPr>
          </a:p>
          <a:p>
            <a:endParaRPr lang="fr-FR" altLang="zh-CN" sz="2400" dirty="0">
              <a:latin typeface="Calibri" panose="020F0502020204030204" pitchFamily="34" charset="0"/>
              <a:ea typeface="Calibri" panose="020F0502020204030204" pitchFamily="34" charset="0"/>
              <a:cs typeface="Calibri" panose="020F0502020204030204" pitchFamily="34" charset="0"/>
            </a:endParaRPr>
          </a:p>
          <a:p>
            <a:endParaRPr lang="fr-SN" dirty="0">
              <a:latin typeface="Calibri" panose="020F0502020204030204" pitchFamily="34" charset="0"/>
              <a:ea typeface="Times New Roman" panose="02020603050405020304" pitchFamily="18" charset="0"/>
              <a:cs typeface="Calibri" panose="020F0502020204030204" pitchFamily="34" charset="0"/>
            </a:endParaRPr>
          </a:p>
          <a:p>
            <a:pPr marL="0" indent="0">
              <a:buNone/>
            </a:pPr>
            <a:endParaRPr lang="fr-FR" b="1" dirty="0">
              <a:solidFill>
                <a:srgbClr val="0070C0"/>
              </a:solidFill>
            </a:endParaRPr>
          </a:p>
        </p:txBody>
      </p:sp>
    </p:spTree>
    <p:extLst>
      <p:ext uri="{BB962C8B-B14F-4D97-AF65-F5344CB8AC3E}">
        <p14:creationId xmlns:p14="http://schemas.microsoft.com/office/powerpoint/2010/main" val="54367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9E3829F2-C6DE-EA44-8B76-7A6B338451A0}"/>
              </a:ext>
            </a:extLst>
          </p:cNvPr>
          <p:cNvSpPr txBox="1">
            <a:spLocks/>
          </p:cNvSpPr>
          <p:nvPr/>
        </p:nvSpPr>
        <p:spPr>
          <a:xfrm>
            <a:off x="1707174" y="74890"/>
            <a:ext cx="8695196" cy="211610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fr-FR" sz="4000" b="1" dirty="0">
              <a:solidFill>
                <a:srgbClr val="FF0000"/>
              </a:solidFill>
              <a:latin typeface="Calibri" panose="020F0502020204030204" pitchFamily="34" charset="0"/>
              <a:cs typeface="Calibri" panose="020F0502020204030204" pitchFamily="34" charset="0"/>
            </a:endParaRPr>
          </a:p>
        </p:txBody>
      </p:sp>
      <p:pic>
        <p:nvPicPr>
          <p:cNvPr id="1026" name="Picture 2" descr="89,914 African Union Images, Stock Photos, 3D objects ...">
            <a:extLst>
              <a:ext uri="{FF2B5EF4-FFF2-40B4-BE49-F238E27FC236}">
                <a16:creationId xmlns:a16="http://schemas.microsoft.com/office/drawing/2014/main" id="{0793664C-A64E-6357-8111-79EA9D2727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629" y="130632"/>
            <a:ext cx="1514175" cy="135626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N Environment Programme - YouTube">
            <a:extLst>
              <a:ext uri="{FF2B5EF4-FFF2-40B4-BE49-F238E27FC236}">
                <a16:creationId xmlns:a16="http://schemas.microsoft.com/office/drawing/2014/main" id="{BF67891D-5ECC-6DA9-764A-C27489CE2C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14857" y="130632"/>
            <a:ext cx="1817914" cy="144054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GEF Global Environment Facility Logo PNG vector in SVG, PDF ...">
            <a:extLst>
              <a:ext uri="{FF2B5EF4-FFF2-40B4-BE49-F238E27FC236}">
                <a16:creationId xmlns:a16="http://schemas.microsoft.com/office/drawing/2014/main" id="{FB6858CD-A94D-D078-286B-A6C1FCD3737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1943" y="272148"/>
            <a:ext cx="1611085" cy="114663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UNDP Logo PNG Vector (SVG) Free Download">
            <a:extLst>
              <a:ext uri="{FF2B5EF4-FFF2-40B4-BE49-F238E27FC236}">
                <a16:creationId xmlns:a16="http://schemas.microsoft.com/office/drawing/2014/main" id="{7B0B8D33-25F4-B4D8-9041-4607CB982D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67677" y="214088"/>
            <a:ext cx="2024739" cy="114663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Nairobi Convention">
            <a:extLst>
              <a:ext uri="{FF2B5EF4-FFF2-40B4-BE49-F238E27FC236}">
                <a16:creationId xmlns:a16="http://schemas.microsoft.com/office/drawing/2014/main" id="{FBC13AF2-01A7-3B23-B784-95650C40308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53945" y="468082"/>
            <a:ext cx="2645227" cy="576943"/>
          </a:xfrm>
          <a:prstGeom prst="rect">
            <a:avLst/>
          </a:prstGeom>
          <a:noFill/>
          <a:extLst>
            <a:ext uri="{909E8E84-426E-40DD-AFC4-6F175D3DCCD1}">
              <a14:hiddenFill xmlns:a14="http://schemas.microsoft.com/office/drawing/2010/main">
                <a:solidFill>
                  <a:srgbClr val="FFFFFF"/>
                </a:solidFill>
              </a14:hiddenFill>
            </a:ext>
          </a:extLst>
        </p:spPr>
      </p:pic>
      <p:sp>
        <p:nvSpPr>
          <p:cNvPr id="2" name="Sous-titre 4">
            <a:extLst>
              <a:ext uri="{FF2B5EF4-FFF2-40B4-BE49-F238E27FC236}">
                <a16:creationId xmlns:a16="http://schemas.microsoft.com/office/drawing/2014/main" id="{DDB04C36-B9E8-AD19-2CAA-EECE13168C15}"/>
              </a:ext>
            </a:extLst>
          </p:cNvPr>
          <p:cNvSpPr txBox="1">
            <a:spLocks/>
          </p:cNvSpPr>
          <p:nvPr/>
        </p:nvSpPr>
        <p:spPr>
          <a:xfrm>
            <a:off x="7652661" y="3188383"/>
            <a:ext cx="4093028" cy="120944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fr-FR" sz="3600" b="1" dirty="0">
              <a:solidFill>
                <a:srgbClr val="0070C0"/>
              </a:solidFill>
            </a:endParaRPr>
          </a:p>
        </p:txBody>
      </p:sp>
      <p:pic>
        <p:nvPicPr>
          <p:cNvPr id="5" name="Picture 21" descr="PA-PI Photos 1">
            <a:extLst>
              <a:ext uri="{FF2B5EF4-FFF2-40B4-BE49-F238E27FC236}">
                <a16:creationId xmlns:a16="http://schemas.microsoft.com/office/drawing/2014/main" id="{15C559BB-8817-6D42-08FD-D00D49833817}"/>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7088" y="1418779"/>
            <a:ext cx="6847112" cy="5439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FD1E921-C44E-184E-8861-CF3D82209506}"/>
              </a:ext>
            </a:extLst>
          </p:cNvPr>
          <p:cNvSpPr/>
          <p:nvPr/>
        </p:nvSpPr>
        <p:spPr>
          <a:xfrm>
            <a:off x="7319414" y="3189086"/>
            <a:ext cx="4582532" cy="1200329"/>
          </a:xfrm>
          <a:prstGeom prst="rect">
            <a:avLst/>
          </a:prstGeom>
          <a:solidFill>
            <a:srgbClr val="92D050"/>
          </a:solidFill>
        </p:spPr>
        <p:txBody>
          <a:bodyPr wrap="square">
            <a:spAutoFit/>
          </a:bodyPr>
          <a:lstStyle/>
          <a:p>
            <a:pPr algn="ctr"/>
            <a:r>
              <a:rPr lang="fr-FR" sz="3600" b="1" dirty="0">
                <a:solidFill>
                  <a:srgbClr val="FF0000"/>
                </a:solidFill>
              </a:rPr>
              <a:t>Merci pour votre aimable attention</a:t>
            </a:r>
          </a:p>
        </p:txBody>
      </p:sp>
    </p:spTree>
    <p:extLst>
      <p:ext uri="{BB962C8B-B14F-4D97-AF65-F5344CB8AC3E}">
        <p14:creationId xmlns:p14="http://schemas.microsoft.com/office/powerpoint/2010/main" val="3252945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9E3829F2-C6DE-EA44-8B76-7A6B338451A0}"/>
              </a:ext>
            </a:extLst>
          </p:cNvPr>
          <p:cNvSpPr txBox="1">
            <a:spLocks/>
          </p:cNvSpPr>
          <p:nvPr/>
        </p:nvSpPr>
        <p:spPr>
          <a:xfrm>
            <a:off x="1707174" y="74890"/>
            <a:ext cx="8695196" cy="211610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fr-FR" sz="4000" b="1" dirty="0">
              <a:solidFill>
                <a:srgbClr val="FF0000"/>
              </a:solidFill>
              <a:latin typeface="Calibri" panose="020F0502020204030204" pitchFamily="34" charset="0"/>
              <a:cs typeface="Calibri" panose="020F0502020204030204" pitchFamily="34" charset="0"/>
            </a:endParaRPr>
          </a:p>
        </p:txBody>
      </p:sp>
      <p:pic>
        <p:nvPicPr>
          <p:cNvPr id="1026" name="Picture 2" descr="89,914 African Union Images, Stock Photos, 3D objects ...">
            <a:extLst>
              <a:ext uri="{FF2B5EF4-FFF2-40B4-BE49-F238E27FC236}">
                <a16:creationId xmlns:a16="http://schemas.microsoft.com/office/drawing/2014/main" id="{0793664C-A64E-6357-8111-79EA9D2727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629" y="130632"/>
            <a:ext cx="1514175" cy="135626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N Environment Programme - YouTube">
            <a:extLst>
              <a:ext uri="{FF2B5EF4-FFF2-40B4-BE49-F238E27FC236}">
                <a16:creationId xmlns:a16="http://schemas.microsoft.com/office/drawing/2014/main" id="{BF67891D-5ECC-6DA9-764A-C27489CE2C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14857" y="130632"/>
            <a:ext cx="1817914" cy="144054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GEF Global Environment Facility Logo PNG vector in SVG, PDF ...">
            <a:extLst>
              <a:ext uri="{FF2B5EF4-FFF2-40B4-BE49-F238E27FC236}">
                <a16:creationId xmlns:a16="http://schemas.microsoft.com/office/drawing/2014/main" id="{FB6858CD-A94D-D078-286B-A6C1FCD3737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1943" y="272148"/>
            <a:ext cx="1611085" cy="114663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UNDP Logo PNG Vector (SVG) Free Download">
            <a:extLst>
              <a:ext uri="{FF2B5EF4-FFF2-40B4-BE49-F238E27FC236}">
                <a16:creationId xmlns:a16="http://schemas.microsoft.com/office/drawing/2014/main" id="{7B0B8D33-25F4-B4D8-9041-4607CB982D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67677" y="214088"/>
            <a:ext cx="2024739" cy="114663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Nairobi Convention">
            <a:extLst>
              <a:ext uri="{FF2B5EF4-FFF2-40B4-BE49-F238E27FC236}">
                <a16:creationId xmlns:a16="http://schemas.microsoft.com/office/drawing/2014/main" id="{FBC13AF2-01A7-3B23-B784-95650C40308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53945" y="468082"/>
            <a:ext cx="2645227" cy="57694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1CB876E-AB77-8DFB-2578-05892FE9415F}"/>
              </a:ext>
            </a:extLst>
          </p:cNvPr>
          <p:cNvSpPr/>
          <p:nvPr/>
        </p:nvSpPr>
        <p:spPr>
          <a:xfrm>
            <a:off x="58992" y="1442592"/>
            <a:ext cx="12133007" cy="769441"/>
          </a:xfrm>
          <a:prstGeom prst="rect">
            <a:avLst/>
          </a:prstGeom>
          <a:solidFill>
            <a:srgbClr val="92D050"/>
          </a:solidFill>
        </p:spPr>
        <p:txBody>
          <a:bodyPr wrap="square">
            <a:spAutoFit/>
          </a:bodyPr>
          <a:lstStyle/>
          <a:p>
            <a:pPr algn="ctr">
              <a:spcBef>
                <a:spcPts val="1200"/>
              </a:spcBef>
              <a:spcAft>
                <a:spcPts val="1200"/>
              </a:spcAft>
            </a:pPr>
            <a:r>
              <a:rPr lang="fr-FR" sz="4400" b="1" dirty="0">
                <a:solidFill>
                  <a:srgbClr val="C00000"/>
                </a:solidFill>
              </a:rPr>
              <a:t>Introduction</a:t>
            </a:r>
          </a:p>
        </p:txBody>
      </p:sp>
      <p:sp>
        <p:nvSpPr>
          <p:cNvPr id="6" name="Sous-titre 2">
            <a:extLst>
              <a:ext uri="{FF2B5EF4-FFF2-40B4-BE49-F238E27FC236}">
                <a16:creationId xmlns:a16="http://schemas.microsoft.com/office/drawing/2014/main" id="{4EBB4F1F-55F4-87F8-F21D-8F90A3CB1CAF}"/>
              </a:ext>
            </a:extLst>
          </p:cNvPr>
          <p:cNvSpPr txBox="1">
            <a:spLocks/>
          </p:cNvSpPr>
          <p:nvPr/>
        </p:nvSpPr>
        <p:spPr>
          <a:xfrm>
            <a:off x="413657" y="2588558"/>
            <a:ext cx="11059886" cy="316998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2700" dirty="0"/>
              <a:t>3</a:t>
            </a:r>
            <a:r>
              <a:rPr lang="fr-FR" sz="2700" baseline="30000" dirty="0"/>
              <a:t>ème</a:t>
            </a:r>
            <a:r>
              <a:rPr lang="fr-FR" sz="2700" dirty="0"/>
              <a:t> Conférence des Nations Unies sur les océans (ONUC 3) : Nice, juin 2025. </a:t>
            </a:r>
            <a:endParaRPr lang="fr-SN" sz="2700" dirty="0"/>
          </a:p>
          <a:p>
            <a:r>
              <a:rPr lang="fr-FR" sz="2700" dirty="0"/>
              <a:t>Besoin d’une Position commune de l'Afrique lors de cette rencontre : garantir que les priorités du continent soient pleinement représentées et intégrées dans le programme mondial de gouvernance des océans. </a:t>
            </a:r>
            <a:endParaRPr lang="fr-SN" sz="2700" dirty="0"/>
          </a:p>
          <a:p>
            <a:r>
              <a:rPr lang="fr-FR" sz="2700" dirty="0"/>
              <a:t>===) Alignement des besoins et aspirations régionaux sur les engagements internationaux, en particulier l’ODD 14) relatif à la vie aquatique. </a:t>
            </a:r>
            <a:endParaRPr lang="fr-SN" sz="2700" dirty="0"/>
          </a:p>
          <a:p>
            <a:r>
              <a:rPr lang="fr-FR" sz="2700" dirty="0"/>
              <a:t>Éléments de réflexion soumis à votre appréciation</a:t>
            </a:r>
            <a:endParaRPr lang="fr-SN" sz="2700" dirty="0"/>
          </a:p>
        </p:txBody>
      </p:sp>
    </p:spTree>
    <p:extLst>
      <p:ext uri="{BB962C8B-B14F-4D97-AF65-F5344CB8AC3E}">
        <p14:creationId xmlns:p14="http://schemas.microsoft.com/office/powerpoint/2010/main" val="275627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9E3829F2-C6DE-EA44-8B76-7A6B338451A0}"/>
              </a:ext>
            </a:extLst>
          </p:cNvPr>
          <p:cNvSpPr txBox="1">
            <a:spLocks/>
          </p:cNvSpPr>
          <p:nvPr/>
        </p:nvSpPr>
        <p:spPr>
          <a:xfrm>
            <a:off x="1707174" y="74890"/>
            <a:ext cx="8695196" cy="211610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fr-FR" sz="4000" b="1" dirty="0">
              <a:solidFill>
                <a:srgbClr val="FF0000"/>
              </a:solidFill>
              <a:latin typeface="Calibri" panose="020F0502020204030204" pitchFamily="34" charset="0"/>
              <a:cs typeface="Calibri" panose="020F0502020204030204" pitchFamily="34" charset="0"/>
            </a:endParaRPr>
          </a:p>
        </p:txBody>
      </p:sp>
      <p:pic>
        <p:nvPicPr>
          <p:cNvPr id="1026" name="Picture 2" descr="89,914 African Union Images, Stock Photos, 3D objects ...">
            <a:extLst>
              <a:ext uri="{FF2B5EF4-FFF2-40B4-BE49-F238E27FC236}">
                <a16:creationId xmlns:a16="http://schemas.microsoft.com/office/drawing/2014/main" id="{0793664C-A64E-6357-8111-79EA9D2727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629" y="130632"/>
            <a:ext cx="1514175" cy="135626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N Environment Programme - YouTube">
            <a:extLst>
              <a:ext uri="{FF2B5EF4-FFF2-40B4-BE49-F238E27FC236}">
                <a16:creationId xmlns:a16="http://schemas.microsoft.com/office/drawing/2014/main" id="{BF67891D-5ECC-6DA9-764A-C27489CE2C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14857" y="130632"/>
            <a:ext cx="1817914" cy="144054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GEF Global Environment Facility Logo PNG vector in SVG, PDF ...">
            <a:extLst>
              <a:ext uri="{FF2B5EF4-FFF2-40B4-BE49-F238E27FC236}">
                <a16:creationId xmlns:a16="http://schemas.microsoft.com/office/drawing/2014/main" id="{FB6858CD-A94D-D078-286B-A6C1FCD3737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1943" y="272148"/>
            <a:ext cx="1611085" cy="114663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UNDP Logo PNG Vector (SVG) Free Download">
            <a:extLst>
              <a:ext uri="{FF2B5EF4-FFF2-40B4-BE49-F238E27FC236}">
                <a16:creationId xmlns:a16="http://schemas.microsoft.com/office/drawing/2014/main" id="{7B0B8D33-25F4-B4D8-9041-4607CB982D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67677" y="214088"/>
            <a:ext cx="2024739" cy="114663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Nairobi Convention">
            <a:extLst>
              <a:ext uri="{FF2B5EF4-FFF2-40B4-BE49-F238E27FC236}">
                <a16:creationId xmlns:a16="http://schemas.microsoft.com/office/drawing/2014/main" id="{FBC13AF2-01A7-3B23-B784-95650C40308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53945" y="468082"/>
            <a:ext cx="2645227" cy="57694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1CB876E-AB77-8DFB-2578-05892FE9415F}"/>
              </a:ext>
            </a:extLst>
          </p:cNvPr>
          <p:cNvSpPr/>
          <p:nvPr/>
        </p:nvSpPr>
        <p:spPr>
          <a:xfrm>
            <a:off x="76201" y="1366542"/>
            <a:ext cx="12133007" cy="677108"/>
          </a:xfrm>
          <a:prstGeom prst="rect">
            <a:avLst/>
          </a:prstGeom>
          <a:solidFill>
            <a:srgbClr val="92D050"/>
          </a:solidFill>
        </p:spPr>
        <p:txBody>
          <a:bodyPr wrap="square">
            <a:spAutoFit/>
          </a:bodyPr>
          <a:lstStyle/>
          <a:p>
            <a:pPr algn="ctr">
              <a:spcBef>
                <a:spcPts val="1200"/>
              </a:spcBef>
              <a:spcAft>
                <a:spcPts val="1200"/>
              </a:spcAft>
            </a:pPr>
            <a:r>
              <a:rPr lang="fr-FR" sz="3800" b="1" dirty="0">
                <a:solidFill>
                  <a:srgbClr val="FF0000"/>
                </a:solidFill>
                <a:latin typeface="Calibri" panose="020F0502020204030204" pitchFamily="34" charset="0"/>
                <a:cs typeface="Calibri" panose="020F0502020204030204" pitchFamily="34" charset="0"/>
              </a:rPr>
              <a:t>Rappels sur l’</a:t>
            </a:r>
            <a:r>
              <a:rPr lang="fr-FR" altLang="zh-CN" sz="3800" b="1" dirty="0">
                <a:solidFill>
                  <a:srgbClr val="FF0000"/>
                </a:solidFill>
                <a:latin typeface="Calibri" panose="020F0502020204030204" pitchFamily="34" charset="0"/>
                <a:cs typeface="Calibri" panose="020F0502020204030204" pitchFamily="34" charset="0"/>
              </a:rPr>
              <a:t>Objectif de développement durable (ODD) 14</a:t>
            </a:r>
            <a:endParaRPr lang="fr-FR" sz="3800" b="1" dirty="0">
              <a:solidFill>
                <a:srgbClr val="FF0000"/>
              </a:solidFill>
              <a:latin typeface="Calibri" panose="020F0502020204030204" pitchFamily="34" charset="0"/>
              <a:cs typeface="Calibri" panose="020F0502020204030204" pitchFamily="34" charset="0"/>
            </a:endParaRPr>
          </a:p>
        </p:txBody>
      </p:sp>
      <p:sp>
        <p:nvSpPr>
          <p:cNvPr id="2" name="Sous-titre 2">
            <a:extLst>
              <a:ext uri="{FF2B5EF4-FFF2-40B4-BE49-F238E27FC236}">
                <a16:creationId xmlns:a16="http://schemas.microsoft.com/office/drawing/2014/main" id="{566B549E-11F5-8A6D-9326-824F97F98E68}"/>
              </a:ext>
            </a:extLst>
          </p:cNvPr>
          <p:cNvSpPr txBox="1">
            <a:spLocks/>
          </p:cNvSpPr>
          <p:nvPr/>
        </p:nvSpPr>
        <p:spPr>
          <a:xfrm>
            <a:off x="642257" y="2503715"/>
            <a:ext cx="11168742" cy="413657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altLang="zh-CN" sz="2400" b="1" dirty="0">
                <a:latin typeface="Calibri" panose="020F0502020204030204" pitchFamily="34" charset="0"/>
                <a:cs typeface="Calibri" panose="020F0502020204030204" pitchFamily="34" charset="0"/>
              </a:rPr>
              <a:t>Objectif de développement durable (ODD) 14 </a:t>
            </a:r>
            <a:r>
              <a:rPr lang="fr-FR" altLang="zh-CN" sz="2400" dirty="0">
                <a:latin typeface="Calibri" panose="020F0502020204030204" pitchFamily="34" charset="0"/>
                <a:cs typeface="Calibri" panose="020F0502020204030204" pitchFamily="34" charset="0"/>
              </a:rPr>
              <a:t>: Conserver et exploiter de manière durable les océans, les mers et les ressources marines aux fins du développement durable</a:t>
            </a:r>
            <a:endParaRPr lang="fr-SN" sz="2400" dirty="0">
              <a:latin typeface="Calibri" panose="020F0502020204030204" pitchFamily="34" charset="0"/>
              <a:cs typeface="Calibri" panose="020F0502020204030204" pitchFamily="34" charset="0"/>
            </a:endParaRPr>
          </a:p>
          <a:p>
            <a:pPr lvl="0"/>
            <a:r>
              <a:rPr lang="fr-FR" altLang="zh-CN" sz="2400" dirty="0">
                <a:latin typeface="Calibri" panose="020F0502020204030204" pitchFamily="34" charset="0"/>
                <a:cs typeface="Calibri" panose="020F0502020204030204" pitchFamily="34" charset="0"/>
              </a:rPr>
              <a:t>Trois ambitions fondatrices : </a:t>
            </a:r>
            <a:endParaRPr lang="fr-SN" sz="2400" dirty="0">
              <a:latin typeface="Calibri" panose="020F0502020204030204" pitchFamily="34" charset="0"/>
              <a:cs typeface="Calibri" panose="020F0502020204030204" pitchFamily="34" charset="0"/>
            </a:endParaRPr>
          </a:p>
          <a:p>
            <a:pPr lvl="1">
              <a:buFont typeface="Courier New" panose="02070309020205020404" pitchFamily="49" charset="0"/>
              <a:buChar char="o"/>
            </a:pPr>
            <a:r>
              <a:rPr lang="fr-FR" altLang="zh-CN" sz="2200" dirty="0">
                <a:latin typeface="Calibri" panose="020F0502020204030204" pitchFamily="34" charset="0"/>
                <a:cs typeface="Calibri" panose="020F0502020204030204" pitchFamily="34" charset="0"/>
              </a:rPr>
              <a:t>une gestion plus durable des ressources (préservation de 10 % des zones marines et côtières, lutte contre la surpêche et la pêche illicite) ; </a:t>
            </a:r>
            <a:endParaRPr lang="fr-SN" sz="2200" dirty="0">
              <a:latin typeface="Calibri" panose="020F0502020204030204" pitchFamily="34" charset="0"/>
              <a:cs typeface="Calibri" panose="020F0502020204030204" pitchFamily="34" charset="0"/>
            </a:endParaRPr>
          </a:p>
          <a:p>
            <a:pPr lvl="1">
              <a:buFont typeface="Courier New" panose="02070309020205020404" pitchFamily="49" charset="0"/>
              <a:buChar char="o"/>
            </a:pPr>
            <a:r>
              <a:rPr lang="fr-FR" altLang="zh-CN" sz="2200" dirty="0">
                <a:latin typeface="Calibri" panose="020F0502020204030204" pitchFamily="34" charset="0"/>
                <a:cs typeface="Calibri" panose="020F0502020204030204" pitchFamily="34" charset="0"/>
              </a:rPr>
              <a:t>l’accélération des recherches scientifiques et du transfert de techniques pour renforcer la résilience des écosystèmes et réduire au maximum l’acidification des océans ; </a:t>
            </a:r>
            <a:endParaRPr lang="fr-SN" sz="2200" dirty="0">
              <a:latin typeface="Calibri" panose="020F0502020204030204" pitchFamily="34" charset="0"/>
              <a:cs typeface="Calibri" panose="020F0502020204030204" pitchFamily="34" charset="0"/>
            </a:endParaRPr>
          </a:p>
          <a:p>
            <a:pPr lvl="1">
              <a:buFont typeface="Courier New" panose="02070309020205020404" pitchFamily="49" charset="0"/>
              <a:buChar char="o"/>
            </a:pPr>
            <a:r>
              <a:rPr lang="fr-FR" altLang="zh-CN" sz="2200" dirty="0">
                <a:latin typeface="Calibri" panose="020F0502020204030204" pitchFamily="34" charset="0"/>
                <a:cs typeface="Calibri" panose="020F0502020204030204" pitchFamily="34" charset="0"/>
              </a:rPr>
              <a:t>la conception de la gestion durable des ressources marines comme une opportunité de développement économique et touristique pour les petits États insulaires et les pays les moins avancés.</a:t>
            </a:r>
            <a:endParaRPr lang="fr-SN" sz="2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58294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heckerboard(across)">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9E3829F2-C6DE-EA44-8B76-7A6B338451A0}"/>
              </a:ext>
            </a:extLst>
          </p:cNvPr>
          <p:cNvSpPr txBox="1">
            <a:spLocks/>
          </p:cNvSpPr>
          <p:nvPr/>
        </p:nvSpPr>
        <p:spPr>
          <a:xfrm>
            <a:off x="1707174" y="74890"/>
            <a:ext cx="8695196" cy="211610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fr-FR" sz="4000" b="1" dirty="0">
              <a:solidFill>
                <a:srgbClr val="FF0000"/>
              </a:solidFill>
              <a:latin typeface="Calibri" panose="020F0502020204030204" pitchFamily="34" charset="0"/>
              <a:cs typeface="Calibri" panose="020F0502020204030204" pitchFamily="34" charset="0"/>
            </a:endParaRPr>
          </a:p>
        </p:txBody>
      </p:sp>
      <p:pic>
        <p:nvPicPr>
          <p:cNvPr id="1026" name="Picture 2" descr="89,914 African Union Images, Stock Photos, 3D objects ...">
            <a:extLst>
              <a:ext uri="{FF2B5EF4-FFF2-40B4-BE49-F238E27FC236}">
                <a16:creationId xmlns:a16="http://schemas.microsoft.com/office/drawing/2014/main" id="{0793664C-A64E-6357-8111-79EA9D2727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629" y="130632"/>
            <a:ext cx="1514175" cy="135626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N Environment Programme - YouTube">
            <a:extLst>
              <a:ext uri="{FF2B5EF4-FFF2-40B4-BE49-F238E27FC236}">
                <a16:creationId xmlns:a16="http://schemas.microsoft.com/office/drawing/2014/main" id="{BF67891D-5ECC-6DA9-764A-C27489CE2C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14857" y="130632"/>
            <a:ext cx="1817914" cy="144054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GEF Global Environment Facility Logo PNG vector in SVG, PDF ...">
            <a:extLst>
              <a:ext uri="{FF2B5EF4-FFF2-40B4-BE49-F238E27FC236}">
                <a16:creationId xmlns:a16="http://schemas.microsoft.com/office/drawing/2014/main" id="{FB6858CD-A94D-D078-286B-A6C1FCD3737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1943" y="272148"/>
            <a:ext cx="1611085" cy="114663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UNDP Logo PNG Vector (SVG) Free Download">
            <a:extLst>
              <a:ext uri="{FF2B5EF4-FFF2-40B4-BE49-F238E27FC236}">
                <a16:creationId xmlns:a16="http://schemas.microsoft.com/office/drawing/2014/main" id="{7B0B8D33-25F4-B4D8-9041-4607CB982D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67677" y="214088"/>
            <a:ext cx="2024739" cy="114663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Nairobi Convention">
            <a:extLst>
              <a:ext uri="{FF2B5EF4-FFF2-40B4-BE49-F238E27FC236}">
                <a16:creationId xmlns:a16="http://schemas.microsoft.com/office/drawing/2014/main" id="{FBC13AF2-01A7-3B23-B784-95650C40308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53945" y="468082"/>
            <a:ext cx="2645227" cy="576943"/>
          </a:xfrm>
          <a:prstGeom prst="rect">
            <a:avLst/>
          </a:prstGeom>
          <a:noFill/>
          <a:extLst>
            <a:ext uri="{909E8E84-426E-40DD-AFC4-6F175D3DCCD1}">
              <a14:hiddenFill xmlns:a14="http://schemas.microsoft.com/office/drawing/2010/main">
                <a:solidFill>
                  <a:srgbClr val="FFFFFF"/>
                </a:solidFill>
              </a14:hiddenFill>
            </a:ext>
          </a:extLst>
        </p:spPr>
      </p:pic>
      <p:sp>
        <p:nvSpPr>
          <p:cNvPr id="4" name="Sous-titre 2">
            <a:extLst>
              <a:ext uri="{FF2B5EF4-FFF2-40B4-BE49-F238E27FC236}">
                <a16:creationId xmlns:a16="http://schemas.microsoft.com/office/drawing/2014/main" id="{96F5E05D-C930-2A82-874D-D29226F073B3}"/>
              </a:ext>
            </a:extLst>
          </p:cNvPr>
          <p:cNvSpPr txBox="1">
            <a:spLocks/>
          </p:cNvSpPr>
          <p:nvPr/>
        </p:nvSpPr>
        <p:spPr>
          <a:xfrm>
            <a:off x="240392" y="2454198"/>
            <a:ext cx="11711216" cy="418608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altLang="zh-CN" dirty="0">
                <a:solidFill>
                  <a:srgbClr val="0070C0"/>
                </a:solidFill>
              </a:rPr>
              <a:t>Nombreux défis qui entravent la capacité des pays africains à répondre aux aspirations de l'Agenda 2063 </a:t>
            </a:r>
            <a:r>
              <a:rPr lang="fr-FR" altLang="zh-CN" dirty="0"/>
              <a:t>: </a:t>
            </a:r>
          </a:p>
          <a:p>
            <a:r>
              <a:rPr lang="fr-FR" altLang="zh-CN" dirty="0"/>
              <a:t>Surpêche et pêche illicite, non déclarée et non réglementée (INN) ;</a:t>
            </a:r>
            <a:endParaRPr lang="fr-SN" dirty="0"/>
          </a:p>
          <a:p>
            <a:pPr lvl="0"/>
            <a:r>
              <a:rPr lang="fr-FR" altLang="zh-CN" dirty="0"/>
              <a:t>Augmentation des besoins humains (nourriture, énergie, transport et loisirs) ;</a:t>
            </a:r>
            <a:endParaRPr lang="fr-SN" dirty="0"/>
          </a:p>
          <a:p>
            <a:pPr lvl="0"/>
            <a:r>
              <a:rPr lang="fr-FR" altLang="zh-CN" dirty="0"/>
              <a:t>Perte de biodiversité marine et pollution marine (déversement de plastiques, de produits chimiques et d’eaux usées dans les océans) ;</a:t>
            </a:r>
            <a:endParaRPr lang="fr-SN" dirty="0"/>
          </a:p>
          <a:p>
            <a:pPr lvl="0"/>
            <a:r>
              <a:rPr lang="fr-FR" altLang="zh-CN" dirty="0"/>
              <a:t>Piraterie (défi important au commerce et à la sécurité maritimes ;</a:t>
            </a:r>
            <a:endParaRPr lang="fr-SN" dirty="0"/>
          </a:p>
          <a:p>
            <a:pPr lvl="0"/>
            <a:r>
              <a:rPr lang="fr-FR" altLang="zh-CN" dirty="0"/>
              <a:t>Impacts du changement climatique (élévation du niveau de la mer, blanchissement des coraux et phénomènes météorologiques extrêmes).</a:t>
            </a:r>
            <a:endParaRPr lang="fr-SN" dirty="0"/>
          </a:p>
        </p:txBody>
      </p:sp>
      <p:sp>
        <p:nvSpPr>
          <p:cNvPr id="6" name="Rectangle 5">
            <a:extLst>
              <a:ext uri="{FF2B5EF4-FFF2-40B4-BE49-F238E27FC236}">
                <a16:creationId xmlns:a16="http://schemas.microsoft.com/office/drawing/2014/main" id="{E73B5C0A-AD0E-AD84-B915-574DF3170126}"/>
              </a:ext>
            </a:extLst>
          </p:cNvPr>
          <p:cNvSpPr/>
          <p:nvPr/>
        </p:nvSpPr>
        <p:spPr>
          <a:xfrm>
            <a:off x="58993" y="1506369"/>
            <a:ext cx="12133007" cy="646331"/>
          </a:xfrm>
          <a:prstGeom prst="rect">
            <a:avLst/>
          </a:prstGeom>
          <a:solidFill>
            <a:srgbClr val="92D050"/>
          </a:solidFill>
        </p:spPr>
        <p:txBody>
          <a:bodyPr wrap="square">
            <a:spAutoFit/>
          </a:bodyPr>
          <a:lstStyle/>
          <a:p>
            <a:pPr algn="ctr"/>
            <a:r>
              <a:rPr lang="fr-FR" altLang="zh-CN" sz="3600" b="1" dirty="0">
                <a:solidFill>
                  <a:srgbClr val="FF0000"/>
                </a:solidFill>
              </a:rPr>
              <a:t>Contexte et Raisonnement (1/9)</a:t>
            </a:r>
          </a:p>
        </p:txBody>
      </p:sp>
    </p:spTree>
    <p:extLst>
      <p:ext uri="{BB962C8B-B14F-4D97-AF65-F5344CB8AC3E}">
        <p14:creationId xmlns:p14="http://schemas.microsoft.com/office/powerpoint/2010/main" val="3137010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9E3829F2-C6DE-EA44-8B76-7A6B338451A0}"/>
              </a:ext>
            </a:extLst>
          </p:cNvPr>
          <p:cNvSpPr txBox="1">
            <a:spLocks/>
          </p:cNvSpPr>
          <p:nvPr/>
        </p:nvSpPr>
        <p:spPr>
          <a:xfrm>
            <a:off x="1707174" y="74890"/>
            <a:ext cx="8695196" cy="211610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fr-FR" sz="4000" b="1" dirty="0">
              <a:solidFill>
                <a:srgbClr val="FF0000"/>
              </a:solidFill>
              <a:latin typeface="Calibri" panose="020F0502020204030204" pitchFamily="34" charset="0"/>
              <a:cs typeface="Calibri" panose="020F0502020204030204" pitchFamily="34" charset="0"/>
            </a:endParaRPr>
          </a:p>
        </p:txBody>
      </p:sp>
      <p:pic>
        <p:nvPicPr>
          <p:cNvPr id="1026" name="Picture 2" descr="89,914 African Union Images, Stock Photos, 3D objects ...">
            <a:extLst>
              <a:ext uri="{FF2B5EF4-FFF2-40B4-BE49-F238E27FC236}">
                <a16:creationId xmlns:a16="http://schemas.microsoft.com/office/drawing/2014/main" id="{0793664C-A64E-6357-8111-79EA9D2727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629" y="130632"/>
            <a:ext cx="1514175" cy="135626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N Environment Programme - YouTube">
            <a:extLst>
              <a:ext uri="{FF2B5EF4-FFF2-40B4-BE49-F238E27FC236}">
                <a16:creationId xmlns:a16="http://schemas.microsoft.com/office/drawing/2014/main" id="{BF67891D-5ECC-6DA9-764A-C27489CE2C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14857" y="130632"/>
            <a:ext cx="1817914" cy="144054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GEF Global Environment Facility Logo PNG vector in SVG, PDF ...">
            <a:extLst>
              <a:ext uri="{FF2B5EF4-FFF2-40B4-BE49-F238E27FC236}">
                <a16:creationId xmlns:a16="http://schemas.microsoft.com/office/drawing/2014/main" id="{FB6858CD-A94D-D078-286B-A6C1FCD3737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1943" y="272148"/>
            <a:ext cx="1611085" cy="114663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UNDP Logo PNG Vector (SVG) Free Download">
            <a:extLst>
              <a:ext uri="{FF2B5EF4-FFF2-40B4-BE49-F238E27FC236}">
                <a16:creationId xmlns:a16="http://schemas.microsoft.com/office/drawing/2014/main" id="{7B0B8D33-25F4-B4D8-9041-4607CB982D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67677" y="214088"/>
            <a:ext cx="2024739" cy="114663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Nairobi Convention">
            <a:extLst>
              <a:ext uri="{FF2B5EF4-FFF2-40B4-BE49-F238E27FC236}">
                <a16:creationId xmlns:a16="http://schemas.microsoft.com/office/drawing/2014/main" id="{FBC13AF2-01A7-3B23-B784-95650C40308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53945" y="468082"/>
            <a:ext cx="2645227" cy="57694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1CB876E-AB77-8DFB-2578-05892FE9415F}"/>
              </a:ext>
            </a:extLst>
          </p:cNvPr>
          <p:cNvSpPr/>
          <p:nvPr/>
        </p:nvSpPr>
        <p:spPr>
          <a:xfrm>
            <a:off x="58993" y="1419281"/>
            <a:ext cx="12133007" cy="646331"/>
          </a:xfrm>
          <a:prstGeom prst="rect">
            <a:avLst/>
          </a:prstGeom>
          <a:solidFill>
            <a:srgbClr val="92D050"/>
          </a:solidFill>
        </p:spPr>
        <p:txBody>
          <a:bodyPr wrap="square">
            <a:spAutoFit/>
          </a:bodyPr>
          <a:lstStyle/>
          <a:p>
            <a:pPr algn="ctr"/>
            <a:r>
              <a:rPr lang="fr-FR" altLang="zh-CN" sz="3600" b="1" dirty="0">
                <a:solidFill>
                  <a:srgbClr val="FF0000"/>
                </a:solidFill>
              </a:rPr>
              <a:t>Contexte et Raisonnement (2/9)</a:t>
            </a:r>
          </a:p>
        </p:txBody>
      </p:sp>
      <p:sp>
        <p:nvSpPr>
          <p:cNvPr id="4" name="Sous-titre 2">
            <a:extLst>
              <a:ext uri="{FF2B5EF4-FFF2-40B4-BE49-F238E27FC236}">
                <a16:creationId xmlns:a16="http://schemas.microsoft.com/office/drawing/2014/main" id="{96F5E05D-C930-2A82-874D-D29226F073B3}"/>
              </a:ext>
            </a:extLst>
          </p:cNvPr>
          <p:cNvSpPr txBox="1">
            <a:spLocks/>
          </p:cNvSpPr>
          <p:nvPr/>
        </p:nvSpPr>
        <p:spPr>
          <a:xfrm>
            <a:off x="241298" y="2143670"/>
            <a:ext cx="11711216" cy="452023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altLang="zh-CN" b="1" dirty="0">
                <a:solidFill>
                  <a:srgbClr val="0070C0"/>
                </a:solidFill>
              </a:rPr>
              <a:t>Opportunités pour le développement durable des océans en Afrique</a:t>
            </a:r>
            <a:endParaRPr lang="fr-SN" b="1" dirty="0">
              <a:solidFill>
                <a:srgbClr val="0070C0"/>
              </a:solidFill>
            </a:endParaRPr>
          </a:p>
          <a:p>
            <a:pPr lvl="0"/>
            <a:r>
              <a:rPr lang="fr-FR" altLang="zh-CN" dirty="0"/>
              <a:t>Utilisation durable des ressources aquatiques de l'Afrique : une des solutions essentielles au développement socio-économique du continent et à la résolution de ses défis de longue date</a:t>
            </a:r>
            <a:endParaRPr lang="fr-SN" dirty="0"/>
          </a:p>
          <a:p>
            <a:pPr lvl="0"/>
            <a:r>
              <a:rPr lang="fr-FR" altLang="zh-CN" dirty="0"/>
              <a:t>L'Agenda 2063 de l'UA articule une Afrique prospère fondée sur une croissance inclusive et un développement durable : références aux océans, notamment en relation avec l’</a:t>
            </a:r>
            <a:r>
              <a:rPr lang="fr-FR" altLang="zh-CN" b="1" dirty="0"/>
              <a:t>Économie bleue/océanique</a:t>
            </a:r>
            <a:r>
              <a:rPr lang="fr-FR" altLang="zh-CN" dirty="0"/>
              <a:t>).</a:t>
            </a:r>
            <a:endParaRPr lang="fr-SN" dirty="0"/>
          </a:p>
          <a:p>
            <a:pPr lvl="0"/>
            <a:r>
              <a:rPr lang="fr-FR" altLang="zh-CN" dirty="0"/>
              <a:t>Les océans constituent les poumons bleus de la planète</a:t>
            </a:r>
            <a:endParaRPr lang="fr-SN" dirty="0"/>
          </a:p>
          <a:p>
            <a:pPr lvl="0"/>
            <a:r>
              <a:rPr lang="fr-FR" altLang="zh-CN" dirty="0"/>
              <a:t>Les vastes ressources aquatiques du continent ont le potentiel d'apporter une plus</a:t>
            </a:r>
            <a:r>
              <a:rPr lang="fr-SN" altLang="zh-CN" dirty="0"/>
              <a:t> </a:t>
            </a:r>
            <a:r>
              <a:rPr lang="fr-FR" altLang="zh-CN" dirty="0"/>
              <a:t>grande prospérité grâce à une </a:t>
            </a:r>
            <a:r>
              <a:rPr lang="fr-FR" altLang="zh-CN" b="1" dirty="0"/>
              <a:t>meilleure collaboration et coopération</a:t>
            </a:r>
            <a:r>
              <a:rPr lang="fr-FR" b="1" dirty="0"/>
              <a:t>.</a:t>
            </a:r>
            <a:endParaRPr lang="fr-SN" dirty="0"/>
          </a:p>
        </p:txBody>
      </p:sp>
    </p:spTree>
    <p:extLst>
      <p:ext uri="{BB962C8B-B14F-4D97-AF65-F5344CB8AC3E}">
        <p14:creationId xmlns:p14="http://schemas.microsoft.com/office/powerpoint/2010/main" val="1229206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9E3829F2-C6DE-EA44-8B76-7A6B338451A0}"/>
              </a:ext>
            </a:extLst>
          </p:cNvPr>
          <p:cNvSpPr txBox="1">
            <a:spLocks/>
          </p:cNvSpPr>
          <p:nvPr/>
        </p:nvSpPr>
        <p:spPr>
          <a:xfrm>
            <a:off x="1707174" y="74890"/>
            <a:ext cx="8695196" cy="211610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fr-FR" sz="4000" b="1" dirty="0">
              <a:solidFill>
                <a:srgbClr val="FF0000"/>
              </a:solidFill>
              <a:latin typeface="Calibri" panose="020F0502020204030204" pitchFamily="34" charset="0"/>
              <a:cs typeface="Calibri" panose="020F0502020204030204" pitchFamily="34" charset="0"/>
            </a:endParaRPr>
          </a:p>
        </p:txBody>
      </p:sp>
      <p:pic>
        <p:nvPicPr>
          <p:cNvPr id="1026" name="Picture 2" descr="89,914 African Union Images, Stock Photos, 3D objects ...">
            <a:extLst>
              <a:ext uri="{FF2B5EF4-FFF2-40B4-BE49-F238E27FC236}">
                <a16:creationId xmlns:a16="http://schemas.microsoft.com/office/drawing/2014/main" id="{0793664C-A64E-6357-8111-79EA9D2727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629" y="130632"/>
            <a:ext cx="1514175" cy="135626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N Environment Programme - YouTube">
            <a:extLst>
              <a:ext uri="{FF2B5EF4-FFF2-40B4-BE49-F238E27FC236}">
                <a16:creationId xmlns:a16="http://schemas.microsoft.com/office/drawing/2014/main" id="{BF67891D-5ECC-6DA9-764A-C27489CE2C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14857" y="130632"/>
            <a:ext cx="1817914" cy="144054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GEF Global Environment Facility Logo PNG vector in SVG, PDF ...">
            <a:extLst>
              <a:ext uri="{FF2B5EF4-FFF2-40B4-BE49-F238E27FC236}">
                <a16:creationId xmlns:a16="http://schemas.microsoft.com/office/drawing/2014/main" id="{FB6858CD-A94D-D078-286B-A6C1FCD3737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1943" y="272148"/>
            <a:ext cx="1611085" cy="114663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UNDP Logo PNG Vector (SVG) Free Download">
            <a:extLst>
              <a:ext uri="{FF2B5EF4-FFF2-40B4-BE49-F238E27FC236}">
                <a16:creationId xmlns:a16="http://schemas.microsoft.com/office/drawing/2014/main" id="{7B0B8D33-25F4-B4D8-9041-4607CB982D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67677" y="214088"/>
            <a:ext cx="2024739" cy="114663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Nairobi Convention">
            <a:extLst>
              <a:ext uri="{FF2B5EF4-FFF2-40B4-BE49-F238E27FC236}">
                <a16:creationId xmlns:a16="http://schemas.microsoft.com/office/drawing/2014/main" id="{FBC13AF2-01A7-3B23-B784-95650C40308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53945" y="468082"/>
            <a:ext cx="2645227" cy="57694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1CB876E-AB77-8DFB-2578-05892FE9415F}"/>
              </a:ext>
            </a:extLst>
          </p:cNvPr>
          <p:cNvSpPr/>
          <p:nvPr/>
        </p:nvSpPr>
        <p:spPr>
          <a:xfrm>
            <a:off x="58993" y="1419281"/>
            <a:ext cx="12133007" cy="646331"/>
          </a:xfrm>
          <a:prstGeom prst="rect">
            <a:avLst/>
          </a:prstGeom>
          <a:solidFill>
            <a:srgbClr val="92D050"/>
          </a:solidFill>
        </p:spPr>
        <p:txBody>
          <a:bodyPr wrap="square">
            <a:spAutoFit/>
          </a:bodyPr>
          <a:lstStyle/>
          <a:p>
            <a:pPr algn="ctr"/>
            <a:r>
              <a:rPr lang="fr-FR" altLang="zh-CN" sz="3600" b="1" dirty="0">
                <a:solidFill>
                  <a:srgbClr val="FF0000"/>
                </a:solidFill>
              </a:rPr>
              <a:t>Contexte et Raisonnement (3/9)</a:t>
            </a:r>
          </a:p>
        </p:txBody>
      </p:sp>
      <p:sp>
        <p:nvSpPr>
          <p:cNvPr id="4" name="Sous-titre 2">
            <a:extLst>
              <a:ext uri="{FF2B5EF4-FFF2-40B4-BE49-F238E27FC236}">
                <a16:creationId xmlns:a16="http://schemas.microsoft.com/office/drawing/2014/main" id="{96F5E05D-C930-2A82-874D-D29226F073B3}"/>
              </a:ext>
            </a:extLst>
          </p:cNvPr>
          <p:cNvSpPr txBox="1">
            <a:spLocks/>
          </p:cNvSpPr>
          <p:nvPr/>
        </p:nvSpPr>
        <p:spPr>
          <a:xfrm>
            <a:off x="130629" y="2286246"/>
            <a:ext cx="11865427" cy="415942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altLang="zh-CN" b="1" dirty="0">
                <a:solidFill>
                  <a:srgbClr val="0070C0"/>
                </a:solidFill>
              </a:rPr>
              <a:t>Opportunités pour le développement durable des océans en Afrique</a:t>
            </a:r>
            <a:endParaRPr lang="fr-SN" b="1" dirty="0">
              <a:solidFill>
                <a:srgbClr val="0070C0"/>
              </a:solidFill>
            </a:endParaRPr>
          </a:p>
          <a:p>
            <a:pPr lvl="0"/>
            <a:r>
              <a:rPr lang="fr-FR" altLang="zh-CN" dirty="0"/>
              <a:t>Utilisation durable des ressources aquatiques de l'Afrique : une des solutions essentielles au développement socio-économique du continent et à la résolution de ses défis de longue date</a:t>
            </a:r>
            <a:endParaRPr lang="fr-SN" dirty="0"/>
          </a:p>
          <a:p>
            <a:pPr lvl="0"/>
            <a:r>
              <a:rPr lang="fr-FR" altLang="zh-CN" dirty="0"/>
              <a:t>L'Agenda 2063 de l'UA fait de nombreuses références aux océans (relation avec l’Économie bleue/océanique).</a:t>
            </a:r>
            <a:endParaRPr lang="fr-SN" dirty="0"/>
          </a:p>
          <a:p>
            <a:pPr lvl="0"/>
            <a:r>
              <a:rPr lang="fr-FR" altLang="zh-CN" dirty="0"/>
              <a:t>Les océans constituent les poumons bleus de la planète</a:t>
            </a:r>
            <a:endParaRPr lang="fr-SN" dirty="0"/>
          </a:p>
          <a:p>
            <a:pPr lvl="0"/>
            <a:r>
              <a:rPr lang="fr-FR" altLang="zh-CN" dirty="0"/>
              <a:t>Les vastes ressources aquatiques du continent ont le potentiel d'apporter une plus</a:t>
            </a:r>
            <a:r>
              <a:rPr lang="fr-SN" altLang="zh-CN" dirty="0"/>
              <a:t> </a:t>
            </a:r>
            <a:r>
              <a:rPr lang="fr-FR" altLang="zh-CN" dirty="0"/>
              <a:t>grande prospérité grâce à une </a:t>
            </a:r>
            <a:r>
              <a:rPr lang="fr-FR" altLang="zh-CN" b="1" dirty="0"/>
              <a:t>meilleure collaboration et coopération</a:t>
            </a:r>
            <a:r>
              <a:rPr lang="fr-FR" b="1" dirty="0"/>
              <a:t>.</a:t>
            </a:r>
            <a:endParaRPr lang="fr-SN" dirty="0"/>
          </a:p>
        </p:txBody>
      </p:sp>
    </p:spTree>
    <p:extLst>
      <p:ext uri="{BB962C8B-B14F-4D97-AF65-F5344CB8AC3E}">
        <p14:creationId xmlns:p14="http://schemas.microsoft.com/office/powerpoint/2010/main" val="1726060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9E3829F2-C6DE-EA44-8B76-7A6B338451A0}"/>
              </a:ext>
            </a:extLst>
          </p:cNvPr>
          <p:cNvSpPr txBox="1">
            <a:spLocks/>
          </p:cNvSpPr>
          <p:nvPr/>
        </p:nvSpPr>
        <p:spPr>
          <a:xfrm>
            <a:off x="1707174" y="74890"/>
            <a:ext cx="8695196" cy="211610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fr-FR" sz="4000" b="1" dirty="0">
              <a:solidFill>
                <a:srgbClr val="FF0000"/>
              </a:solidFill>
              <a:latin typeface="Calibri" panose="020F0502020204030204" pitchFamily="34" charset="0"/>
              <a:cs typeface="Calibri" panose="020F0502020204030204" pitchFamily="34" charset="0"/>
            </a:endParaRPr>
          </a:p>
        </p:txBody>
      </p:sp>
      <p:pic>
        <p:nvPicPr>
          <p:cNvPr id="1026" name="Picture 2" descr="89,914 African Union Images, Stock Photos, 3D objects ...">
            <a:extLst>
              <a:ext uri="{FF2B5EF4-FFF2-40B4-BE49-F238E27FC236}">
                <a16:creationId xmlns:a16="http://schemas.microsoft.com/office/drawing/2014/main" id="{0793664C-A64E-6357-8111-79EA9D2727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629" y="130632"/>
            <a:ext cx="1514175" cy="135626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N Environment Programme - YouTube">
            <a:extLst>
              <a:ext uri="{FF2B5EF4-FFF2-40B4-BE49-F238E27FC236}">
                <a16:creationId xmlns:a16="http://schemas.microsoft.com/office/drawing/2014/main" id="{BF67891D-5ECC-6DA9-764A-C27489CE2C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14857" y="130632"/>
            <a:ext cx="1817914" cy="144054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GEF Global Environment Facility Logo PNG vector in SVG, PDF ...">
            <a:extLst>
              <a:ext uri="{FF2B5EF4-FFF2-40B4-BE49-F238E27FC236}">
                <a16:creationId xmlns:a16="http://schemas.microsoft.com/office/drawing/2014/main" id="{FB6858CD-A94D-D078-286B-A6C1FCD3737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1943" y="272148"/>
            <a:ext cx="1611085" cy="114663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UNDP Logo PNG Vector (SVG) Free Download">
            <a:extLst>
              <a:ext uri="{FF2B5EF4-FFF2-40B4-BE49-F238E27FC236}">
                <a16:creationId xmlns:a16="http://schemas.microsoft.com/office/drawing/2014/main" id="{7B0B8D33-25F4-B4D8-9041-4607CB982D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67677" y="214088"/>
            <a:ext cx="2024739" cy="114663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Nairobi Convention">
            <a:extLst>
              <a:ext uri="{FF2B5EF4-FFF2-40B4-BE49-F238E27FC236}">
                <a16:creationId xmlns:a16="http://schemas.microsoft.com/office/drawing/2014/main" id="{FBC13AF2-01A7-3B23-B784-95650C40308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53945" y="468082"/>
            <a:ext cx="2645227" cy="57694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1CB876E-AB77-8DFB-2578-05892FE9415F}"/>
              </a:ext>
            </a:extLst>
          </p:cNvPr>
          <p:cNvSpPr/>
          <p:nvPr/>
        </p:nvSpPr>
        <p:spPr>
          <a:xfrm>
            <a:off x="58993" y="1419281"/>
            <a:ext cx="12133007" cy="646331"/>
          </a:xfrm>
          <a:prstGeom prst="rect">
            <a:avLst/>
          </a:prstGeom>
          <a:solidFill>
            <a:srgbClr val="92D050"/>
          </a:solidFill>
        </p:spPr>
        <p:txBody>
          <a:bodyPr wrap="square">
            <a:spAutoFit/>
          </a:bodyPr>
          <a:lstStyle/>
          <a:p>
            <a:pPr algn="ctr"/>
            <a:r>
              <a:rPr lang="fr-FR" altLang="zh-CN" sz="3600" b="1" dirty="0">
                <a:solidFill>
                  <a:srgbClr val="FF0000"/>
                </a:solidFill>
              </a:rPr>
              <a:t>Contexte et Raisonnement (4/9)</a:t>
            </a:r>
          </a:p>
        </p:txBody>
      </p:sp>
      <p:sp>
        <p:nvSpPr>
          <p:cNvPr id="4" name="Sous-titre 2">
            <a:extLst>
              <a:ext uri="{FF2B5EF4-FFF2-40B4-BE49-F238E27FC236}">
                <a16:creationId xmlns:a16="http://schemas.microsoft.com/office/drawing/2014/main" id="{96F5E05D-C930-2A82-874D-D29226F073B3}"/>
              </a:ext>
            </a:extLst>
          </p:cNvPr>
          <p:cNvSpPr txBox="1">
            <a:spLocks/>
          </p:cNvSpPr>
          <p:nvPr/>
        </p:nvSpPr>
        <p:spPr>
          <a:xfrm>
            <a:off x="32667" y="2424836"/>
            <a:ext cx="6161313" cy="401224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altLang="zh-CN" b="1" dirty="0"/>
              <a:t>Stratégie et Plan de mise en œuvre de la gouvernance des océans en Afrique</a:t>
            </a:r>
            <a:r>
              <a:rPr lang="fr-FR" altLang="zh-CN" dirty="0"/>
              <a:t> </a:t>
            </a:r>
            <a:endParaRPr lang="fr-SN" dirty="0"/>
          </a:p>
          <a:p>
            <a:pPr lvl="0"/>
            <a:r>
              <a:rPr lang="fr-FR" altLang="zh-CN" dirty="0"/>
              <a:t>combler les lacunes existantes en matière de gouvernance</a:t>
            </a:r>
            <a:endParaRPr lang="fr-SN" dirty="0"/>
          </a:p>
          <a:p>
            <a:pPr lvl="0"/>
            <a:r>
              <a:rPr lang="fr-FR" altLang="zh-CN" dirty="0"/>
              <a:t>améliorer la coordination et la mise en œuvre</a:t>
            </a:r>
            <a:endParaRPr lang="fr-SN" dirty="0"/>
          </a:p>
          <a:p>
            <a:pPr lvl="0"/>
            <a:r>
              <a:rPr lang="fr-FR" altLang="zh-CN" dirty="0"/>
              <a:t>promouvoir les opportunités économiques durables des ressources aquatiques et marines de l'Afrique.</a:t>
            </a:r>
            <a:endParaRPr lang="fr-SN" dirty="0"/>
          </a:p>
        </p:txBody>
      </p:sp>
      <p:pic>
        <p:nvPicPr>
          <p:cNvPr id="2" name="Picture 4" descr="Vue aérienne du port de Dakar - Kamikazz • Agence photo">
            <a:extLst>
              <a:ext uri="{FF2B5EF4-FFF2-40B4-BE49-F238E27FC236}">
                <a16:creationId xmlns:a16="http://schemas.microsoft.com/office/drawing/2014/main" id="{5F5C2F4B-8EA1-7442-6046-2706A4919FDB}"/>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t="24786" r="-2" b="6753"/>
          <a:stretch/>
        </p:blipFill>
        <p:spPr bwMode="auto">
          <a:xfrm>
            <a:off x="5377543" y="2065612"/>
            <a:ext cx="6814457" cy="4792388"/>
          </a:xfrm>
          <a:custGeom>
            <a:avLst/>
            <a:gdLst/>
            <a:ahLst/>
            <a:cxnLst/>
            <a:rect l="l" t="t" r="r" b="b"/>
            <a:pathLst>
              <a:path w="7308975" h="3364992">
                <a:moveTo>
                  <a:pt x="1210305" y="0"/>
                </a:moveTo>
                <a:lnTo>
                  <a:pt x="7308975" y="0"/>
                </a:lnTo>
                <a:lnTo>
                  <a:pt x="7308975" y="3364992"/>
                </a:lnTo>
                <a:lnTo>
                  <a:pt x="0" y="3364992"/>
                </a:lnTo>
                <a:lnTo>
                  <a:pt x="62981" y="3295722"/>
                </a:lnTo>
                <a:cubicBezTo>
                  <a:pt x="684692" y="2543371"/>
                  <a:pt x="1098874" y="1539884"/>
                  <a:pt x="1192705" y="421793"/>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1385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9E3829F2-C6DE-EA44-8B76-7A6B338451A0}"/>
              </a:ext>
            </a:extLst>
          </p:cNvPr>
          <p:cNvSpPr txBox="1">
            <a:spLocks/>
          </p:cNvSpPr>
          <p:nvPr/>
        </p:nvSpPr>
        <p:spPr>
          <a:xfrm>
            <a:off x="1707174" y="74890"/>
            <a:ext cx="8695196" cy="211610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fr-FR" sz="4000" b="1" dirty="0">
              <a:solidFill>
                <a:srgbClr val="FF0000"/>
              </a:solidFill>
              <a:latin typeface="Calibri" panose="020F0502020204030204" pitchFamily="34" charset="0"/>
              <a:cs typeface="Calibri" panose="020F0502020204030204" pitchFamily="34" charset="0"/>
            </a:endParaRPr>
          </a:p>
        </p:txBody>
      </p:sp>
      <p:pic>
        <p:nvPicPr>
          <p:cNvPr id="1026" name="Picture 2" descr="89,914 African Union Images, Stock Photos, 3D objects ...">
            <a:extLst>
              <a:ext uri="{FF2B5EF4-FFF2-40B4-BE49-F238E27FC236}">
                <a16:creationId xmlns:a16="http://schemas.microsoft.com/office/drawing/2014/main" id="{0793664C-A64E-6357-8111-79EA9D2727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629" y="130632"/>
            <a:ext cx="1514175" cy="135626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N Environment Programme - YouTube">
            <a:extLst>
              <a:ext uri="{FF2B5EF4-FFF2-40B4-BE49-F238E27FC236}">
                <a16:creationId xmlns:a16="http://schemas.microsoft.com/office/drawing/2014/main" id="{BF67891D-5ECC-6DA9-764A-C27489CE2C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14857" y="130632"/>
            <a:ext cx="1817914" cy="144054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GEF Global Environment Facility Logo PNG vector in SVG, PDF ...">
            <a:extLst>
              <a:ext uri="{FF2B5EF4-FFF2-40B4-BE49-F238E27FC236}">
                <a16:creationId xmlns:a16="http://schemas.microsoft.com/office/drawing/2014/main" id="{FB6858CD-A94D-D078-286B-A6C1FCD3737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1943" y="272148"/>
            <a:ext cx="1611085" cy="114663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UNDP Logo PNG Vector (SVG) Free Download">
            <a:extLst>
              <a:ext uri="{FF2B5EF4-FFF2-40B4-BE49-F238E27FC236}">
                <a16:creationId xmlns:a16="http://schemas.microsoft.com/office/drawing/2014/main" id="{7B0B8D33-25F4-B4D8-9041-4607CB982D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67677" y="214088"/>
            <a:ext cx="2024739" cy="114663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Nairobi Convention">
            <a:extLst>
              <a:ext uri="{FF2B5EF4-FFF2-40B4-BE49-F238E27FC236}">
                <a16:creationId xmlns:a16="http://schemas.microsoft.com/office/drawing/2014/main" id="{FBC13AF2-01A7-3B23-B784-95650C40308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53945" y="468082"/>
            <a:ext cx="2645227" cy="576943"/>
          </a:xfrm>
          <a:prstGeom prst="rect">
            <a:avLst/>
          </a:prstGeom>
          <a:noFill/>
          <a:extLst>
            <a:ext uri="{909E8E84-426E-40DD-AFC4-6F175D3DCCD1}">
              <a14:hiddenFill xmlns:a14="http://schemas.microsoft.com/office/drawing/2010/main">
                <a:solidFill>
                  <a:srgbClr val="FFFFFF"/>
                </a:solidFill>
              </a14:hiddenFill>
            </a:ext>
          </a:extLst>
        </p:spPr>
      </p:pic>
      <p:sp>
        <p:nvSpPr>
          <p:cNvPr id="4" name="Sous-titre 2">
            <a:extLst>
              <a:ext uri="{FF2B5EF4-FFF2-40B4-BE49-F238E27FC236}">
                <a16:creationId xmlns:a16="http://schemas.microsoft.com/office/drawing/2014/main" id="{96F5E05D-C930-2A82-874D-D29226F073B3}"/>
              </a:ext>
            </a:extLst>
          </p:cNvPr>
          <p:cNvSpPr txBox="1">
            <a:spLocks/>
          </p:cNvSpPr>
          <p:nvPr/>
        </p:nvSpPr>
        <p:spPr>
          <a:xfrm>
            <a:off x="241298" y="2569968"/>
            <a:ext cx="11711216" cy="39465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altLang="zh-CN" b="1" dirty="0">
                <a:solidFill>
                  <a:srgbClr val="0070C0"/>
                </a:solidFill>
              </a:rPr>
              <a:t>Enseignements tirés de l’OMD 14 :</a:t>
            </a:r>
            <a:endParaRPr lang="fr-SN" b="1" dirty="0">
              <a:solidFill>
                <a:srgbClr val="0070C0"/>
              </a:solidFill>
            </a:endParaRPr>
          </a:p>
          <a:p>
            <a:pPr lvl="0"/>
            <a:r>
              <a:rPr lang="fr-FR" altLang="zh-CN" dirty="0"/>
              <a:t>Progrès remarquables réalisés dans certains domaines mais Il reste encore beaucoup à faire </a:t>
            </a:r>
            <a:endParaRPr lang="fr-SN" dirty="0"/>
          </a:p>
          <a:p>
            <a:pPr lvl="0"/>
            <a:r>
              <a:rPr lang="fr-FR" altLang="zh-CN" dirty="0"/>
              <a:t>Besoin pour les pays africains de :</a:t>
            </a:r>
          </a:p>
          <a:p>
            <a:pPr lvl="1">
              <a:buFont typeface="Courier New" panose="02070309020205020404" pitchFamily="49" charset="0"/>
              <a:buChar char="o"/>
            </a:pPr>
            <a:r>
              <a:rPr lang="fr-FR" altLang="zh-CN" sz="2600" dirty="0"/>
              <a:t>renforcer l’appropriation des stratégies de développement par les États membres, </a:t>
            </a:r>
          </a:p>
          <a:p>
            <a:pPr lvl="1">
              <a:buFont typeface="Courier New" panose="02070309020205020404" pitchFamily="49" charset="0"/>
              <a:buChar char="o"/>
            </a:pPr>
            <a:r>
              <a:rPr lang="fr-FR" altLang="zh-CN" sz="2600" dirty="0"/>
              <a:t>générer la volonté politique requise pour la réalisation de l’OMD14, et </a:t>
            </a:r>
          </a:p>
          <a:p>
            <a:pPr lvl="1">
              <a:buFont typeface="Courier New" panose="02070309020205020404" pitchFamily="49" charset="0"/>
              <a:buChar char="o"/>
            </a:pPr>
            <a:r>
              <a:rPr lang="fr-FR" altLang="zh-CN" sz="2600" dirty="0"/>
              <a:t>faire face aux défis et lacunes émergents en matière de mise en œuvre, notamment en termes de collecte et de suivi des données.</a:t>
            </a:r>
            <a:endParaRPr lang="fr-SN" sz="2600" dirty="0"/>
          </a:p>
        </p:txBody>
      </p:sp>
      <p:sp>
        <p:nvSpPr>
          <p:cNvPr id="6" name="Rectangle 5">
            <a:extLst>
              <a:ext uri="{FF2B5EF4-FFF2-40B4-BE49-F238E27FC236}">
                <a16:creationId xmlns:a16="http://schemas.microsoft.com/office/drawing/2014/main" id="{64AE01B2-0FC4-39B1-E493-67B2F5725B32}"/>
              </a:ext>
            </a:extLst>
          </p:cNvPr>
          <p:cNvSpPr/>
          <p:nvPr/>
        </p:nvSpPr>
        <p:spPr>
          <a:xfrm>
            <a:off x="58993" y="1419281"/>
            <a:ext cx="12133007" cy="646331"/>
          </a:xfrm>
          <a:prstGeom prst="rect">
            <a:avLst/>
          </a:prstGeom>
          <a:solidFill>
            <a:srgbClr val="92D050"/>
          </a:solidFill>
        </p:spPr>
        <p:txBody>
          <a:bodyPr wrap="square">
            <a:spAutoFit/>
          </a:bodyPr>
          <a:lstStyle/>
          <a:p>
            <a:pPr algn="ctr"/>
            <a:r>
              <a:rPr lang="fr-FR" altLang="zh-CN" sz="3600" b="1" dirty="0">
                <a:solidFill>
                  <a:srgbClr val="FF0000"/>
                </a:solidFill>
              </a:rPr>
              <a:t>Contexte et Raisonnement (5/9)</a:t>
            </a:r>
          </a:p>
        </p:txBody>
      </p:sp>
    </p:spTree>
    <p:extLst>
      <p:ext uri="{BB962C8B-B14F-4D97-AF65-F5344CB8AC3E}">
        <p14:creationId xmlns:p14="http://schemas.microsoft.com/office/powerpoint/2010/main" val="589146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11715</TotalTime>
  <Words>5604</Words>
  <Application>Microsoft Macintosh PowerPoint</Application>
  <PresentationFormat>Grand écran</PresentationFormat>
  <Paragraphs>220</Paragraphs>
  <Slides>24</Slides>
  <Notes>24</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24</vt:i4>
      </vt:variant>
    </vt:vector>
  </HeadingPairs>
  <TitlesOfParts>
    <vt:vector size="30" baseType="lpstr">
      <vt:lpstr>Arial</vt:lpstr>
      <vt:lpstr>Calibri</vt:lpstr>
      <vt:lpstr>Calibri Light</vt:lpstr>
      <vt:lpstr>Courier New</vt:lpstr>
      <vt:lpstr>Helvetica</vt:lpstr>
      <vt:lpstr>Thème Office</vt:lpstr>
      <vt:lpstr> Dar es Salam - Tanzanie, 1-4 avril 2025 </vt:lpstr>
      <vt:lpstr>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Canevas du Rapport</dc:title>
  <dc:creator>Moustapha Kebe</dc:creator>
  <cp:lastModifiedBy>Moustapha Kebe</cp:lastModifiedBy>
  <cp:revision>117</cp:revision>
  <cp:lastPrinted>2021-09-23T09:52:42Z</cp:lastPrinted>
  <dcterms:created xsi:type="dcterms:W3CDTF">2020-10-08T10:39:55Z</dcterms:created>
  <dcterms:modified xsi:type="dcterms:W3CDTF">2025-04-01T11:23:38Z</dcterms:modified>
</cp:coreProperties>
</file>