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4"/>
  </p:sldMasterIdLst>
  <p:notesMasterIdLst>
    <p:notesMasterId r:id="rId24"/>
  </p:notesMasterIdLst>
  <p:handoutMasterIdLst>
    <p:handoutMasterId r:id="rId25"/>
  </p:handoutMasterIdLst>
  <p:sldIdLst>
    <p:sldId id="3856" r:id="rId5"/>
    <p:sldId id="3865" r:id="rId6"/>
    <p:sldId id="3857" r:id="rId7"/>
    <p:sldId id="3849" r:id="rId8"/>
    <p:sldId id="3864" r:id="rId9"/>
    <p:sldId id="3846" r:id="rId10"/>
    <p:sldId id="261" r:id="rId11"/>
    <p:sldId id="3851" r:id="rId12"/>
    <p:sldId id="3852" r:id="rId13"/>
    <p:sldId id="3859" r:id="rId14"/>
    <p:sldId id="3853" r:id="rId15"/>
    <p:sldId id="3854" r:id="rId16"/>
    <p:sldId id="3855" r:id="rId17"/>
    <p:sldId id="3863" r:id="rId18"/>
    <p:sldId id="3860" r:id="rId19"/>
    <p:sldId id="265" r:id="rId20"/>
    <p:sldId id="3858" r:id="rId21"/>
    <p:sldId id="3861" r:id="rId22"/>
    <p:sldId id="384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9" autoAdjust="0"/>
    <p:restoredTop sz="94694" autoAdjust="0"/>
  </p:normalViewPr>
  <p:slideViewPr>
    <p:cSldViewPr snapToGrid="0">
      <p:cViewPr varScale="1">
        <p:scale>
          <a:sx n="60" d="100"/>
          <a:sy n="60" d="100"/>
        </p:scale>
        <p:origin x="776" y="48"/>
      </p:cViewPr>
      <p:guideLst/>
    </p:cSldViewPr>
  </p:slideViewPr>
  <p:outlineViewPr>
    <p:cViewPr>
      <p:scale>
        <a:sx n="33" d="100"/>
        <a:sy n="33" d="100"/>
      </p:scale>
      <p:origin x="0" y="-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99EA25-111F-4C1E-9DEF-5C11AF34CAB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0E2FC45-A6BE-47D6-A158-AD623A73A482}">
      <dgm:prSet/>
      <dgm:spPr/>
      <dgm:t>
        <a:bodyPr/>
        <a:lstStyle/>
        <a:p>
          <a:pPr>
            <a:defRPr cap="all"/>
          </a:pPr>
          <a:r>
            <a:rPr lang="en-GB" b="0" i="0"/>
            <a:t>Regional Economic Communities (RECs)</a:t>
          </a:r>
          <a:endParaRPr lang="en-US"/>
        </a:p>
      </dgm:t>
    </dgm:pt>
    <dgm:pt modelId="{9B8FDC1D-3279-4787-B436-86F28DECD853}" type="parTrans" cxnId="{481E4D45-910F-436C-899B-2204C444C714}">
      <dgm:prSet/>
      <dgm:spPr/>
      <dgm:t>
        <a:bodyPr/>
        <a:lstStyle/>
        <a:p>
          <a:endParaRPr lang="en-US"/>
        </a:p>
      </dgm:t>
    </dgm:pt>
    <dgm:pt modelId="{ACC3E476-A40A-4062-80E8-D8164BFA6188}" type="sibTrans" cxnId="{481E4D45-910F-436C-899B-2204C444C714}">
      <dgm:prSet/>
      <dgm:spPr/>
      <dgm:t>
        <a:bodyPr/>
        <a:lstStyle/>
        <a:p>
          <a:endParaRPr lang="en-US"/>
        </a:p>
      </dgm:t>
    </dgm:pt>
    <dgm:pt modelId="{F9DAAE86-C959-4440-875C-86A57C1C2B7B}">
      <dgm:prSet/>
      <dgm:spPr/>
      <dgm:t>
        <a:bodyPr/>
        <a:lstStyle/>
        <a:p>
          <a:pPr>
            <a:defRPr cap="all"/>
          </a:pPr>
          <a:r>
            <a:rPr lang="en-GB" b="0" i="0"/>
            <a:t>Regional seas programmes</a:t>
          </a:r>
          <a:endParaRPr lang="en-US"/>
        </a:p>
      </dgm:t>
    </dgm:pt>
    <dgm:pt modelId="{061A7721-68BA-4A0E-9AFD-61E45F4080CC}" type="parTrans" cxnId="{C2AA7F7E-DE97-410E-A54E-9CBA79868B0C}">
      <dgm:prSet/>
      <dgm:spPr/>
      <dgm:t>
        <a:bodyPr/>
        <a:lstStyle/>
        <a:p>
          <a:endParaRPr lang="en-US"/>
        </a:p>
      </dgm:t>
    </dgm:pt>
    <dgm:pt modelId="{2B87827E-8493-4E6E-B862-862B5F399E9C}" type="sibTrans" cxnId="{C2AA7F7E-DE97-410E-A54E-9CBA79868B0C}">
      <dgm:prSet/>
      <dgm:spPr/>
      <dgm:t>
        <a:bodyPr/>
        <a:lstStyle/>
        <a:p>
          <a:endParaRPr lang="en-US"/>
        </a:p>
      </dgm:t>
    </dgm:pt>
    <dgm:pt modelId="{05436918-41AB-4631-B6E6-AC3FCEFBD05F}">
      <dgm:prSet/>
      <dgm:spPr/>
      <dgm:t>
        <a:bodyPr/>
        <a:lstStyle/>
        <a:p>
          <a:pPr>
            <a:defRPr cap="all"/>
          </a:pPr>
          <a:r>
            <a:rPr lang="en-GB" b="0" i="0"/>
            <a:t>Regional Fisheries Management Organizations (RFMOs)</a:t>
          </a:r>
          <a:endParaRPr lang="en-US"/>
        </a:p>
      </dgm:t>
    </dgm:pt>
    <dgm:pt modelId="{00215446-4E3F-4AAC-B2BF-61DAEEBC9C2C}" type="parTrans" cxnId="{A1B5B55A-4403-4764-9519-64C7E043686F}">
      <dgm:prSet/>
      <dgm:spPr/>
      <dgm:t>
        <a:bodyPr/>
        <a:lstStyle/>
        <a:p>
          <a:endParaRPr lang="en-US"/>
        </a:p>
      </dgm:t>
    </dgm:pt>
    <dgm:pt modelId="{7361DBB0-AF2F-4C59-8E6F-7FA8241DC4B0}" type="sibTrans" cxnId="{A1B5B55A-4403-4764-9519-64C7E043686F}">
      <dgm:prSet/>
      <dgm:spPr/>
      <dgm:t>
        <a:bodyPr/>
        <a:lstStyle/>
        <a:p>
          <a:endParaRPr lang="en-US"/>
        </a:p>
      </dgm:t>
    </dgm:pt>
    <dgm:pt modelId="{A7B23251-6F90-4C3B-AB23-A5F7807F7C28}" type="pres">
      <dgm:prSet presAssocID="{9799EA25-111F-4C1E-9DEF-5C11AF34CAB8}" presName="root" presStyleCnt="0">
        <dgm:presLayoutVars>
          <dgm:dir/>
          <dgm:resizeHandles val="exact"/>
        </dgm:presLayoutVars>
      </dgm:prSet>
      <dgm:spPr/>
    </dgm:pt>
    <dgm:pt modelId="{D73D4852-8BF1-41AB-BD96-641C4975933D}" type="pres">
      <dgm:prSet presAssocID="{E0E2FC45-A6BE-47D6-A158-AD623A73A482}" presName="compNode" presStyleCnt="0"/>
      <dgm:spPr/>
    </dgm:pt>
    <dgm:pt modelId="{476FFBDF-18F9-4F1C-8211-8B12A974019F}" type="pres">
      <dgm:prSet presAssocID="{E0E2FC45-A6BE-47D6-A158-AD623A73A482}" presName="iconBgRect" presStyleLbl="bgShp" presStyleIdx="0" presStyleCnt="3"/>
      <dgm:spPr/>
    </dgm:pt>
    <dgm:pt modelId="{8024B159-5C72-4D2B-A038-5124C612DA17}" type="pres">
      <dgm:prSet presAssocID="{E0E2FC45-A6BE-47D6-A158-AD623A73A48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6A0066FB-0B9D-495E-AA4A-01CBBA21A10B}" type="pres">
      <dgm:prSet presAssocID="{E0E2FC45-A6BE-47D6-A158-AD623A73A482}" presName="spaceRect" presStyleCnt="0"/>
      <dgm:spPr/>
    </dgm:pt>
    <dgm:pt modelId="{ECB94757-77F8-466F-AEA9-1AE9ADF9FAD8}" type="pres">
      <dgm:prSet presAssocID="{E0E2FC45-A6BE-47D6-A158-AD623A73A482}" presName="textRect" presStyleLbl="revTx" presStyleIdx="0" presStyleCnt="3">
        <dgm:presLayoutVars>
          <dgm:chMax val="1"/>
          <dgm:chPref val="1"/>
        </dgm:presLayoutVars>
      </dgm:prSet>
      <dgm:spPr/>
    </dgm:pt>
    <dgm:pt modelId="{C19E29C9-2943-455F-8F3A-E8AE58F8CF22}" type="pres">
      <dgm:prSet presAssocID="{ACC3E476-A40A-4062-80E8-D8164BFA6188}" presName="sibTrans" presStyleCnt="0"/>
      <dgm:spPr/>
    </dgm:pt>
    <dgm:pt modelId="{52887BC6-4C81-4613-9CF0-1F45864E0937}" type="pres">
      <dgm:prSet presAssocID="{F9DAAE86-C959-4440-875C-86A57C1C2B7B}" presName="compNode" presStyleCnt="0"/>
      <dgm:spPr/>
    </dgm:pt>
    <dgm:pt modelId="{6ABD0FE7-3487-4D33-B88B-F248F6D533A8}" type="pres">
      <dgm:prSet presAssocID="{F9DAAE86-C959-4440-875C-86A57C1C2B7B}" presName="iconBgRect" presStyleLbl="bgShp" presStyleIdx="1" presStyleCnt="3"/>
      <dgm:spPr/>
    </dgm:pt>
    <dgm:pt modelId="{997B6EDA-3419-4B1F-84AA-04B68EF0A717}" type="pres">
      <dgm:prSet presAssocID="{F9DAAE86-C959-4440-875C-86A57C1C2B7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FD628965-755E-4205-8F87-174616BA4591}" type="pres">
      <dgm:prSet presAssocID="{F9DAAE86-C959-4440-875C-86A57C1C2B7B}" presName="spaceRect" presStyleCnt="0"/>
      <dgm:spPr/>
    </dgm:pt>
    <dgm:pt modelId="{7D692031-BB87-4719-9F1F-5A783897B4F5}" type="pres">
      <dgm:prSet presAssocID="{F9DAAE86-C959-4440-875C-86A57C1C2B7B}" presName="textRect" presStyleLbl="revTx" presStyleIdx="1" presStyleCnt="3">
        <dgm:presLayoutVars>
          <dgm:chMax val="1"/>
          <dgm:chPref val="1"/>
        </dgm:presLayoutVars>
      </dgm:prSet>
      <dgm:spPr/>
    </dgm:pt>
    <dgm:pt modelId="{50129246-0438-4992-85AD-EF1F57A2E17B}" type="pres">
      <dgm:prSet presAssocID="{2B87827E-8493-4E6E-B862-862B5F399E9C}" presName="sibTrans" presStyleCnt="0"/>
      <dgm:spPr/>
    </dgm:pt>
    <dgm:pt modelId="{C77F6D27-6975-41DA-83C1-CB3814686DFC}" type="pres">
      <dgm:prSet presAssocID="{05436918-41AB-4631-B6E6-AC3FCEFBD05F}" presName="compNode" presStyleCnt="0"/>
      <dgm:spPr/>
    </dgm:pt>
    <dgm:pt modelId="{C1046978-430F-46B7-9875-772DBE386878}" type="pres">
      <dgm:prSet presAssocID="{05436918-41AB-4631-B6E6-AC3FCEFBD05F}" presName="iconBgRect" presStyleLbl="bgShp" presStyleIdx="2" presStyleCnt="3"/>
      <dgm:spPr/>
    </dgm:pt>
    <dgm:pt modelId="{1DEBE08E-6FD5-4B2A-9C1E-C057A8A7F36C}" type="pres">
      <dgm:prSet presAssocID="{05436918-41AB-4631-B6E6-AC3FCEFBD05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shing"/>
        </a:ext>
      </dgm:extLst>
    </dgm:pt>
    <dgm:pt modelId="{6C4A31C8-2CBA-4096-A5F6-2F0FDCE52F0F}" type="pres">
      <dgm:prSet presAssocID="{05436918-41AB-4631-B6E6-AC3FCEFBD05F}" presName="spaceRect" presStyleCnt="0"/>
      <dgm:spPr/>
    </dgm:pt>
    <dgm:pt modelId="{719411C9-C4DB-40C6-8812-DD5541B507EE}" type="pres">
      <dgm:prSet presAssocID="{05436918-41AB-4631-B6E6-AC3FCEFBD05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8AF6D1E-DF28-4159-8201-AEDA43964F64}" type="presOf" srcId="{F9DAAE86-C959-4440-875C-86A57C1C2B7B}" destId="{7D692031-BB87-4719-9F1F-5A783897B4F5}" srcOrd="0" destOrd="0" presId="urn:microsoft.com/office/officeart/2018/5/layout/IconCircleLabelList"/>
    <dgm:cxn modelId="{481E4D45-910F-436C-899B-2204C444C714}" srcId="{9799EA25-111F-4C1E-9DEF-5C11AF34CAB8}" destId="{E0E2FC45-A6BE-47D6-A158-AD623A73A482}" srcOrd="0" destOrd="0" parTransId="{9B8FDC1D-3279-4787-B436-86F28DECD853}" sibTransId="{ACC3E476-A40A-4062-80E8-D8164BFA6188}"/>
    <dgm:cxn modelId="{2BB4A64A-A00B-4C7E-8977-20C160856B52}" type="presOf" srcId="{05436918-41AB-4631-B6E6-AC3FCEFBD05F}" destId="{719411C9-C4DB-40C6-8812-DD5541B507EE}" srcOrd="0" destOrd="0" presId="urn:microsoft.com/office/officeart/2018/5/layout/IconCircleLabelList"/>
    <dgm:cxn modelId="{37204152-AC33-4EEF-BEF5-1693758117F6}" type="presOf" srcId="{E0E2FC45-A6BE-47D6-A158-AD623A73A482}" destId="{ECB94757-77F8-466F-AEA9-1AE9ADF9FAD8}" srcOrd="0" destOrd="0" presId="urn:microsoft.com/office/officeart/2018/5/layout/IconCircleLabelList"/>
    <dgm:cxn modelId="{A1B5B55A-4403-4764-9519-64C7E043686F}" srcId="{9799EA25-111F-4C1E-9DEF-5C11AF34CAB8}" destId="{05436918-41AB-4631-B6E6-AC3FCEFBD05F}" srcOrd="2" destOrd="0" parTransId="{00215446-4E3F-4AAC-B2BF-61DAEEBC9C2C}" sibTransId="{7361DBB0-AF2F-4C59-8E6F-7FA8241DC4B0}"/>
    <dgm:cxn modelId="{C2AA7F7E-DE97-410E-A54E-9CBA79868B0C}" srcId="{9799EA25-111F-4C1E-9DEF-5C11AF34CAB8}" destId="{F9DAAE86-C959-4440-875C-86A57C1C2B7B}" srcOrd="1" destOrd="0" parTransId="{061A7721-68BA-4A0E-9AFD-61E45F4080CC}" sibTransId="{2B87827E-8493-4E6E-B862-862B5F399E9C}"/>
    <dgm:cxn modelId="{F4DDD19E-F4C8-4AC0-8A3D-7A4ED88B8BD6}" type="presOf" srcId="{9799EA25-111F-4C1E-9DEF-5C11AF34CAB8}" destId="{A7B23251-6F90-4C3B-AB23-A5F7807F7C28}" srcOrd="0" destOrd="0" presId="urn:microsoft.com/office/officeart/2018/5/layout/IconCircleLabelList"/>
    <dgm:cxn modelId="{0C388355-CD57-4A12-A88F-1BCC5FE631D4}" type="presParOf" srcId="{A7B23251-6F90-4C3B-AB23-A5F7807F7C28}" destId="{D73D4852-8BF1-41AB-BD96-641C4975933D}" srcOrd="0" destOrd="0" presId="urn:microsoft.com/office/officeart/2018/5/layout/IconCircleLabelList"/>
    <dgm:cxn modelId="{5A0E98F0-D7A7-445E-8286-008E8B22DB40}" type="presParOf" srcId="{D73D4852-8BF1-41AB-BD96-641C4975933D}" destId="{476FFBDF-18F9-4F1C-8211-8B12A974019F}" srcOrd="0" destOrd="0" presId="urn:microsoft.com/office/officeart/2018/5/layout/IconCircleLabelList"/>
    <dgm:cxn modelId="{AF7E8114-98B1-4D98-9B48-D5269CB162F0}" type="presParOf" srcId="{D73D4852-8BF1-41AB-BD96-641C4975933D}" destId="{8024B159-5C72-4D2B-A038-5124C612DA17}" srcOrd="1" destOrd="0" presId="urn:microsoft.com/office/officeart/2018/5/layout/IconCircleLabelList"/>
    <dgm:cxn modelId="{04EF2F59-4587-4E94-9D70-3468859030CF}" type="presParOf" srcId="{D73D4852-8BF1-41AB-BD96-641C4975933D}" destId="{6A0066FB-0B9D-495E-AA4A-01CBBA21A10B}" srcOrd="2" destOrd="0" presId="urn:microsoft.com/office/officeart/2018/5/layout/IconCircleLabelList"/>
    <dgm:cxn modelId="{E39F6801-7365-4EA2-BEED-F4D2FB67A569}" type="presParOf" srcId="{D73D4852-8BF1-41AB-BD96-641C4975933D}" destId="{ECB94757-77F8-466F-AEA9-1AE9ADF9FAD8}" srcOrd="3" destOrd="0" presId="urn:microsoft.com/office/officeart/2018/5/layout/IconCircleLabelList"/>
    <dgm:cxn modelId="{A297DDD1-3ED8-47C2-BC57-06B7CE58A4FE}" type="presParOf" srcId="{A7B23251-6F90-4C3B-AB23-A5F7807F7C28}" destId="{C19E29C9-2943-455F-8F3A-E8AE58F8CF22}" srcOrd="1" destOrd="0" presId="urn:microsoft.com/office/officeart/2018/5/layout/IconCircleLabelList"/>
    <dgm:cxn modelId="{0BF5070E-7281-44D0-A8D2-CD037F953EED}" type="presParOf" srcId="{A7B23251-6F90-4C3B-AB23-A5F7807F7C28}" destId="{52887BC6-4C81-4613-9CF0-1F45864E0937}" srcOrd="2" destOrd="0" presId="urn:microsoft.com/office/officeart/2018/5/layout/IconCircleLabelList"/>
    <dgm:cxn modelId="{0D34678E-43A8-4236-B7F8-A68B2779188E}" type="presParOf" srcId="{52887BC6-4C81-4613-9CF0-1F45864E0937}" destId="{6ABD0FE7-3487-4D33-B88B-F248F6D533A8}" srcOrd="0" destOrd="0" presId="urn:microsoft.com/office/officeart/2018/5/layout/IconCircleLabelList"/>
    <dgm:cxn modelId="{E789A22C-5E0C-4F37-A5FD-E8F316682256}" type="presParOf" srcId="{52887BC6-4C81-4613-9CF0-1F45864E0937}" destId="{997B6EDA-3419-4B1F-84AA-04B68EF0A717}" srcOrd="1" destOrd="0" presId="urn:microsoft.com/office/officeart/2018/5/layout/IconCircleLabelList"/>
    <dgm:cxn modelId="{DE6A5D62-24FA-4756-A6A3-635B980BD477}" type="presParOf" srcId="{52887BC6-4C81-4613-9CF0-1F45864E0937}" destId="{FD628965-755E-4205-8F87-174616BA4591}" srcOrd="2" destOrd="0" presId="urn:microsoft.com/office/officeart/2018/5/layout/IconCircleLabelList"/>
    <dgm:cxn modelId="{F2F6DEEB-57FE-41AC-BC16-9DFF1573423B}" type="presParOf" srcId="{52887BC6-4C81-4613-9CF0-1F45864E0937}" destId="{7D692031-BB87-4719-9F1F-5A783897B4F5}" srcOrd="3" destOrd="0" presId="urn:microsoft.com/office/officeart/2018/5/layout/IconCircleLabelList"/>
    <dgm:cxn modelId="{43539398-B56F-4DD9-992D-7E44D024AE5A}" type="presParOf" srcId="{A7B23251-6F90-4C3B-AB23-A5F7807F7C28}" destId="{50129246-0438-4992-85AD-EF1F57A2E17B}" srcOrd="3" destOrd="0" presId="urn:microsoft.com/office/officeart/2018/5/layout/IconCircleLabelList"/>
    <dgm:cxn modelId="{549B0E64-7E06-42BD-9362-796DE2057620}" type="presParOf" srcId="{A7B23251-6F90-4C3B-AB23-A5F7807F7C28}" destId="{C77F6D27-6975-41DA-83C1-CB3814686DFC}" srcOrd="4" destOrd="0" presId="urn:microsoft.com/office/officeart/2018/5/layout/IconCircleLabelList"/>
    <dgm:cxn modelId="{DCEBB6B2-603E-45F1-9589-03986A70DFA8}" type="presParOf" srcId="{C77F6D27-6975-41DA-83C1-CB3814686DFC}" destId="{C1046978-430F-46B7-9875-772DBE386878}" srcOrd="0" destOrd="0" presId="urn:microsoft.com/office/officeart/2018/5/layout/IconCircleLabelList"/>
    <dgm:cxn modelId="{EABDEA2B-7FA3-4C88-9362-8E84FC768018}" type="presParOf" srcId="{C77F6D27-6975-41DA-83C1-CB3814686DFC}" destId="{1DEBE08E-6FD5-4B2A-9C1E-C057A8A7F36C}" srcOrd="1" destOrd="0" presId="urn:microsoft.com/office/officeart/2018/5/layout/IconCircleLabelList"/>
    <dgm:cxn modelId="{C4C6EAB7-1AB9-4A56-B7E0-AD20E2B242F6}" type="presParOf" srcId="{C77F6D27-6975-41DA-83C1-CB3814686DFC}" destId="{6C4A31C8-2CBA-4096-A5F6-2F0FDCE52F0F}" srcOrd="2" destOrd="0" presId="urn:microsoft.com/office/officeart/2018/5/layout/IconCircleLabelList"/>
    <dgm:cxn modelId="{1FB2BA51-1C32-48DD-961B-E7049D7F4549}" type="presParOf" srcId="{C77F6D27-6975-41DA-83C1-CB3814686DFC}" destId="{719411C9-C4DB-40C6-8812-DD5541B507E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FFBDF-18F9-4F1C-8211-8B12A974019F}">
      <dsp:nvSpPr>
        <dsp:cNvPr id="0" name=""/>
        <dsp:cNvSpPr/>
      </dsp:nvSpPr>
      <dsp:spPr>
        <a:xfrm>
          <a:off x="566941" y="203841"/>
          <a:ext cx="1749937" cy="1749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4B159-5C72-4D2B-A038-5124C612DA17}">
      <dsp:nvSpPr>
        <dsp:cNvPr id="0" name=""/>
        <dsp:cNvSpPr/>
      </dsp:nvSpPr>
      <dsp:spPr>
        <a:xfrm>
          <a:off x="939879" y="576778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94757-77F8-466F-AEA9-1AE9ADF9FAD8}">
      <dsp:nvSpPr>
        <dsp:cNvPr id="0" name=""/>
        <dsp:cNvSpPr/>
      </dsp:nvSpPr>
      <dsp:spPr>
        <a:xfrm>
          <a:off x="7535" y="24988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b="0" i="0" kern="1200"/>
            <a:t>Regional Economic Communities (RECs)</a:t>
          </a:r>
          <a:endParaRPr lang="en-US" sz="1700" kern="1200"/>
        </a:p>
      </dsp:txBody>
      <dsp:txXfrm>
        <a:off x="7535" y="2498841"/>
        <a:ext cx="2868750" cy="720000"/>
      </dsp:txXfrm>
    </dsp:sp>
    <dsp:sp modelId="{6ABD0FE7-3487-4D33-B88B-F248F6D533A8}">
      <dsp:nvSpPr>
        <dsp:cNvPr id="0" name=""/>
        <dsp:cNvSpPr/>
      </dsp:nvSpPr>
      <dsp:spPr>
        <a:xfrm>
          <a:off x="3937722" y="203841"/>
          <a:ext cx="1749937" cy="17499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B6EDA-3419-4B1F-84AA-04B68EF0A717}">
      <dsp:nvSpPr>
        <dsp:cNvPr id="0" name=""/>
        <dsp:cNvSpPr/>
      </dsp:nvSpPr>
      <dsp:spPr>
        <a:xfrm>
          <a:off x="4310660" y="576778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92031-BB87-4719-9F1F-5A783897B4F5}">
      <dsp:nvSpPr>
        <dsp:cNvPr id="0" name=""/>
        <dsp:cNvSpPr/>
      </dsp:nvSpPr>
      <dsp:spPr>
        <a:xfrm>
          <a:off x="3378316" y="24988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b="0" i="0" kern="1200"/>
            <a:t>Regional seas programmes</a:t>
          </a:r>
          <a:endParaRPr lang="en-US" sz="1700" kern="1200"/>
        </a:p>
      </dsp:txBody>
      <dsp:txXfrm>
        <a:off x="3378316" y="2498841"/>
        <a:ext cx="2868750" cy="720000"/>
      </dsp:txXfrm>
    </dsp:sp>
    <dsp:sp modelId="{C1046978-430F-46B7-9875-772DBE386878}">
      <dsp:nvSpPr>
        <dsp:cNvPr id="0" name=""/>
        <dsp:cNvSpPr/>
      </dsp:nvSpPr>
      <dsp:spPr>
        <a:xfrm>
          <a:off x="7308504" y="203841"/>
          <a:ext cx="1749937" cy="17499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BE08E-6FD5-4B2A-9C1E-C057A8A7F36C}">
      <dsp:nvSpPr>
        <dsp:cNvPr id="0" name=""/>
        <dsp:cNvSpPr/>
      </dsp:nvSpPr>
      <dsp:spPr>
        <a:xfrm>
          <a:off x="7681441" y="576778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411C9-C4DB-40C6-8812-DD5541B507EE}">
      <dsp:nvSpPr>
        <dsp:cNvPr id="0" name=""/>
        <dsp:cNvSpPr/>
      </dsp:nvSpPr>
      <dsp:spPr>
        <a:xfrm>
          <a:off x="6749097" y="24988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b="0" i="0" kern="1200"/>
            <a:t>Regional Fisheries Management Organizations (RFMOs)</a:t>
          </a:r>
          <a:endParaRPr lang="en-US" sz="1700" kern="1200"/>
        </a:p>
      </dsp:txBody>
      <dsp:txXfrm>
        <a:off x="6749097" y="2498841"/>
        <a:ext cx="286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57874-EF65-4B61-B062-40C932C81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0CE03-6C3A-EB4D-A9B1-7EFD38B58412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7D50D-BAA9-464B-B391-243138E078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36120-7DB2-F425-9C63-AAA17C79E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32FF84-0424-7BA1-086A-DFE9E8455C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AA6A3A-83F9-4E05-456D-0DC7632536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6DDC7-0A1B-9E3B-B7E0-1C3055F649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280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BF1F7-E828-889C-1FC7-21DAD7DDF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3521E6-39F0-E5E5-0890-8FCAF2B834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3EAEF0-658A-6EA1-587A-704E404604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A9C9D-76A3-B000-E655-20CA96EEAD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46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FD378-1445-102F-739B-FE4E19433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98FCE6-D0C3-46B0-B87E-2640EAD55E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C1BE3B-95D2-F6B9-3AD9-071C3D102E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D01CD-EBB2-33FD-CF06-573631342F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76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30F0C-2F97-F241-4D3B-9126BB20B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E82DFF-2684-77AC-21C8-D04ABFCDD4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D98D39-BC1A-3404-5D27-087B02031C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49312-5F4E-E729-76C3-F9C1A56AA4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123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0D6D8-6850-410A-C99C-3586C6C94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D6BDC1-7D7A-AABA-7C26-F7D7F8F2A0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28C90A-52B6-940E-508E-52CC04B825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151A7-4828-8106-17A1-41997907A5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497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EDA83-46EF-0B5A-356E-367FF9AC6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CB18A0-EB3A-B8C2-DF71-EFD83427A5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30C69D-0EF8-14B5-426F-3B18F2C38F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0CB0B-BD80-EA45-60DB-FDF44AA9FB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052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F0E75-2230-CA6E-B88E-73700431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FCA9B5-EF63-1896-2B67-361A365E50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8E4BCF-A342-34E9-30BE-21C6FBE41E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A8B19-F81D-BF26-5C4A-E5E96403CF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30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09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E3A77-CABC-360A-C390-6B1B6312D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400A4B-D674-9241-F414-75E150EA73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A529CC-36A4-0352-43C6-3EBB8BAD9F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533DA-E386-1097-02C4-E6984A9E2F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977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789B7-7FBF-E9ED-BE2F-B180DD783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187136-0CD7-02E2-EE53-8E92EBDB79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5DF5C5-0737-A076-4E4E-1A92ABB2D7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02B2F-2DAF-1D53-1989-B2681C715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7172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29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DBB34-6A26-58B9-8B7E-38748A891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07CB2C-AE93-6F6A-FD0C-F4061AD93F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EAF612-F674-1EC7-3208-87B7F0B7F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D81BDC-520C-3109-429E-0F95C9CC1F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02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DDF30-C028-EC80-C501-D1289FAF0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9E3D83-D608-1901-1C32-562FECE65E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52812F-4165-CDB3-B942-C334CDE4E7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F939C-EDF4-DA67-19D8-41C63745D4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08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19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0219C-36FC-CFCD-3521-E825DDDEF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C55D4A-6D5B-7027-E512-5B38984746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A7D879-9108-FC73-460B-B4A0959047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7ED08-AF83-B015-46B1-2F819ABB18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233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09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949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E428D-7757-EB24-07A6-AD175CB5C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E45509-3432-EBF6-7F8D-CADE14CDCB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DC30FF-8B54-F07C-4810-EEDA175AE8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C4874-2F15-A68D-1EF3-0AF8B57F4A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949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6D8061D-18C3-4F4F-85EF-561633F58754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33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5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69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34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806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17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39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6D8061D-18C3-4F4F-85EF-561633F58754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216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6D8061D-18C3-4F4F-85EF-561633F58754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27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E96D25F-53A2-6217-84B4-7EB874F0B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9189" y="941148"/>
            <a:ext cx="11182430" cy="4797821"/>
            <a:chOff x="489189" y="941148"/>
            <a:chExt cx="11182430" cy="479782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50FA62D-C8AE-52B8-1712-6116756D1A83}"/>
                </a:ext>
              </a:extLst>
            </p:cNvPr>
            <p:cNvSpPr/>
            <p:nvPr userDrawn="1"/>
          </p:nvSpPr>
          <p:spPr>
            <a:xfrm>
              <a:off x="489189" y="1119031"/>
              <a:ext cx="4619938" cy="4619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1D2D6A01-57CF-3C0B-968C-E5A8FD352320}"/>
                </a:ext>
              </a:extLst>
            </p:cNvPr>
            <p:cNvSpPr/>
            <p:nvPr userDrawn="1"/>
          </p:nvSpPr>
          <p:spPr>
            <a:xfrm rot="19809111">
              <a:off x="8683720" y="941148"/>
              <a:ext cx="2987899" cy="2987899"/>
            </a:xfrm>
            <a:prstGeom prst="arc">
              <a:avLst>
                <a:gd name="adj1" fmla="val 15817365"/>
                <a:gd name="adj2" fmla="val 1781380"/>
              </a:avLst>
            </a:prstGeom>
            <a:ln w="127000" cap="rnd">
              <a:solidFill>
                <a:schemeClr val="accent4"/>
              </a:solidFill>
              <a:prstDash val="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10BEFAA-C349-7DB1-1827-0FA48A430AD8}"/>
                </a:ext>
              </a:extLst>
            </p:cNvPr>
            <p:cNvSpPr/>
            <p:nvPr userDrawn="1"/>
          </p:nvSpPr>
          <p:spPr>
            <a:xfrm>
              <a:off x="910048" y="4780992"/>
              <a:ext cx="546100" cy="546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57" y="1119031"/>
            <a:ext cx="4384736" cy="4619938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1708" y="554942"/>
            <a:ext cx="5552091" cy="576822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8444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CB8A6E1-44B2-54E1-6460-1C9B27EE7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5698912" cy="6858001"/>
            <a:chOff x="0" y="-1"/>
            <a:chExt cx="5698912" cy="685800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22D7888-22FA-4AA1-9BA4-CC61D6643D47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B6E464-8999-4773-A1F2-E6CAA990E572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EA14BE8-FDD0-4434-9C3E-BFF78C22D9E3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494E364-7EA8-4D92-915D-75D1A3A67C07}"/>
                </a:ext>
              </a:extLst>
            </p:cNvPr>
            <p:cNvSpPr/>
            <p:nvPr userDrawn="1"/>
          </p:nvSpPr>
          <p:spPr>
            <a:xfrm flipH="1">
              <a:off x="4132972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F9EBE3B-A856-C23C-4698-B764DF4BC7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2118" y="262762"/>
            <a:ext cx="5507421" cy="3649718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4C9CB37-5251-201C-ACE3-FD69A00C77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7393" y="847600"/>
            <a:ext cx="4619625" cy="4617720"/>
          </a:xfrm>
          <a:prstGeom prst="ellipse">
            <a:avLst/>
          </a:prstGeom>
          <a:noFill/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F08299-9068-827D-783B-BFF5B95E95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22118" y="4058263"/>
            <a:ext cx="5507421" cy="214148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228600">
              <a:lnSpc>
                <a:spcPct val="90000"/>
              </a:lnSpc>
              <a:buClr>
                <a:schemeClr val="accent2"/>
              </a:buClr>
              <a:defRPr sz="2000"/>
            </a:lvl2pPr>
            <a:lvl3pPr marL="457200">
              <a:lnSpc>
                <a:spcPct val="90000"/>
              </a:lnSpc>
              <a:buClr>
                <a:schemeClr val="accent2"/>
              </a:buClr>
              <a:defRPr sz="1800"/>
            </a:lvl3pPr>
            <a:lvl4pPr marL="685800">
              <a:lnSpc>
                <a:spcPct val="90000"/>
              </a:lnSpc>
              <a:buClr>
                <a:schemeClr val="accent2"/>
              </a:buClr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06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24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803"/>
            <a:ext cx="10515600" cy="1472974"/>
          </a:xfrm>
        </p:spPr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3FB7D8D-37C3-E089-EC02-FB49A13CBE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838099"/>
            <a:ext cx="8012113" cy="428488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8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600"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4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14">
            <a:extLst>
              <a:ext uri="{FF2B5EF4-FFF2-40B4-BE49-F238E27FC236}">
                <a16:creationId xmlns:a16="http://schemas.microsoft.com/office/drawing/2014/main" id="{438B6FA2-AF11-618E-2B1A-38BF083DF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381048" y="5144407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A269A8D8-A4AE-CEFF-E928-7DB1CFB3E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9">
            <a:extLst>
              <a:ext uri="{FF2B5EF4-FFF2-40B4-BE49-F238E27FC236}">
                <a16:creationId xmlns:a16="http://schemas.microsoft.com/office/drawing/2014/main" id="{15418837-E689-97BE-9FAD-FEDBD599E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109434" y="3527042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159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538251-2B75-FA20-0F29-FB58583E612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3108958" cy="429768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1pPr>
            <a:lvl2pPr marL="2857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65151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92583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6C49DD-8C29-93EA-04F4-22F84080DF5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661820" y="1816916"/>
            <a:ext cx="6698156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1E75594D-82D2-74F6-56EC-46FCD28CB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94966" y="0"/>
            <a:ext cx="1214656" cy="511514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FF4E0F5B-0892-2688-EFD3-284369DA5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097530" y="5590215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D8715A-3067-732D-C410-868C7CCCF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82378" y="551212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985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B7232D-F1A6-B6C3-3BBF-E834CC7CD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5930138" cy="6858001"/>
            <a:chOff x="0" y="-1"/>
            <a:chExt cx="5930138" cy="685800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306340-6BFD-FE3D-535B-B59C1C44EDDA}"/>
                </a:ext>
              </a:extLst>
            </p:cNvPr>
            <p:cNvSpPr/>
            <p:nvPr userDrawn="1"/>
          </p:nvSpPr>
          <p:spPr>
            <a:xfrm>
              <a:off x="383877" y="778462"/>
              <a:ext cx="5315035" cy="53150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338E6C4B-ABF3-8B7E-8DCF-A93F69C712B1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6F90F99F-B12A-E8F9-5A86-D76B201D6308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BFA99EFE-81BC-95EA-FA61-B7199AD98A74}"/>
                </a:ext>
              </a:extLst>
            </p:cNvPr>
            <p:cNvSpPr/>
            <p:nvPr userDrawn="1"/>
          </p:nvSpPr>
          <p:spPr>
            <a:xfrm flipH="1">
              <a:off x="0" y="2936831"/>
              <a:ext cx="159741" cy="552996"/>
            </a:xfrm>
            <a:custGeom>
              <a:avLst/>
              <a:gdLst>
                <a:gd name="connsiteX0" fmla="*/ 159741 w 159741"/>
                <a:gd name="connsiteY0" fmla="*/ 0 h 552996"/>
                <a:gd name="connsiteX1" fmla="*/ 159741 w 159741"/>
                <a:gd name="connsiteY1" fmla="*/ 552996 h 552996"/>
                <a:gd name="connsiteX2" fmla="*/ 141849 w 159741"/>
                <a:gd name="connsiteY2" fmla="*/ 543285 h 552996"/>
                <a:gd name="connsiteX3" fmla="*/ 0 w 159741"/>
                <a:gd name="connsiteY3" fmla="*/ 276498 h 552996"/>
                <a:gd name="connsiteX4" fmla="*/ 141849 w 159741"/>
                <a:gd name="connsiteY4" fmla="*/ 9711 h 55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1" h="552996">
                  <a:moveTo>
                    <a:pt x="159741" y="0"/>
                  </a:moveTo>
                  <a:lnTo>
                    <a:pt x="159741" y="552996"/>
                  </a:lnTo>
                  <a:lnTo>
                    <a:pt x="141849" y="543285"/>
                  </a:lnTo>
                  <a:cubicBezTo>
                    <a:pt x="56268" y="485467"/>
                    <a:pt x="0" y="387554"/>
                    <a:pt x="0" y="276498"/>
                  </a:cubicBezTo>
                  <a:cubicBezTo>
                    <a:pt x="0" y="165443"/>
                    <a:pt x="56268" y="67529"/>
                    <a:pt x="141849" y="9711"/>
                  </a:cubicBezTo>
                  <a:close/>
                </a:path>
              </a:pathLst>
            </a:custGeom>
            <a:solidFill>
              <a:schemeClr val="accent4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DD9FC028-D877-28FE-C646-DBD85D932641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21">
              <a:extLst>
                <a:ext uri="{FF2B5EF4-FFF2-40B4-BE49-F238E27FC236}">
                  <a16:creationId xmlns:a16="http://schemas.microsoft.com/office/drawing/2014/main" id="{AA0AFFE9-F0C2-BDA0-BF87-9977706AB6A8}"/>
                </a:ext>
              </a:extLst>
            </p:cNvPr>
            <p:cNvSpPr/>
            <p:nvPr userDrawn="1"/>
          </p:nvSpPr>
          <p:spPr>
            <a:xfrm flipH="1">
              <a:off x="4364198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5455" y="755171"/>
            <a:ext cx="4619937" cy="5315035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490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915163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FB01ADF-164A-96FB-0129-C2A0F0ED0A8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47896" y="1816916"/>
            <a:ext cx="5212080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63F0DD-A38B-64B8-7412-087B487E6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2068464" cy="6857998"/>
            <a:chOff x="123536" y="2"/>
            <a:chExt cx="12068464" cy="6857998"/>
          </a:xfrm>
        </p:grpSpPr>
        <p:sp>
          <p:nvSpPr>
            <p:cNvPr id="12" name="Freeform: Shape 9">
              <a:extLst>
                <a:ext uri="{FF2B5EF4-FFF2-40B4-BE49-F238E27FC236}">
                  <a16:creationId xmlns:a16="http://schemas.microsoft.com/office/drawing/2014/main" id="{44CE2FB7-A856-E3C3-9798-73AAFB7901B8}"/>
                </a:ext>
              </a:extLst>
            </p:cNvPr>
            <p:cNvSpPr/>
            <p:nvPr userDrawn="1"/>
          </p:nvSpPr>
          <p:spPr>
            <a:xfrm>
              <a:off x="5671336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0">
              <a:extLst>
                <a:ext uri="{FF2B5EF4-FFF2-40B4-BE49-F238E27FC236}">
                  <a16:creationId xmlns:a16="http://schemas.microsoft.com/office/drawing/2014/main" id="{47ED62E5-894A-A8F9-A6DC-4A5C147CDE78}"/>
                </a:ext>
              </a:extLst>
            </p:cNvPr>
            <p:cNvSpPr/>
            <p:nvPr userDrawn="1"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5C181CD4-C69B-2826-AF23-060D677248A9}"/>
                </a:ext>
              </a:extLst>
            </p:cNvPr>
            <p:cNvSpPr/>
            <p:nvPr userDrawn="1"/>
          </p:nvSpPr>
          <p:spPr>
            <a:xfrm rot="5400000">
              <a:off x="11328915" y="3872201"/>
              <a:ext cx="1214656" cy="511514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73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429764-E305-A48D-5244-9BCD20902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8286859"/>
            <a:chOff x="0" y="1"/>
            <a:chExt cx="12192000" cy="8286859"/>
          </a:xfrm>
        </p:grpSpPr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45F65CE3-2411-E8E5-B72E-F5CBEC4DDC55}"/>
                </a:ext>
              </a:extLst>
            </p:cNvPr>
            <p:cNvSpPr/>
            <p:nvPr userDrawn="1"/>
          </p:nvSpPr>
          <p:spPr>
            <a:xfrm>
              <a:off x="4000500" y="1087403"/>
              <a:ext cx="8191500" cy="5770597"/>
            </a:xfrm>
            <a:custGeom>
              <a:avLst/>
              <a:gdLst>
                <a:gd name="connsiteX0" fmla="*/ 4929467 w 8191500"/>
                <a:gd name="connsiteY0" fmla="*/ 0 h 5770597"/>
                <a:gd name="connsiteX1" fmla="*/ 8065066 w 8191500"/>
                <a:gd name="connsiteY1" fmla="*/ 1118513 h 5770597"/>
                <a:gd name="connsiteX2" fmla="*/ 8191500 w 8191500"/>
                <a:gd name="connsiteY2" fmla="*/ 1227339 h 5770597"/>
                <a:gd name="connsiteX3" fmla="*/ 8191500 w 8191500"/>
                <a:gd name="connsiteY3" fmla="*/ 5770597 h 5770597"/>
                <a:gd name="connsiteX4" fmla="*/ 79523 w 8191500"/>
                <a:gd name="connsiteY4" fmla="*/ 5770597 h 5770597"/>
                <a:gd name="connsiteX5" fmla="*/ 56799 w 8191500"/>
                <a:gd name="connsiteY5" fmla="*/ 5644158 h 5770597"/>
                <a:gd name="connsiteX6" fmla="*/ 0 w 8191500"/>
                <a:gd name="connsiteY6" fmla="*/ 4898209 h 5770597"/>
                <a:gd name="connsiteX7" fmla="*/ 4929467 w 8191500"/>
                <a:gd name="connsiteY7" fmla="*/ 0 h 577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91500" h="5770597">
                  <a:moveTo>
                    <a:pt x="4929467" y="0"/>
                  </a:moveTo>
                  <a:cubicBezTo>
                    <a:pt x="6120547" y="0"/>
                    <a:pt x="7212963" y="419755"/>
                    <a:pt x="8065066" y="1118513"/>
                  </a:cubicBezTo>
                  <a:lnTo>
                    <a:pt x="8191500" y="1227339"/>
                  </a:lnTo>
                  <a:lnTo>
                    <a:pt x="8191500" y="5770597"/>
                  </a:lnTo>
                  <a:lnTo>
                    <a:pt x="79523" y="5770597"/>
                  </a:lnTo>
                  <a:lnTo>
                    <a:pt x="56799" y="5644158"/>
                  </a:lnTo>
                  <a:cubicBezTo>
                    <a:pt x="19398" y="5400934"/>
                    <a:pt x="0" y="5151822"/>
                    <a:pt x="0" y="4898209"/>
                  </a:cubicBezTo>
                  <a:cubicBezTo>
                    <a:pt x="0" y="2193003"/>
                    <a:pt x="2206998" y="0"/>
                    <a:pt x="4929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B6B51B3-AA6C-9C5E-7032-5AEA05D459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6241" y="183933"/>
              <a:ext cx="0" cy="1597708"/>
            </a:xfrm>
            <a:prstGeom prst="line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4F28561D-5B3C-F08A-F7B5-48E6B74EAEBD}"/>
                </a:ext>
              </a:extLst>
            </p:cNvPr>
            <p:cNvSpPr/>
            <p:nvPr userDrawn="1"/>
          </p:nvSpPr>
          <p:spPr>
            <a:xfrm>
              <a:off x="5292348" y="1"/>
              <a:ext cx="2279742" cy="1267785"/>
            </a:xfrm>
            <a:custGeom>
              <a:avLst/>
              <a:gdLst>
                <a:gd name="connsiteX0" fmla="*/ 0 w 2279742"/>
                <a:gd name="connsiteY0" fmla="*/ 0 h 1267785"/>
                <a:gd name="connsiteX1" fmla="*/ 138700 w 2279742"/>
                <a:gd name="connsiteY1" fmla="*/ 0 h 1267785"/>
                <a:gd name="connsiteX2" fmla="*/ 138700 w 2279742"/>
                <a:gd name="connsiteY2" fmla="*/ 1078193 h 1267785"/>
                <a:gd name="connsiteX3" fmla="*/ 2002733 w 2279742"/>
                <a:gd name="connsiteY3" fmla="*/ 0 h 1267785"/>
                <a:gd name="connsiteX4" fmla="*/ 2279742 w 2279742"/>
                <a:gd name="connsiteY4" fmla="*/ 0 h 1267785"/>
                <a:gd name="connsiteX5" fmla="*/ 104026 w 2279742"/>
                <a:gd name="connsiteY5" fmla="*/ 1258503 h 1267785"/>
                <a:gd name="connsiteX6" fmla="*/ 69351 w 2279742"/>
                <a:gd name="connsiteY6" fmla="*/ 1267785 h 1267785"/>
                <a:gd name="connsiteX7" fmla="*/ 0 w 2279742"/>
                <a:gd name="connsiteY7" fmla="*/ 1198436 h 126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9742" h="1267785">
                  <a:moveTo>
                    <a:pt x="0" y="0"/>
                  </a:moveTo>
                  <a:lnTo>
                    <a:pt x="138700" y="0"/>
                  </a:lnTo>
                  <a:lnTo>
                    <a:pt x="138700" y="1078193"/>
                  </a:lnTo>
                  <a:lnTo>
                    <a:pt x="2002733" y="0"/>
                  </a:lnTo>
                  <a:lnTo>
                    <a:pt x="2279742" y="0"/>
                  </a:lnTo>
                  <a:lnTo>
                    <a:pt x="104026" y="1258503"/>
                  </a:lnTo>
                  <a:cubicBezTo>
                    <a:pt x="93484" y="1264595"/>
                    <a:pt x="81523" y="1267796"/>
                    <a:pt x="69351" y="1267785"/>
                  </a:cubicBezTo>
                  <a:cubicBezTo>
                    <a:pt x="31049" y="1267785"/>
                    <a:pt x="0" y="1236737"/>
                    <a:pt x="0" y="119843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7BD7FF70-44B7-E753-26CD-E228B56C2517}"/>
                </a:ext>
              </a:extLst>
            </p:cNvPr>
            <p:cNvSpPr/>
            <p:nvPr userDrawn="1"/>
          </p:nvSpPr>
          <p:spPr>
            <a:xfrm>
              <a:off x="10208695" y="1"/>
              <a:ext cx="1135066" cy="477997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9EE857-93B9-ACF6-2AB4-2A29C4B94776}"/>
                </a:ext>
              </a:extLst>
            </p:cNvPr>
            <p:cNvSpPr/>
            <p:nvPr userDrawn="1"/>
          </p:nvSpPr>
          <p:spPr>
            <a:xfrm>
              <a:off x="1569044" y="514898"/>
              <a:ext cx="2393351" cy="23284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9">
              <a:extLst>
                <a:ext uri="{FF2B5EF4-FFF2-40B4-BE49-F238E27FC236}">
                  <a16:creationId xmlns:a16="http://schemas.microsoft.com/office/drawing/2014/main" id="{75030D84-5EEB-A095-3D43-0ED22BDB8406}"/>
                </a:ext>
              </a:extLst>
            </p:cNvPr>
            <p:cNvSpPr/>
            <p:nvPr userDrawn="1"/>
          </p:nvSpPr>
          <p:spPr>
            <a:xfrm flipH="1">
              <a:off x="0" y="2949740"/>
              <a:ext cx="1186451" cy="1771650"/>
            </a:xfrm>
            <a:custGeom>
              <a:avLst/>
              <a:gdLst>
                <a:gd name="connsiteX0" fmla="*/ 61913 w 1186451"/>
                <a:gd name="connsiteY0" fmla="*/ 0 h 1771650"/>
                <a:gd name="connsiteX1" fmla="*/ 1186451 w 1186451"/>
                <a:gd name="connsiteY1" fmla="*/ 0 h 1771650"/>
                <a:gd name="connsiteX2" fmla="*/ 1186451 w 1186451"/>
                <a:gd name="connsiteY2" fmla="*/ 123825 h 1771650"/>
                <a:gd name="connsiteX3" fmla="*/ 123825 w 1186451"/>
                <a:gd name="connsiteY3" fmla="*/ 123825 h 1771650"/>
                <a:gd name="connsiteX4" fmla="*/ 123825 w 1186451"/>
                <a:gd name="connsiteY4" fmla="*/ 1647825 h 1771650"/>
                <a:gd name="connsiteX5" fmla="*/ 1186451 w 1186451"/>
                <a:gd name="connsiteY5" fmla="*/ 1647825 h 1771650"/>
                <a:gd name="connsiteX6" fmla="*/ 1186451 w 1186451"/>
                <a:gd name="connsiteY6" fmla="*/ 1771650 h 1771650"/>
                <a:gd name="connsiteX7" fmla="*/ 61913 w 1186451"/>
                <a:gd name="connsiteY7" fmla="*/ 1771650 h 1771650"/>
                <a:gd name="connsiteX8" fmla="*/ 0 w 1186451"/>
                <a:gd name="connsiteY8" fmla="*/ 1709738 h 1771650"/>
                <a:gd name="connsiteX9" fmla="*/ 0 w 1186451"/>
                <a:gd name="connsiteY9" fmla="*/ 61913 h 1771650"/>
                <a:gd name="connsiteX10" fmla="*/ 61913 w 1186451"/>
                <a:gd name="connsiteY10" fmla="*/ 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451" h="1771650">
                  <a:moveTo>
                    <a:pt x="61913" y="0"/>
                  </a:moveTo>
                  <a:lnTo>
                    <a:pt x="1186451" y="0"/>
                  </a:lnTo>
                  <a:lnTo>
                    <a:pt x="1186451" y="123825"/>
                  </a:lnTo>
                  <a:lnTo>
                    <a:pt x="123825" y="123825"/>
                  </a:lnTo>
                  <a:lnTo>
                    <a:pt x="123825" y="1647825"/>
                  </a:lnTo>
                  <a:lnTo>
                    <a:pt x="1186451" y="1647825"/>
                  </a:lnTo>
                  <a:lnTo>
                    <a:pt x="1186451" y="1771650"/>
                  </a:lnTo>
                  <a:lnTo>
                    <a:pt x="61913" y="1771650"/>
                  </a:lnTo>
                  <a:cubicBezTo>
                    <a:pt x="27719" y="1771650"/>
                    <a:pt x="0" y="1743932"/>
                    <a:pt x="0" y="1709738"/>
                  </a:cubicBez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26E6DE3E-6851-19AD-2E60-22F006238173}"/>
                </a:ext>
              </a:extLst>
            </p:cNvPr>
            <p:cNvSpPr/>
            <p:nvPr userDrawn="1"/>
          </p:nvSpPr>
          <p:spPr>
            <a:xfrm rot="16200000">
              <a:off x="1539683" y="4203427"/>
              <a:ext cx="4083433" cy="4083433"/>
            </a:xfrm>
            <a:prstGeom prst="arc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4474" y="2949739"/>
            <a:ext cx="6261291" cy="2396686"/>
          </a:xfrm>
        </p:spPr>
        <p:txBody>
          <a:bodyPr anchor="b" anchorCtr="0">
            <a:no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81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373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08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AA7C08-EBBC-F8EB-5B0B-70805F969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8286859"/>
            <a:chOff x="0" y="1"/>
            <a:chExt cx="12192000" cy="8286859"/>
          </a:xfrm>
        </p:grpSpPr>
        <p:sp>
          <p:nvSpPr>
            <p:cNvPr id="6" name="Freeform 13">
              <a:extLst>
                <a:ext uri="{FF2B5EF4-FFF2-40B4-BE49-F238E27FC236}">
                  <a16:creationId xmlns:a16="http://schemas.microsoft.com/office/drawing/2014/main" id="{1EBC18F2-67F1-1083-5C7C-04F75798059A}"/>
                </a:ext>
              </a:extLst>
            </p:cNvPr>
            <p:cNvSpPr/>
            <p:nvPr userDrawn="1"/>
          </p:nvSpPr>
          <p:spPr>
            <a:xfrm>
              <a:off x="4000500" y="1087403"/>
              <a:ext cx="8191500" cy="5770597"/>
            </a:xfrm>
            <a:custGeom>
              <a:avLst/>
              <a:gdLst>
                <a:gd name="connsiteX0" fmla="*/ 4929467 w 8191500"/>
                <a:gd name="connsiteY0" fmla="*/ 0 h 5770597"/>
                <a:gd name="connsiteX1" fmla="*/ 8065066 w 8191500"/>
                <a:gd name="connsiteY1" fmla="*/ 1118513 h 5770597"/>
                <a:gd name="connsiteX2" fmla="*/ 8191500 w 8191500"/>
                <a:gd name="connsiteY2" fmla="*/ 1227339 h 5770597"/>
                <a:gd name="connsiteX3" fmla="*/ 8191500 w 8191500"/>
                <a:gd name="connsiteY3" fmla="*/ 5770597 h 5770597"/>
                <a:gd name="connsiteX4" fmla="*/ 79523 w 8191500"/>
                <a:gd name="connsiteY4" fmla="*/ 5770597 h 5770597"/>
                <a:gd name="connsiteX5" fmla="*/ 56799 w 8191500"/>
                <a:gd name="connsiteY5" fmla="*/ 5644158 h 5770597"/>
                <a:gd name="connsiteX6" fmla="*/ 0 w 8191500"/>
                <a:gd name="connsiteY6" fmla="*/ 4898209 h 5770597"/>
                <a:gd name="connsiteX7" fmla="*/ 4929467 w 8191500"/>
                <a:gd name="connsiteY7" fmla="*/ 0 h 577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91500" h="5770597">
                  <a:moveTo>
                    <a:pt x="4929467" y="0"/>
                  </a:moveTo>
                  <a:cubicBezTo>
                    <a:pt x="6120547" y="0"/>
                    <a:pt x="7212963" y="419755"/>
                    <a:pt x="8065066" y="1118513"/>
                  </a:cubicBezTo>
                  <a:lnTo>
                    <a:pt x="8191500" y="1227339"/>
                  </a:lnTo>
                  <a:lnTo>
                    <a:pt x="8191500" y="5770597"/>
                  </a:lnTo>
                  <a:lnTo>
                    <a:pt x="79523" y="5770597"/>
                  </a:lnTo>
                  <a:lnTo>
                    <a:pt x="56799" y="5644158"/>
                  </a:lnTo>
                  <a:cubicBezTo>
                    <a:pt x="19398" y="5400934"/>
                    <a:pt x="0" y="5151822"/>
                    <a:pt x="0" y="4898209"/>
                  </a:cubicBezTo>
                  <a:cubicBezTo>
                    <a:pt x="0" y="2193003"/>
                    <a:pt x="2206998" y="0"/>
                    <a:pt x="4929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883622C-0492-35B4-B6DD-895A8E2384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6241" y="183933"/>
              <a:ext cx="0" cy="1597708"/>
            </a:xfrm>
            <a:prstGeom prst="line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: Shape 13">
              <a:extLst>
                <a:ext uri="{FF2B5EF4-FFF2-40B4-BE49-F238E27FC236}">
                  <a16:creationId xmlns:a16="http://schemas.microsoft.com/office/drawing/2014/main" id="{0193254F-3ED4-4C67-DD97-E82DA5641716}"/>
                </a:ext>
              </a:extLst>
            </p:cNvPr>
            <p:cNvSpPr/>
            <p:nvPr userDrawn="1"/>
          </p:nvSpPr>
          <p:spPr>
            <a:xfrm>
              <a:off x="5292348" y="1"/>
              <a:ext cx="2279742" cy="1267785"/>
            </a:xfrm>
            <a:custGeom>
              <a:avLst/>
              <a:gdLst>
                <a:gd name="connsiteX0" fmla="*/ 0 w 2279742"/>
                <a:gd name="connsiteY0" fmla="*/ 0 h 1267785"/>
                <a:gd name="connsiteX1" fmla="*/ 138700 w 2279742"/>
                <a:gd name="connsiteY1" fmla="*/ 0 h 1267785"/>
                <a:gd name="connsiteX2" fmla="*/ 138700 w 2279742"/>
                <a:gd name="connsiteY2" fmla="*/ 1078193 h 1267785"/>
                <a:gd name="connsiteX3" fmla="*/ 2002733 w 2279742"/>
                <a:gd name="connsiteY3" fmla="*/ 0 h 1267785"/>
                <a:gd name="connsiteX4" fmla="*/ 2279742 w 2279742"/>
                <a:gd name="connsiteY4" fmla="*/ 0 h 1267785"/>
                <a:gd name="connsiteX5" fmla="*/ 104026 w 2279742"/>
                <a:gd name="connsiteY5" fmla="*/ 1258503 h 1267785"/>
                <a:gd name="connsiteX6" fmla="*/ 69351 w 2279742"/>
                <a:gd name="connsiteY6" fmla="*/ 1267785 h 1267785"/>
                <a:gd name="connsiteX7" fmla="*/ 0 w 2279742"/>
                <a:gd name="connsiteY7" fmla="*/ 1198436 h 126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9742" h="1267785">
                  <a:moveTo>
                    <a:pt x="0" y="0"/>
                  </a:moveTo>
                  <a:lnTo>
                    <a:pt x="138700" y="0"/>
                  </a:lnTo>
                  <a:lnTo>
                    <a:pt x="138700" y="1078193"/>
                  </a:lnTo>
                  <a:lnTo>
                    <a:pt x="2002733" y="0"/>
                  </a:lnTo>
                  <a:lnTo>
                    <a:pt x="2279742" y="0"/>
                  </a:lnTo>
                  <a:lnTo>
                    <a:pt x="104026" y="1258503"/>
                  </a:lnTo>
                  <a:cubicBezTo>
                    <a:pt x="93484" y="1264595"/>
                    <a:pt x="81523" y="1267796"/>
                    <a:pt x="69351" y="1267785"/>
                  </a:cubicBezTo>
                  <a:cubicBezTo>
                    <a:pt x="31049" y="1267785"/>
                    <a:pt x="0" y="1236737"/>
                    <a:pt x="0" y="119843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C54DA5A1-ADDC-8920-FE57-C0CE2DA27BE3}"/>
                </a:ext>
              </a:extLst>
            </p:cNvPr>
            <p:cNvSpPr/>
            <p:nvPr userDrawn="1"/>
          </p:nvSpPr>
          <p:spPr>
            <a:xfrm>
              <a:off x="10208695" y="1"/>
              <a:ext cx="1135066" cy="477997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7A28EA2-F00B-3F9B-5C2A-BB4EA1B563E3}"/>
                </a:ext>
              </a:extLst>
            </p:cNvPr>
            <p:cNvSpPr/>
            <p:nvPr userDrawn="1"/>
          </p:nvSpPr>
          <p:spPr>
            <a:xfrm>
              <a:off x="1569044" y="514898"/>
              <a:ext cx="2393351" cy="23284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9">
              <a:extLst>
                <a:ext uri="{FF2B5EF4-FFF2-40B4-BE49-F238E27FC236}">
                  <a16:creationId xmlns:a16="http://schemas.microsoft.com/office/drawing/2014/main" id="{14F55FAC-FD99-AC76-6A40-054C2622A3A3}"/>
                </a:ext>
              </a:extLst>
            </p:cNvPr>
            <p:cNvSpPr/>
            <p:nvPr userDrawn="1"/>
          </p:nvSpPr>
          <p:spPr>
            <a:xfrm flipH="1">
              <a:off x="0" y="2949740"/>
              <a:ext cx="1186451" cy="1771650"/>
            </a:xfrm>
            <a:custGeom>
              <a:avLst/>
              <a:gdLst>
                <a:gd name="connsiteX0" fmla="*/ 61913 w 1186451"/>
                <a:gd name="connsiteY0" fmla="*/ 0 h 1771650"/>
                <a:gd name="connsiteX1" fmla="*/ 1186451 w 1186451"/>
                <a:gd name="connsiteY1" fmla="*/ 0 h 1771650"/>
                <a:gd name="connsiteX2" fmla="*/ 1186451 w 1186451"/>
                <a:gd name="connsiteY2" fmla="*/ 123825 h 1771650"/>
                <a:gd name="connsiteX3" fmla="*/ 123825 w 1186451"/>
                <a:gd name="connsiteY3" fmla="*/ 123825 h 1771650"/>
                <a:gd name="connsiteX4" fmla="*/ 123825 w 1186451"/>
                <a:gd name="connsiteY4" fmla="*/ 1647825 h 1771650"/>
                <a:gd name="connsiteX5" fmla="*/ 1186451 w 1186451"/>
                <a:gd name="connsiteY5" fmla="*/ 1647825 h 1771650"/>
                <a:gd name="connsiteX6" fmla="*/ 1186451 w 1186451"/>
                <a:gd name="connsiteY6" fmla="*/ 1771650 h 1771650"/>
                <a:gd name="connsiteX7" fmla="*/ 61913 w 1186451"/>
                <a:gd name="connsiteY7" fmla="*/ 1771650 h 1771650"/>
                <a:gd name="connsiteX8" fmla="*/ 0 w 1186451"/>
                <a:gd name="connsiteY8" fmla="*/ 1709738 h 1771650"/>
                <a:gd name="connsiteX9" fmla="*/ 0 w 1186451"/>
                <a:gd name="connsiteY9" fmla="*/ 61913 h 1771650"/>
                <a:gd name="connsiteX10" fmla="*/ 61913 w 1186451"/>
                <a:gd name="connsiteY10" fmla="*/ 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451" h="1771650">
                  <a:moveTo>
                    <a:pt x="61913" y="0"/>
                  </a:moveTo>
                  <a:lnTo>
                    <a:pt x="1186451" y="0"/>
                  </a:lnTo>
                  <a:lnTo>
                    <a:pt x="1186451" y="123825"/>
                  </a:lnTo>
                  <a:lnTo>
                    <a:pt x="123825" y="123825"/>
                  </a:lnTo>
                  <a:lnTo>
                    <a:pt x="123825" y="1647825"/>
                  </a:lnTo>
                  <a:lnTo>
                    <a:pt x="1186451" y="1647825"/>
                  </a:lnTo>
                  <a:lnTo>
                    <a:pt x="1186451" y="1771650"/>
                  </a:lnTo>
                  <a:lnTo>
                    <a:pt x="61913" y="1771650"/>
                  </a:lnTo>
                  <a:cubicBezTo>
                    <a:pt x="27719" y="1771650"/>
                    <a:pt x="0" y="1743932"/>
                    <a:pt x="0" y="1709738"/>
                  </a:cubicBez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BBC3EAD1-DAB6-C7F7-0461-3FFE9A6FE3DC}"/>
                </a:ext>
              </a:extLst>
            </p:cNvPr>
            <p:cNvSpPr/>
            <p:nvPr userDrawn="1"/>
          </p:nvSpPr>
          <p:spPr>
            <a:xfrm rot="16200000">
              <a:off x="1539683" y="4203427"/>
              <a:ext cx="4083433" cy="4083433"/>
            </a:xfrm>
            <a:prstGeom prst="arc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27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4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003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3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6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6D8061D-18C3-4F4F-85EF-561633F58754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21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70" r:id="rId19"/>
    <p:sldLayoutId id="2147483771" r:id="rId20"/>
    <p:sldLayoutId id="2147483772" r:id="rId21"/>
    <p:sldLayoutId id="2147483777" r:id="rId22"/>
    <p:sldLayoutId id="2147483715" r:id="rId23"/>
    <p:sldLayoutId id="2147483654" r:id="rId24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E31442-A40B-B4D6-9ED3-D1C1DF0DC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KE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KE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1A5E26-1F21-459D-8C03-ADB057B09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ear blue water with a fish in it">
            <a:extLst>
              <a:ext uri="{FF2B5EF4-FFF2-40B4-BE49-F238E27FC236}">
                <a16:creationId xmlns:a16="http://schemas.microsoft.com/office/drawing/2014/main" id="{4E65C88F-4F91-B256-E1A9-253EEA61B89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912E47-9AF1-100E-697B-90C60E471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2099733"/>
            <a:ext cx="8825658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dirty="0">
                <a:solidFill>
                  <a:schemeClr val="tx1"/>
                </a:solidFill>
              </a:rPr>
              <a:t>Existing frameworks, gaps and opportunities in Ocean Governance in Africa </a:t>
            </a:r>
          </a:p>
        </p:txBody>
      </p:sp>
    </p:spTree>
    <p:extLst>
      <p:ext uri="{BB962C8B-B14F-4D97-AF65-F5344CB8AC3E}">
        <p14:creationId xmlns:p14="http://schemas.microsoft.com/office/powerpoint/2010/main" val="3496883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1CB648-BF68-1308-0998-E6CA90079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95A1A7-94D5-909B-5243-1FD9CD058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works in the African Union Frameworks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D7F451-B6AE-A3EA-DA3E-AC2850104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094" y="2491854"/>
            <a:ext cx="9994604" cy="429657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514350" indent="-514350" algn="l">
              <a:buFont typeface="+mj-lt"/>
              <a:buAutoNum type="romanUcPeriod"/>
            </a:pPr>
            <a:r>
              <a:rPr lang="en-US" b="1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Agenda 2063</a:t>
            </a:r>
            <a:r>
              <a:rPr lang="en-US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widely recognized for its </a:t>
            </a:r>
            <a:r>
              <a:rPr lang="en-US" b="1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 approach </a:t>
            </a:r>
            <a:r>
              <a:rPr lang="en-US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sustainable development, including ocean governance. It aims to transform Africa into a global powerhouse by promoting inclusive and sustainable development.</a:t>
            </a:r>
          </a:p>
          <a:p>
            <a:pPr marL="514350" indent="-514350" algn="l">
              <a:buFont typeface="+mj-lt"/>
              <a:buAutoNum type="romanUcPeriod"/>
            </a:pPr>
            <a:r>
              <a:rPr lang="en-US" b="1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Africa Blue Economy Strategy</a:t>
            </a:r>
            <a:r>
              <a:rPr lang="en-US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focuses on harnessing the potential of Africa's blue economy for economic growth, job creation, and environmental sustainability. It </a:t>
            </a:r>
            <a:r>
              <a:rPr lang="en-US" b="1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emphasizes the sustainable use of marine resources.</a:t>
            </a:r>
          </a:p>
          <a:p>
            <a:pPr>
              <a:buFont typeface="Wingdings 3" charset="2"/>
              <a:buChar char="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63F932F-9AEC-A764-08B2-6E60EB4B2278}"/>
              </a:ext>
            </a:extLst>
          </p:cNvPr>
          <p:cNvSpPr txBox="1">
            <a:spLocks/>
          </p:cNvSpPr>
          <p:nvPr/>
        </p:nvSpPr>
        <p:spPr>
          <a:xfrm>
            <a:off x="6096000" y="2491854"/>
            <a:ext cx="5211979" cy="3416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8575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charset="2"/>
              <a:buChar char="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691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A814FE-B23C-B343-94A5-890B452E2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5D4A15D-C852-47D7-A7E3-7F8FEE9FC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06AA6A2-9E5B-46E6-82B0-8FC1CA723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1E7C01A-5F5B-4E17-B91B-26FA9ADB5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1DA43BF-6FE1-458D-A112-1687677B0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AA5FF03-83FF-43B9-B66B-5FD05A958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C4D7AA7-0424-4C72-AE55-4B413DD47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C2D80F1-5DC4-4396-B0E1-C774E82EC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48171057-920A-4188-A18E-97D710A35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KE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1C871B74-1D69-47F0-A28D-8F3454779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KE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63001BDC-368C-49CC-9F3F-EAF38A0A4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KE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6288FC2F-B192-42B2-90BE-517E1039B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KE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KE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D7D07E84-A102-31E3-F709-DA1D519BA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Sub Regional Frameworks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KE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602F1DE-58F4-BF93-9DCE-5619B13797F2}"/>
              </a:ext>
            </a:extLst>
          </p:cNvPr>
          <p:cNvSpPr txBox="1">
            <a:spLocks/>
          </p:cNvSpPr>
          <p:nvPr/>
        </p:nvSpPr>
        <p:spPr>
          <a:xfrm>
            <a:off x="6096000" y="2491854"/>
            <a:ext cx="5211979" cy="3416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8575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charset="2"/>
              <a:buChar char="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3AF85E6E-F503-4037-E6C1-82925C49EC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508741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14019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090364-0C33-8FDC-D8B4-97153D4E6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KE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KE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1A5E26-1F21-459D-8C03-ADB057B09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ear blue water with a fish in it&#10;&#10;AI-generated content may be incorrect.">
            <a:extLst>
              <a:ext uri="{FF2B5EF4-FFF2-40B4-BE49-F238E27FC236}">
                <a16:creationId xmlns:a16="http://schemas.microsoft.com/office/drawing/2014/main" id="{A21BBA57-FA44-ED89-1B47-B1C77037D70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37170C-24A0-A1AE-666F-BBA8F520E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2099733"/>
            <a:ext cx="8825658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Gaps in the Sub Regional and National Frameworks </a:t>
            </a:r>
          </a:p>
        </p:txBody>
      </p:sp>
    </p:spTree>
    <p:extLst>
      <p:ext uri="{BB962C8B-B14F-4D97-AF65-F5344CB8AC3E}">
        <p14:creationId xmlns:p14="http://schemas.microsoft.com/office/powerpoint/2010/main" val="3421940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1FFC3E-70F0-0CE7-9EB2-9AE13AD8B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E927F6E-32A8-0526-8DB6-04753C0D6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BA06E64-272A-014B-6384-57B0850F8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K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42FDDD-0576-C2B0-04AB-8828D5AE0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BA738-48C7-102C-4211-AC37D264E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727113"/>
            <a:ext cx="8794198" cy="5420299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000" b="1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Poor Connectivity</a:t>
            </a:r>
            <a:r>
              <a:rPr lang="en-US" sz="20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Weak connections between natural resource and economic sector </a:t>
            </a:r>
            <a:r>
              <a:rPr lang="en-US" sz="2000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-</a:t>
            </a:r>
            <a:r>
              <a:rPr lang="en-US" sz="20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leads to unsustainable practices and parallel efforts.  The inter-connection of freshwater/transport bodies and marine ones barely exist</a:t>
            </a:r>
          </a:p>
          <a:p>
            <a:pPr marL="514350" indent="-514350" algn="l">
              <a:buFont typeface="+mj-lt"/>
              <a:buAutoNum type="romanUcPeriod"/>
            </a:pPr>
            <a:r>
              <a:rPr lang="en-US" sz="2000" b="1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Mechanisms for Economic Advancement</a:t>
            </a:r>
            <a:r>
              <a:rPr lang="en-US" sz="20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RECs weak effective </a:t>
            </a:r>
            <a:r>
              <a:rPr lang="en-US" sz="2000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mechanisms to advance the economic aspects of oceans </a:t>
            </a:r>
          </a:p>
          <a:p>
            <a:pPr marL="514350" indent="-514350" algn="l">
              <a:buFont typeface="+mj-lt"/>
              <a:buAutoNum type="romanUcPeriod"/>
            </a:pPr>
            <a:r>
              <a:rPr lang="en-US" sz="2000" b="1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Management Mandate</a:t>
            </a:r>
            <a:r>
              <a:rPr lang="en-US" sz="20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RSP/Conventions traditionally do not have a direct mandate to manage or regulate economic activities.</a:t>
            </a:r>
            <a:r>
              <a:rPr lang="en-US" sz="2000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GB" sz="2000" dirty="0" err="1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egional</a:t>
            </a:r>
            <a:r>
              <a:rPr lang="en-GB" sz="2000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maritime transport and ports agreements face challenges in implementation</a:t>
            </a:r>
            <a:endParaRPr lang="en-US" sz="2000" dirty="0">
              <a:solidFill>
                <a:srgbClr val="2424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b="1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Coordinated Approach</a:t>
            </a:r>
            <a:r>
              <a:rPr lang="en-US" sz="2000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While RFMOs and RSP promote a coordinated approach to marine resource management, the multiplicity of instruments can lead to duplication of roles.</a:t>
            </a:r>
          </a:p>
          <a:p>
            <a:pPr marL="514350" indent="-514350">
              <a:lnSpc>
                <a:spcPct val="90000"/>
              </a:lnSpc>
              <a:buFont typeface="+mj-lt"/>
              <a:buAutoNum type="romanUcPeriod"/>
            </a:pPr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45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E6390C-9813-CD73-708D-E47453542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1A671DE-35F0-3046-E26C-1BDA0654B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8DB6BDE-876D-ECD6-0429-0FFA80E1C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K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09F6BE-3FDF-3B91-82B7-7EAFA9C23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AB082-A02B-314D-C726-EFB93AEA5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727113"/>
            <a:ext cx="8967241" cy="5420299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b="1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Frameworks</a:t>
            </a:r>
          </a:p>
          <a:p>
            <a:pPr marL="514350" indent="-514350">
              <a:lnSpc>
                <a:spcPct val="90000"/>
              </a:lnSpc>
              <a:buFont typeface="+mj-lt"/>
              <a:buAutoNum type="romanUcPeriod"/>
            </a:pPr>
            <a:r>
              <a:rPr lang="en-GB" sz="2400" b="1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Unclear mandates on oceans: </a:t>
            </a:r>
            <a:r>
              <a:rPr lang="en-GB" sz="2400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ministries, departments and management committees, cities, blue economy, port authorities, ICZM committee, local governments, thematic task forces on the landward side but with conflicting mandates</a:t>
            </a:r>
          </a:p>
          <a:p>
            <a:pPr marL="514350" indent="-514350">
              <a:lnSpc>
                <a:spcPct val="90000"/>
              </a:lnSpc>
              <a:buFont typeface="+mj-lt"/>
              <a:buAutoNum type="romanUcPeriod"/>
            </a:pPr>
            <a:r>
              <a:rPr lang="en-GB" sz="2400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 </a:t>
            </a:r>
            <a:r>
              <a:rPr lang="en-GB" sz="2400" b="1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en-GB" sz="2400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ocean governance frameworks exist</a:t>
            </a:r>
          </a:p>
          <a:p>
            <a:pPr marL="514350" indent="-514350">
              <a:lnSpc>
                <a:spcPct val="90000"/>
              </a:lnSpc>
              <a:buFont typeface="+mj-lt"/>
              <a:buAutoNum type="romanUcPeriod"/>
            </a:pPr>
            <a:r>
              <a:rPr lang="en-GB" sz="2400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Mostly central/national governments managing the </a:t>
            </a:r>
            <a:r>
              <a:rPr lang="en-GB" sz="2400" b="1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seaward side </a:t>
            </a:r>
            <a:r>
              <a:rPr lang="en-GB" sz="2400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coastal and marine environment and their resources.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79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881BE4-52B9-F6D8-926E-6C21BB8A3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084313B-C03D-4981-9786-879159A6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99190B9-52DD-45DC-BE21-AACE88FEC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1EE260A-12FB-4D71-A318-71BED7FF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52EC39A-8D44-4CEF-820F-A442CFA42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D010773-529F-4A3D-A0AB-E7CE12DC6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7582733-2D5B-4103-A63C-0D0D81780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D073C2A-0E86-458E-88D4-27124FDAD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01A64F04-7AF7-48B9-A1B0-956BBCEEF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KE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989ABE99-7694-4211-A627-459BE5422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KE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254B4214-6F53-497C-8322-9CE8158AA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KE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20E145FF-1D18-4246-A2BA-9F6B4D53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KE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KE"/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KE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KE"/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K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82885A-CE69-9A8E-6BEE-AF04FE6F5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599736" cy="4596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rgbClr val="EBEBEB"/>
                </a:solidFill>
              </a:rPr>
              <a:t>What works in the sub regional Frameworks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BD62A1-24E2-CB91-664A-414E06288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703988" cy="59543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RFMOs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are effective in 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promoting coordinated regional approaches 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and sustainable use of fisheries resources.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Regional Seas Programmes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e.g. Abidjan and Nairobi Conventions, strong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enhancing regional cooperation in the 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protection, management and development of marine and coastal environments including transboundary aspects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Ports management: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sub-regional port associations under Pan-African Association for Port Co-operation (PAPC) fairly strong on cooperation in matters port development in Africa</a:t>
            </a:r>
            <a:endParaRPr lang="en-US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1A179A9-D210-EC08-06D5-FF739A9C154E}"/>
              </a:ext>
            </a:extLst>
          </p:cNvPr>
          <p:cNvSpPr txBox="1">
            <a:spLocks/>
          </p:cNvSpPr>
          <p:nvPr/>
        </p:nvSpPr>
        <p:spPr>
          <a:xfrm>
            <a:off x="6096000" y="2491854"/>
            <a:ext cx="5211979" cy="3416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8575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charset="2"/>
              <a:buChar char="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643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084313B-C03D-4981-9786-879159A6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99190B9-52DD-45DC-BE21-AACE88FEC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1EE260A-12FB-4D71-A318-71BED7FF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52EC39A-8D44-4CEF-820F-A442CFA42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D010773-529F-4A3D-A0AB-E7CE12DC6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7582733-2D5B-4103-A63C-0D0D81780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D073C2A-0E86-458E-88D4-27124FDAD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01A64F04-7AF7-48B9-A1B0-956BBCEEF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KE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89ABE99-7694-4211-A627-459BE5422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KE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254B4214-6F53-497C-8322-9CE8158AA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KE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0E145FF-1D18-4246-A2BA-9F6B4D53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KE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KE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endParaRPr lang="en-K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4C27C8-165C-5513-DB4B-9D840097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2" y="1209957"/>
            <a:ext cx="3067766" cy="44380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in African Ocean Governance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02BFD-960F-CBB3-E984-CDC12813A10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401346" y="571500"/>
            <a:ext cx="6450505" cy="58150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0"/>
              </a:spcAft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opportunities that will enable the use of marine resources in ways that keep them healthy, productive, safe, secure, and resilient.</a:t>
            </a:r>
          </a:p>
          <a:p>
            <a:pPr>
              <a:spcAft>
                <a:spcPts val="0"/>
              </a:spcAft>
            </a:pPr>
            <a:endParaRPr lang="en-US" sz="20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spcAft>
                <a:spcPts val="0"/>
              </a:spcAft>
              <a:buFont typeface="+mj-lt"/>
              <a:buAutoNum type="romanUcPeriod"/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Strengthened Continental Framework: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a continental institutional structure for enhanced coordination among national, regional and sub-regional bodies would facilitate unified actions in ocean governance.</a:t>
            </a:r>
          </a:p>
          <a:p>
            <a:pPr marL="400050" indent="-400050">
              <a:spcAft>
                <a:spcPts val="0"/>
              </a:spcAft>
              <a:buFont typeface="+mj-lt"/>
              <a:buAutoNum type="romanUcPeriod"/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Unified African Voice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creation of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ommon policy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ositions, a stronger voice and enhancing Africa’s influence in international fora</a:t>
            </a:r>
            <a:r>
              <a:rPr lang="en-US" sz="200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.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Accelerated Implementation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Leverage the African Union's political leadership to mobilize stakeholders and fast-track the implementation of existing instruments, with a focus on compliance and enforcement. </a:t>
            </a:r>
          </a:p>
          <a:p>
            <a:pPr marL="400050" indent="-400050">
              <a:buFont typeface="+mj-lt"/>
              <a:buAutoNum type="romanUcPeriod"/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609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92F1AA-37FB-1623-F9B6-744A66944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DA282F2-2EE2-5CCB-CA71-394AA3E25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1F45013-4D22-230D-3F7F-7F4324A83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B5BEAE5-C9FC-281E-45D3-51876BEE4E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2EED987-E3AB-DB2E-1448-FD7E28D8B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0782D18-29BB-67C9-5AF1-DA6870012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BBAB7BF-ED2C-FD08-8979-F7BC204C4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9193704-44C4-A1FF-59F5-9DD5F2310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C0BD580-7237-0316-577D-A659B32DE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KE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8AAF96FD-9A84-56CE-2221-9A0392A4C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KE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C910B43-1D26-69FC-461B-1A878DBC05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KE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C8FAFD3-099C-3FEA-42DA-BDA73F27D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KE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5D24AF3-D9FA-CCA9-768A-1DEB042E2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B80F31-6666-B60B-66C1-7AFCA86BA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KE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47A8E8C-DC70-2C83-E795-E03615D3C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CA514B8-F907-2E5C-B739-B2A6F6453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FA524A22-F774-E1DE-216D-20E7014E8B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endParaRPr lang="en-K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61DAC6-6C2D-4508-8064-431109103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in Ocean Governance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B457B9C-EE2F-4A1F-6354-53A33F976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2D574-DD62-8D5B-E5F0-D394DC88E2A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56687" y="542260"/>
            <a:ext cx="6570444" cy="5560828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400050" indent="-400050">
              <a:buFont typeface="+mj-lt"/>
              <a:buAutoNum type="romanLcPeriod" startAt="7"/>
            </a:pPr>
            <a:endParaRPr lang="en-US" sz="24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buFont typeface="+mj-lt"/>
              <a:buAutoNum type="romanLcPeriod" startAt="7"/>
            </a:pPr>
            <a:endParaRPr lang="en-US" sz="24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buFont typeface="+mj-lt"/>
              <a:buAutoNum type="romanLcPeriod" startAt="7"/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Cross-Sectoral Cooperation: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cooperative linkages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institutionalize cross-sectoral mechanisms, strengthening institutional frameworks to enhance coherence across governance structures, avoid duplication for effective implementation. </a:t>
            </a:r>
          </a:p>
          <a:p>
            <a:pPr marL="400050" indent="-400050">
              <a:buFont typeface="+mj-lt"/>
              <a:buAutoNum type="romanLcPeriod" startAt="7"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Holistic Approaches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Encouraging integrated management approaches (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economy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that recognize the interdependence of sectors, fostering synergies for sustainable ocean governance. </a:t>
            </a:r>
          </a:p>
          <a:p>
            <a:pPr marL="400050" indent="-400050">
              <a:buFont typeface="+mj-lt"/>
              <a:buAutoNum type="romanLcPeriod" startAt="7"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Promotion of investments: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for African governments and stakeholders to mobilise and pool together financial and technical resources for implementation.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400050" indent="-400050">
              <a:buFont typeface="+mj-lt"/>
              <a:buAutoNum type="romanLcPeriod" startAt="5"/>
            </a:pPr>
            <a:endParaRPr lang="en-US" sz="1800" b="0" i="0" u="none" strike="noStrike" baseline="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400050" indent="-400050" algn="l">
              <a:buFont typeface="+mj-lt"/>
              <a:buAutoNum type="romanLcPeriod" startAt="5"/>
            </a:pPr>
            <a:endParaRPr lang="en-US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400050" indent="-400050">
              <a:spcAft>
                <a:spcPts val="0"/>
              </a:spcAft>
              <a:buFont typeface="+mj-lt"/>
              <a:buAutoNum type="romanUcPeriod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03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B0A41D-B06E-6347-29B3-5A21C7207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6687D4C-0836-BAE5-F962-1FEF80A63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5DAA07-80D0-FB59-3F90-1F88DFDBD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C1D752A-DC60-AA3A-E9CA-7954899CDD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72A9C9A-F928-C9DA-D007-83A323E2E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849E57C-325D-A126-E4BB-065D03FC59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3636723-9BC5-9E53-8508-D0BBE730B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5C93B88-9764-750D-F77B-EC7D36347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E08AD93A-38B9-5EB8-5C6A-3F796C802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KE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3CD82781-4E3A-6FA7-B077-4DCF84F61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KE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D26808DB-6239-3C32-C895-1E50403E2F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KE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7164C67-9311-B90C-9B85-2200D3161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KE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5EF782B-BC85-FA54-C84A-4D192DD40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62153A-6081-9AEE-51B6-6A295020E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KE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0FB9685-0E57-5D5C-6024-79AB1F676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C7BF608-8874-D037-CF7A-5880A6241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CC3ACB90-7E79-0F4D-DBE0-A36007297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endParaRPr lang="en-K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795CBC8-9960-9ABB-498A-1A9557C5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in Ocean Governance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FB4D30B-CD38-4188-37A6-43269328B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16C172-C0E6-5DBA-7D8A-F372AB531ED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56688" y="733647"/>
            <a:ext cx="6375896" cy="5231579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400050" indent="-400050">
              <a:buFont typeface="+mj-lt"/>
              <a:buAutoNum type="romanLcPeriod" startAt="9"/>
            </a:pPr>
            <a:endParaRPr lang="en-US" sz="22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buFont typeface="+mj-lt"/>
              <a:buAutoNum type="romanLcPeriod" startAt="9"/>
            </a:pPr>
            <a:r>
              <a:rPr lang="en-US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Widening Inclusivity and 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Empowerment</a:t>
            </a:r>
            <a:r>
              <a:rPr lang="en-US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Ocean Governance: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Expansion of stakeholder engagement in management and decision-making, including women, youth, civil society, and the private sector, to optimize resource use and improve ocean governance outcomes. </a:t>
            </a:r>
          </a:p>
          <a:p>
            <a:pPr marL="400050" indent="-400050">
              <a:buFont typeface="+mj-lt"/>
              <a:buAutoNum type="romanLcPeriod" startAt="9"/>
            </a:pPr>
            <a:r>
              <a:rPr lang="en-US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 Sector Partnerships: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Foster systematic engagement of the private sector to leverage their expertise and resources in ocean governance initiatives.</a:t>
            </a:r>
          </a:p>
          <a:p>
            <a:pPr marL="400050" indent="-400050">
              <a:buFont typeface="+mj-lt"/>
              <a:buAutoNum type="romanLcPeriod" startAt="9"/>
            </a:pPr>
            <a:r>
              <a:rPr lang="en-GB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Advancing role of science in policy making: 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Ability to strengthen decision-making on ocean-based economy and ocean management through use of scientific information and data and strengthening knowledge vase and networks and 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addressing institutional and human resource gaps </a:t>
            </a:r>
            <a:endParaRPr lang="en-US" sz="1800" b="0" i="0" u="none" strike="noStrike" baseline="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>
              <a:spcAft>
                <a:spcPts val="0"/>
              </a:spcAft>
            </a:pPr>
            <a:endParaRPr lang="en-US" sz="1800" b="0" i="0" u="none" strike="noStrike" baseline="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400050" indent="-400050">
              <a:spcAft>
                <a:spcPts val="0"/>
              </a:spcAft>
              <a:buFont typeface="+mj-lt"/>
              <a:buAutoNum type="romanUcPeriod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93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KE"/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KE"/>
            </a:p>
          </p:txBody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KE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KE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6E0488BA-180E-40D8-8350-4B1791795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ear blue water with a fish in it&#10;&#10;AI-generated content may be incorrect.">
            <a:extLst>
              <a:ext uri="{FF2B5EF4-FFF2-40B4-BE49-F238E27FC236}">
                <a16:creationId xmlns:a16="http://schemas.microsoft.com/office/drawing/2014/main" id="{AFB6C45E-8253-3AAE-10DA-4CB70730ECE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BAC361-0D7A-DC05-86B5-6DD77D32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98EFF-197D-3136-70B9-7BBD30A4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0"/>
              </a:spcAft>
              <a:buFont typeface="Wingdings 3" charset="2"/>
              <a:buChar char=""/>
            </a:pPr>
            <a:r>
              <a:rPr lang="en-US" dirty="0">
                <a:solidFill>
                  <a:schemeClr val="tx1"/>
                </a:solidFill>
              </a:rPr>
              <a:t>Robert Wabunoha</a:t>
            </a:r>
          </a:p>
          <a:p>
            <a:pPr>
              <a:spcAft>
                <a:spcPts val="0"/>
              </a:spcAft>
              <a:buFont typeface="Wingdings 3" charset="2"/>
              <a:buChar char=""/>
            </a:pPr>
            <a:r>
              <a:rPr lang="en-US" dirty="0">
                <a:solidFill>
                  <a:schemeClr val="tx1"/>
                </a:solidFill>
              </a:rPr>
              <a:t>robert.wabunoha@un.org</a:t>
            </a:r>
          </a:p>
        </p:txBody>
      </p:sp>
    </p:spTree>
    <p:extLst>
      <p:ext uri="{BB962C8B-B14F-4D97-AF65-F5344CB8AC3E}">
        <p14:creationId xmlns:p14="http://schemas.microsoft.com/office/powerpoint/2010/main" val="1562484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13AD6-A431-08E8-9874-48C60D5EE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769DEC-5CEF-389A-C06E-67546C011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222423" cy="7069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setting on Ocean Governance frameworks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672199-10EE-447A-154D-1831EF9B3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772" y="2491854"/>
            <a:ext cx="11047228" cy="429657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Wingdings 3" charset="2"/>
              <a:buChar char=""/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United Nations Convention on the Law of the Sea (UNCLOS)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over-arching global legal framework for oceans and foundation of ocean governance at continental, regional, and national levels</a:t>
            </a:r>
          </a:p>
          <a:p>
            <a:pPr>
              <a:buFont typeface="Wingdings 3" charset="2"/>
              <a:buChar char=""/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MEAs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– Biodiversity, Pollution, </a:t>
            </a:r>
            <a:r>
              <a:rPr lang="en-US" dirty="0">
                <a:latin typeface="Times New Roman" panose="02020603050405020304" pitchFamily="18" charset="0"/>
              </a:rPr>
              <a:t>Meteorological, </a:t>
            </a:r>
            <a:r>
              <a:rPr lang="en-GB" dirty="0">
                <a:latin typeface="Times New Roman" panose="02020603050405020304" pitchFamily="18" charset="0"/>
              </a:rPr>
              <a:t>Maritime, Climate Change </a:t>
            </a:r>
          </a:p>
          <a:p>
            <a:pPr>
              <a:buFont typeface="Wingdings 3" charset="2"/>
              <a:buChar char=""/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Agenda 2030: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Several interlinked SDGs are essential to the ocean and seas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Anchored on Goal 14—‘Life Below Water’—facilitating actions for ocean sustainability and fostering greater integration in ocean governance.</a:t>
            </a:r>
          </a:p>
          <a:p>
            <a:pPr>
              <a:buFont typeface="Wingdings 3" charset="2"/>
              <a:buChar char=""/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 global governance issues: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ocean management occurs in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silos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sector by sector, with poor coordination between institutions. 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Management of aquatic environments is implemented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across several economic sectors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jurisdictions, and spatial scales</a:t>
            </a:r>
          </a:p>
          <a:p>
            <a:pPr>
              <a:buFont typeface="Wingdings 3" charset="2"/>
              <a:buChar char="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9B20474-E460-58F2-B45F-798C2E513777}"/>
              </a:ext>
            </a:extLst>
          </p:cNvPr>
          <p:cNvSpPr txBox="1">
            <a:spLocks/>
          </p:cNvSpPr>
          <p:nvPr/>
        </p:nvSpPr>
        <p:spPr>
          <a:xfrm>
            <a:off x="6096000" y="2491854"/>
            <a:ext cx="5211979" cy="3416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8575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charset="2"/>
              <a:buChar char="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466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77363E-A094-D062-4046-6A16DAD5A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KE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KE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1A5E26-1F21-459D-8C03-ADB057B09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ear blue water with a fish in it&#10;&#10;AI-generated content may be incorrect.">
            <a:extLst>
              <a:ext uri="{FF2B5EF4-FFF2-40B4-BE49-F238E27FC236}">
                <a16:creationId xmlns:a16="http://schemas.microsoft.com/office/drawing/2014/main" id="{72C73902-30BB-634F-F836-21788A23E7D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1CBA65-301D-CC10-F7B5-E652D38AC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051" y="1446028"/>
            <a:ext cx="9441712" cy="46464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100" u="sng" dirty="0">
                <a:solidFill>
                  <a:schemeClr val="tx1"/>
                </a:solidFill>
              </a:rPr>
              <a:t>Existing African Frameworks Categories</a:t>
            </a:r>
            <a:br>
              <a:rPr lang="en-US" sz="3100" u="sng" dirty="0">
                <a:solidFill>
                  <a:schemeClr val="tx1"/>
                </a:solidFill>
              </a:rPr>
            </a:br>
            <a:br>
              <a:rPr lang="en-US" sz="31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African Union Frameworks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Sub regional Frameworks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Regional Economic Communities (RECs)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Regional Seas Programmes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Regional Fisheries Management Organizations (RFMOs)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Ports and harbors frameworks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National Frameworks</a:t>
            </a:r>
          </a:p>
        </p:txBody>
      </p:sp>
    </p:spTree>
    <p:extLst>
      <p:ext uri="{BB962C8B-B14F-4D97-AF65-F5344CB8AC3E}">
        <p14:creationId xmlns:p14="http://schemas.microsoft.com/office/powerpoint/2010/main" val="1677725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KE"/>
            </a:p>
          </p:txBody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KE"/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KE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K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Key Gaps in Ocean Governance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5BA12B-B5BD-3C30-2963-C83A5BD29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94" y="2328530"/>
            <a:ext cx="5771891" cy="4606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</a:pP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Defining characteristic of governance of coastal and marine resources in Africa is </a:t>
            </a:r>
            <a:r>
              <a:rPr lang="en-GB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complexity, multiplicity and overlapping </a:t>
            </a: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mandates and jurisdictions with weak institutional frameworks.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several mechanisms for ocean governance exist, gaps and duplication remain. </a:t>
            </a:r>
          </a:p>
          <a:p>
            <a:pPr marL="285750" indent="-285750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Cooperation and coordination of the frameworks across sectors has always proved challenging. </a:t>
            </a:r>
          </a:p>
          <a:p>
            <a:pPr marL="285750" indent="-285750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Oceans issues not on the high table – growing political will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endParaRPr lang="en-US" sz="1600" dirty="0"/>
          </a:p>
        </p:txBody>
      </p:sp>
      <p:pic>
        <p:nvPicPr>
          <p:cNvPr id="4" name="Picture 3" descr="A person sitting on a boat in the water&#10;&#10;AI-generated content may be incorrect.">
            <a:extLst>
              <a:ext uri="{FF2B5EF4-FFF2-40B4-BE49-F238E27FC236}">
                <a16:creationId xmlns:a16="http://schemas.microsoft.com/office/drawing/2014/main" id="{8F504EED-B771-BEF2-105F-AA7940CC2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6783572" y="2775951"/>
            <a:ext cx="4360185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0724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F6C303-BAF5-EC83-7F6A-10253FB78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914F5DC5-886F-1CCE-FDD5-0FAA2F2EB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DAC34BA-6A90-9E7B-AC94-F1D7CA4E8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07C0144-BE44-7239-C4F7-1657531B5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811EC07-F57F-627D-BEC2-038C7345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C7BA259-29BE-D5DE-72B1-E39571F572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E6831D4-70E0-F6E5-1D61-8400920C2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F54F5FC-F1E9-9CE3-48A5-109A986E3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D7ED4039-E980-783B-5244-8E0939AFE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KE"/>
            </a:p>
          </p:txBody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7B648C54-D1A7-7BA9-F5CB-BF91BC7193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KE"/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247988B6-7C63-DB13-CC2E-8EFE0E37A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KE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1218E61-5690-28E1-466D-20A13F877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K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08536A-463D-3A1F-BCC2-52B74668E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Key Gaps in Ocean Governance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D46AD66D-4C04-3739-7E37-156D9005E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94" y="2328530"/>
            <a:ext cx="5771891" cy="460630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285750" indent="-285750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 science-based management - insufficient valuation of ecosystem services; centrality of ecosystem-based management in decision-making; understanding of cumulative impacts, including in land-sea interfaces </a:t>
            </a:r>
          </a:p>
          <a:p>
            <a:pPr marL="285750" indent="-285750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</a:pP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weak implementation and enforcement </a:t>
            </a:r>
          </a:p>
          <a:p>
            <a:pPr marL="285750" indent="-285750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</a:pP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insufficient stakeholder engagement and in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decision-making processes hindering effective implementation. 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Coastal communities, women and youth are often not included as major stakeholders in management and decision-making </a:t>
            </a:r>
          </a:p>
          <a:p>
            <a:pPr marL="285750" indent="-285750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</a:pP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transparency and accountability issues in ocean institutions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endParaRPr lang="en-US" sz="1600" dirty="0"/>
          </a:p>
        </p:txBody>
      </p:sp>
      <p:pic>
        <p:nvPicPr>
          <p:cNvPr id="4" name="Picture 3" descr="A person sitting on a boat in the water&#10;&#10;AI-generated content may be incorrect.">
            <a:extLst>
              <a:ext uri="{FF2B5EF4-FFF2-40B4-BE49-F238E27FC236}">
                <a16:creationId xmlns:a16="http://schemas.microsoft.com/office/drawing/2014/main" id="{F3BFDA11-C86C-BF16-F2A7-B9C551BE56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6783572" y="2775951"/>
            <a:ext cx="4360185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9482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513E45-4F5C-9394-1D42-7FB6C0170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African Union Frameworks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C37F52-5C08-7C02-C9CA-E2AD930A9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021" y="2516912"/>
            <a:ext cx="5325393" cy="34163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Wingdings 3" charset="2"/>
              <a:buChar char="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 2063 of African Union</a:t>
            </a:r>
          </a:p>
          <a:p>
            <a:pPr>
              <a:buFont typeface="Wingdings 3" charset="2"/>
              <a:buChar char=""/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Lomé Charter on Maritime Security and Safety and Development in Africa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3" charset="2"/>
              <a:buChar char=""/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2050 Africa’s Integrated Maritime Strategy</a:t>
            </a:r>
          </a:p>
          <a:p>
            <a:pPr>
              <a:buFont typeface="Wingdings 3" charset="2"/>
              <a:buChar char=""/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African Continental Free Trade Area</a:t>
            </a:r>
          </a:p>
          <a:p>
            <a:pPr>
              <a:buFont typeface="Wingdings 3" charset="2"/>
              <a:buChar char="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Africa Blue Economy Strategy</a:t>
            </a:r>
          </a:p>
          <a:p>
            <a:pPr>
              <a:buFont typeface="Wingdings 3" charset="2"/>
              <a:buChar char="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Bamako Convention 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ED028BE-F938-4B2E-2F76-5837AFCD4FF0}"/>
              </a:ext>
            </a:extLst>
          </p:cNvPr>
          <p:cNvSpPr txBox="1">
            <a:spLocks/>
          </p:cNvSpPr>
          <p:nvPr/>
        </p:nvSpPr>
        <p:spPr>
          <a:xfrm>
            <a:off x="6096000" y="2491854"/>
            <a:ext cx="5211979" cy="3416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8575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charset="2"/>
              <a:buChar char="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FA2A487D-B74B-29AC-57D8-39246EE89FA1}"/>
              </a:ext>
            </a:extLst>
          </p:cNvPr>
          <p:cNvSpPr txBox="1">
            <a:spLocks/>
          </p:cNvSpPr>
          <p:nvPr/>
        </p:nvSpPr>
        <p:spPr>
          <a:xfrm>
            <a:off x="6453963" y="2484006"/>
            <a:ext cx="5068579" cy="3416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8575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charset="2"/>
              <a:buChar char=""/>
            </a:pP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Partnership for Africa’s Development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 3" charset="2"/>
              <a:buChar char=""/>
            </a:pP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Libreville Declaration on Health and Environment in Africa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24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KE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KE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91A5E26-1F21-459D-8C03-ADB057B09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ear blue water with a fish in it&#10;&#10;AI-generated content may be incorrect.">
            <a:extLst>
              <a:ext uri="{FF2B5EF4-FFF2-40B4-BE49-F238E27FC236}">
                <a16:creationId xmlns:a16="http://schemas.microsoft.com/office/drawing/2014/main" id="{75E6C673-6E60-63B1-3186-581129A4031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2099733"/>
            <a:ext cx="8825658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Gaps in the African Union Frameworks </a:t>
            </a:r>
          </a:p>
        </p:txBody>
      </p:sp>
    </p:spTree>
    <p:extLst>
      <p:ext uri="{BB962C8B-B14F-4D97-AF65-F5344CB8AC3E}">
        <p14:creationId xmlns:p14="http://schemas.microsoft.com/office/powerpoint/2010/main" val="3666674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K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5FD2B-E3E5-1C2B-0151-21F216B14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911" y="727113"/>
            <a:ext cx="9505507" cy="5503566"/>
          </a:xfrm>
        </p:spPr>
        <p:txBody>
          <a:bodyPr anchor="ctr"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romanUcPeriod"/>
            </a:pPr>
            <a:r>
              <a:rPr lang="en-US" sz="2400" b="1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 and Coherence</a:t>
            </a:r>
            <a:r>
              <a:rPr lang="en-US" sz="2400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existing ocean governance frameworks remains isolated and not fully integrated into the AU policy framework, leading to fragmented efforts</a:t>
            </a:r>
          </a:p>
          <a:p>
            <a:pPr marL="514350" indent="-514350">
              <a:lnSpc>
                <a:spcPct val="90000"/>
              </a:lnSpc>
              <a:buFont typeface="+mj-lt"/>
              <a:buAutoNum type="romanUcPeriod"/>
            </a:pPr>
            <a:r>
              <a:rPr lang="en-US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Sector-Specific Focus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Many AU strategies, such as the Policy Framework and Reform Strategy for Fisheries and Aquaculture, focus on specific sectors rather than a holistic approach to ocean governance.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heavy maritime security focus, creating an imbalance between security and developmental goals for a blue/ocean economy</a:t>
            </a:r>
          </a:p>
          <a:p>
            <a:pPr marL="514350" indent="-514350">
              <a:lnSpc>
                <a:spcPct val="90000"/>
              </a:lnSpc>
              <a:buFont typeface="+mj-lt"/>
              <a:buAutoNum type="romanUcPeriod"/>
            </a:pPr>
            <a:r>
              <a:rPr lang="en-US" sz="2400" b="1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Economic and Environmental Balance</a:t>
            </a:r>
            <a:r>
              <a:rPr lang="en-US" sz="2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Few strategies emphasize the protection of marine ecosystems or the economic potential of coastal and marine resources.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Strategies often trade and economic frameworks are enhanced but not explicitly addressing the potential of coastal and marine resources as significant socio-economic drivers. While s</a:t>
            </a:r>
            <a:r>
              <a:rPr lang="en-US" sz="2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ome strategies focus heavily on environmental and social pillars without considering economic aspects. </a:t>
            </a:r>
            <a:endParaRPr lang="en-US" sz="24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49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4020F7-2F33-855D-F96B-1C9B94BA5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16C7D03-BD8E-62A8-4DD2-D9B6AB337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5FEBF61-3D9C-047E-2DB7-163DC35E5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K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327CD1-62BA-66DC-7A02-6506323C1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405C6-71C5-A4F3-E28C-3D59D88A5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727113"/>
            <a:ext cx="9456339" cy="5420299"/>
          </a:xfrm>
        </p:spPr>
        <p:txBody>
          <a:bodyPr anchor="ctr">
            <a:normAutofit/>
          </a:bodyPr>
          <a:lstStyle/>
          <a:p>
            <a:pPr marL="514350" indent="-514350" algn="l">
              <a:buFont typeface="+mj-lt"/>
              <a:buAutoNum type="romanUcPeriod" startAt="6"/>
            </a:pPr>
            <a:r>
              <a:rPr lang="en-US" sz="2400" b="1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Health and Environmental Linkages</a:t>
            </a:r>
            <a:r>
              <a:rPr lang="en-US" sz="2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Some strategies imply that environmental degradation is linked to human health but fail to include health aspects comprehensively in ocean governance.</a:t>
            </a:r>
          </a:p>
          <a:p>
            <a:pPr marL="514350" indent="-514350">
              <a:buFont typeface="+mj-lt"/>
              <a:buAutoNum type="romanUcPeriod" startAt="6"/>
            </a:pPr>
            <a:r>
              <a:rPr lang="en-US" sz="2400" b="1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Adaptability and Emerging Issues</a:t>
            </a:r>
            <a:r>
              <a:rPr lang="en-US" sz="2400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Existing frameworks lack flexibility to adapt to new and emerging issues such as illegal and illicit exploitation of resources,  climate change and rapid economic growth impacts on marine ecosystems.</a:t>
            </a:r>
          </a:p>
        </p:txBody>
      </p:sp>
    </p:spTree>
    <p:extLst>
      <p:ext uri="{BB962C8B-B14F-4D97-AF65-F5344CB8AC3E}">
        <p14:creationId xmlns:p14="http://schemas.microsoft.com/office/powerpoint/2010/main" val="2245384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C90B52-91C7-4BE9-8AE0-180FFFE110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30005B-6102-4F3C-A26F-485DF1BF9717}">
  <ds:schemaRefs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230e9df3-be65-4c73-a93b-d1236ebd677e"/>
    <ds:schemaRef ds:uri="16c05727-aa75-4e4a-9b5f-8a80a1165891"/>
    <ds:schemaRef ds:uri="http://schemas.microsoft.com/office/infopath/2007/PartnerControls"/>
    <ds:schemaRef ds:uri="71af3243-3dd4-4a8d-8c0d-dd76da1f02a5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4E60708A-6461-4D7F-883F-7E25D731D32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f9e35db-544f-4f60-bdcc-5ea416e6dc70}" enabled="0" method="" siteId="{0f9e35db-544f-4f60-bdcc-5ea416e6dc7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3731</TotalTime>
  <Words>1244</Words>
  <Application>Microsoft Office PowerPoint</Application>
  <PresentationFormat>Widescreen</PresentationFormat>
  <Paragraphs>95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Aptos</vt:lpstr>
      <vt:lpstr>Arial</vt:lpstr>
      <vt:lpstr>Calibri</vt:lpstr>
      <vt:lpstr>Century Gothic</vt:lpstr>
      <vt:lpstr>Roboto</vt:lpstr>
      <vt:lpstr>Segoe UI</vt:lpstr>
      <vt:lpstr>Times New Roman</vt:lpstr>
      <vt:lpstr>Wingdings</vt:lpstr>
      <vt:lpstr>Wingdings 3</vt:lpstr>
      <vt:lpstr>Ion Boardroom</vt:lpstr>
      <vt:lpstr>Existing frameworks, gaps and opportunities in Ocean Governance in Africa </vt:lpstr>
      <vt:lpstr> Global setting on Ocean Governance frameworks </vt:lpstr>
      <vt:lpstr>Existing African Frameworks Categories  African Union Frameworks Sub regional Frameworks Regional Economic Communities (RECs) Regional Seas Programmes Regional Fisheries Management Organizations (RFMOs) Ports and harbors frameworks National Frameworks</vt:lpstr>
      <vt:lpstr>Key Gaps in Ocean Governance</vt:lpstr>
      <vt:lpstr>Key Gaps in Ocean Governance</vt:lpstr>
      <vt:lpstr>African Union Frameworks</vt:lpstr>
      <vt:lpstr>Gaps in the African Union Frameworks </vt:lpstr>
      <vt:lpstr>PowerPoint Presentation</vt:lpstr>
      <vt:lpstr>PowerPoint Presentation</vt:lpstr>
      <vt:lpstr>What works in the African Union Frameworks</vt:lpstr>
      <vt:lpstr>Sub Regional Frameworks</vt:lpstr>
      <vt:lpstr>Gaps in the Sub Regional and National Frameworks </vt:lpstr>
      <vt:lpstr>PowerPoint Presentation</vt:lpstr>
      <vt:lpstr>PowerPoint Presentation</vt:lpstr>
      <vt:lpstr>What works in the sub regional Frameworks</vt:lpstr>
      <vt:lpstr>Opportunities in African Ocean Governance</vt:lpstr>
      <vt:lpstr>Opportunities in Ocean Governance</vt:lpstr>
      <vt:lpstr>Opportunities in Ocean Governance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Elizabeth Awinja</dc:creator>
  <cp:lastModifiedBy>Robert Wabunoha</cp:lastModifiedBy>
  <cp:revision>16</cp:revision>
  <dcterms:created xsi:type="dcterms:W3CDTF">2025-03-25T06:45:34Z</dcterms:created>
  <dcterms:modified xsi:type="dcterms:W3CDTF">2025-03-29T15:56:08Z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