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258" r:id="rId3"/>
    <p:sldId id="3364" r:id="rId4"/>
    <p:sldId id="3359" r:id="rId5"/>
    <p:sldId id="3361" r:id="rId6"/>
    <p:sldId id="256" r:id="rId7"/>
    <p:sldId id="3366" r:id="rId8"/>
    <p:sldId id="3367" r:id="rId9"/>
    <p:sldId id="259" r:id="rId10"/>
    <p:sldId id="260" r:id="rId11"/>
    <p:sldId id="261" r:id="rId12"/>
    <p:sldId id="262" r:id="rId13"/>
    <p:sldId id="263" r:id="rId14"/>
    <p:sldId id="264" r:id="rId15"/>
    <p:sldId id="290" r:id="rId16"/>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Kiarie" initials="SK" lastIdx="1" clrIdx="0">
    <p:extLst>
      <p:ext uri="{19B8F6BF-5375-455C-9EA6-DF929625EA0E}">
        <p15:presenceInfo xmlns:p15="http://schemas.microsoft.com/office/powerpoint/2012/main" userId="S::skiarie@eachq.org::1b8ffb3b-f2c2-4396-99c8-a7e51e7545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5033" autoAdjust="0"/>
  </p:normalViewPr>
  <p:slideViewPr>
    <p:cSldViewPr snapToGrid="0">
      <p:cViewPr varScale="1">
        <p:scale>
          <a:sx n="78" d="100"/>
          <a:sy n="78" d="100"/>
        </p:scale>
        <p:origin x="902" y="72"/>
      </p:cViewPr>
      <p:guideLst>
        <p:guide orient="horz" pos="2160"/>
        <p:guide pos="3840"/>
      </p:guideLst>
    </p:cSldViewPr>
  </p:slideViewPr>
  <p:notesTextViewPr>
    <p:cViewPr>
      <p:scale>
        <a:sx n="1" d="1"/>
        <a:sy n="1" d="1"/>
      </p:scale>
      <p:origin x="0" y="0"/>
    </p:cViewPr>
  </p:notesTextViewPr>
  <p:sorterViewPr>
    <p:cViewPr>
      <p:scale>
        <a:sx n="100" d="100"/>
        <a:sy n="100" d="100"/>
      </p:scale>
      <p:origin x="0" y="-62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_rels/data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D1025B-5B99-4431-A5DC-474815A1F039}"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77B0FB94-2B5B-4BCA-9B12-F202835B761F}">
      <dgm:prSet custT="1"/>
      <dgm:spPr/>
      <dgm:t>
        <a:bodyPr/>
        <a:lstStyle/>
        <a:p>
          <a:r>
            <a:rPr lang="en-US" sz="1600" dirty="0"/>
            <a:t>Strengthening maritime security within the EAC requires a comprehensive approach that includes financial investment, technology transfer, and capacity building. </a:t>
          </a:r>
        </a:p>
      </dgm:t>
    </dgm:pt>
    <dgm:pt modelId="{D11335A8-A41E-4A3D-AF0D-21C335EFDC42}" type="parTrans" cxnId="{27B9875F-B9DD-438A-B692-AE0716F7860D}">
      <dgm:prSet/>
      <dgm:spPr/>
      <dgm:t>
        <a:bodyPr/>
        <a:lstStyle/>
        <a:p>
          <a:endParaRPr lang="en-US"/>
        </a:p>
      </dgm:t>
    </dgm:pt>
    <dgm:pt modelId="{37E88283-4315-480F-B306-A2267AE7B50C}" type="sibTrans" cxnId="{27B9875F-B9DD-438A-B692-AE0716F7860D}">
      <dgm:prSet/>
      <dgm:spPr/>
      <dgm:t>
        <a:bodyPr/>
        <a:lstStyle/>
        <a:p>
          <a:endParaRPr lang="en-US"/>
        </a:p>
      </dgm:t>
    </dgm:pt>
    <dgm:pt modelId="{1B7BFE00-48CB-475B-A5D7-8B0B8C91A854}">
      <dgm:prSet custT="1"/>
      <dgm:spPr/>
      <dgm:t>
        <a:bodyPr/>
        <a:lstStyle/>
        <a:p>
          <a:r>
            <a:rPr lang="en-US" sz="1600" dirty="0"/>
            <a:t>Sustainable funding mechanisms must be established to support</a:t>
          </a:r>
          <a:r>
            <a:rPr lang="en-GB" sz="1600" dirty="0"/>
            <a:t> security infrastructure such as surveillance systems</a:t>
          </a:r>
          <a:r>
            <a:rPr lang="en-US" sz="1600" dirty="0"/>
            <a:t>, coast guard operations, and emergency response units. </a:t>
          </a:r>
        </a:p>
      </dgm:t>
    </dgm:pt>
    <dgm:pt modelId="{8B850B90-369D-4F07-B2AC-6B2058929C26}" type="parTrans" cxnId="{3D667B43-6990-4733-BA92-B0B734BEA550}">
      <dgm:prSet/>
      <dgm:spPr/>
      <dgm:t>
        <a:bodyPr/>
        <a:lstStyle/>
        <a:p>
          <a:endParaRPr lang="en-US"/>
        </a:p>
      </dgm:t>
    </dgm:pt>
    <dgm:pt modelId="{8B34F5AC-C22A-4A0F-B6D4-776147DFEF29}" type="sibTrans" cxnId="{3D667B43-6990-4733-BA92-B0B734BEA550}">
      <dgm:prSet/>
      <dgm:spPr/>
      <dgm:t>
        <a:bodyPr/>
        <a:lstStyle/>
        <a:p>
          <a:endParaRPr lang="en-US"/>
        </a:p>
      </dgm:t>
    </dgm:pt>
    <dgm:pt modelId="{AE42DD31-6AD1-47CC-821E-599C2BAEBC62}">
      <dgm:prSet custT="1"/>
      <dgm:spPr/>
      <dgm:t>
        <a:bodyPr/>
        <a:lstStyle/>
        <a:p>
          <a:r>
            <a:rPr lang="en-US" sz="1600" dirty="0"/>
            <a:t>Technology transfer will play a critical role in enhancing monitoring and enforcement capabilities, particularly through satellite surveillance, automated tracking systems, and data-sharing platforms.</a:t>
          </a:r>
        </a:p>
      </dgm:t>
    </dgm:pt>
    <dgm:pt modelId="{A51047B6-DACC-4BAF-A600-4FAC362287EB}" type="parTrans" cxnId="{6FA8FFDE-5292-40BD-B4AE-67B45A752E2C}">
      <dgm:prSet/>
      <dgm:spPr/>
      <dgm:t>
        <a:bodyPr/>
        <a:lstStyle/>
        <a:p>
          <a:endParaRPr lang="en-US"/>
        </a:p>
      </dgm:t>
    </dgm:pt>
    <dgm:pt modelId="{62CA333B-212B-4280-9284-24A10D221B7D}" type="sibTrans" cxnId="{6FA8FFDE-5292-40BD-B4AE-67B45A752E2C}">
      <dgm:prSet/>
      <dgm:spPr/>
      <dgm:t>
        <a:bodyPr/>
        <a:lstStyle/>
        <a:p>
          <a:endParaRPr lang="en-US"/>
        </a:p>
      </dgm:t>
    </dgm:pt>
    <dgm:pt modelId="{E58E4CFF-52CF-473F-BA4B-DEF0C95B20A7}">
      <dgm:prSet custT="1"/>
      <dgm:spPr/>
      <dgm:t>
        <a:bodyPr/>
        <a:lstStyle/>
        <a:p>
          <a:r>
            <a:rPr lang="en-US" sz="1600" dirty="0"/>
            <a:t>Capacity-building programs must also be prioritized to equip security personnel with the necessary skills and expertise to combat maritime threats effectively. </a:t>
          </a:r>
        </a:p>
      </dgm:t>
    </dgm:pt>
    <dgm:pt modelId="{4DF8E2DB-DE8E-411D-8B4E-FE36703C45B6}" type="parTrans" cxnId="{F37A8DEA-5BBA-4457-BF73-77AA9B2EAEF9}">
      <dgm:prSet/>
      <dgm:spPr/>
      <dgm:t>
        <a:bodyPr/>
        <a:lstStyle/>
        <a:p>
          <a:endParaRPr lang="en-US"/>
        </a:p>
      </dgm:t>
    </dgm:pt>
    <dgm:pt modelId="{711C80FB-66E0-41A1-98D1-FB41AA89CA97}" type="sibTrans" cxnId="{F37A8DEA-5BBA-4457-BF73-77AA9B2EAEF9}">
      <dgm:prSet/>
      <dgm:spPr/>
      <dgm:t>
        <a:bodyPr/>
        <a:lstStyle/>
        <a:p>
          <a:endParaRPr lang="en-US"/>
        </a:p>
      </dgm:t>
    </dgm:pt>
    <dgm:pt modelId="{57BDCD83-4363-4312-8EED-36403AB4538F}" type="pres">
      <dgm:prSet presAssocID="{46D1025B-5B99-4431-A5DC-474815A1F039}" presName="root" presStyleCnt="0">
        <dgm:presLayoutVars>
          <dgm:dir/>
          <dgm:resizeHandles val="exact"/>
        </dgm:presLayoutVars>
      </dgm:prSet>
      <dgm:spPr/>
    </dgm:pt>
    <dgm:pt modelId="{C1052F71-36D0-4955-BAFE-C017A460EAE7}" type="pres">
      <dgm:prSet presAssocID="{77B0FB94-2B5B-4BCA-9B12-F202835B761F}" presName="compNode" presStyleCnt="0"/>
      <dgm:spPr/>
    </dgm:pt>
    <dgm:pt modelId="{E884A87B-3B47-49BD-ABF4-79B03D288E38}" type="pres">
      <dgm:prSet presAssocID="{77B0FB94-2B5B-4BCA-9B12-F202835B761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chor"/>
        </a:ext>
      </dgm:extLst>
    </dgm:pt>
    <dgm:pt modelId="{9E5A0EBC-C5DC-4C0D-AF8C-3C2E34F4DD9D}" type="pres">
      <dgm:prSet presAssocID="{77B0FB94-2B5B-4BCA-9B12-F202835B761F}" presName="spaceRect" presStyleCnt="0"/>
      <dgm:spPr/>
    </dgm:pt>
    <dgm:pt modelId="{5859B461-A1E3-45D6-9E06-1C0439B96F43}" type="pres">
      <dgm:prSet presAssocID="{77B0FB94-2B5B-4BCA-9B12-F202835B761F}" presName="textRect" presStyleLbl="revTx" presStyleIdx="0" presStyleCnt="4">
        <dgm:presLayoutVars>
          <dgm:chMax val="1"/>
          <dgm:chPref val="1"/>
        </dgm:presLayoutVars>
      </dgm:prSet>
      <dgm:spPr/>
    </dgm:pt>
    <dgm:pt modelId="{F3B94417-7D2C-4499-9C1F-9D567D3DE9C2}" type="pres">
      <dgm:prSet presAssocID="{37E88283-4315-480F-B306-A2267AE7B50C}" presName="sibTrans" presStyleCnt="0"/>
      <dgm:spPr/>
    </dgm:pt>
    <dgm:pt modelId="{AA8DDCD8-BC55-4E35-B62D-DF7622CD1DA5}" type="pres">
      <dgm:prSet presAssocID="{1B7BFE00-48CB-475B-A5D7-8B0B8C91A854}" presName="compNode" presStyleCnt="0"/>
      <dgm:spPr/>
    </dgm:pt>
    <dgm:pt modelId="{D602024B-C36B-462C-A97E-DE6EEE37130F}" type="pres">
      <dgm:prSet presAssocID="{1B7BFE00-48CB-475B-A5D7-8B0B8C91A85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ecurity Camera"/>
        </a:ext>
      </dgm:extLst>
    </dgm:pt>
    <dgm:pt modelId="{47441A93-D015-420D-8541-A0E2F4D88ACD}" type="pres">
      <dgm:prSet presAssocID="{1B7BFE00-48CB-475B-A5D7-8B0B8C91A854}" presName="spaceRect" presStyleCnt="0"/>
      <dgm:spPr/>
    </dgm:pt>
    <dgm:pt modelId="{E7C3274C-134D-4CC5-BA52-C4F8CAB796C3}" type="pres">
      <dgm:prSet presAssocID="{1B7BFE00-48CB-475B-A5D7-8B0B8C91A854}" presName="textRect" presStyleLbl="revTx" presStyleIdx="1" presStyleCnt="4">
        <dgm:presLayoutVars>
          <dgm:chMax val="1"/>
          <dgm:chPref val="1"/>
        </dgm:presLayoutVars>
      </dgm:prSet>
      <dgm:spPr/>
    </dgm:pt>
    <dgm:pt modelId="{8600BAA9-8A53-4F1F-BE7F-F2BA50D3034C}" type="pres">
      <dgm:prSet presAssocID="{8B34F5AC-C22A-4A0F-B6D4-776147DFEF29}" presName="sibTrans" presStyleCnt="0"/>
      <dgm:spPr/>
    </dgm:pt>
    <dgm:pt modelId="{3E7B3284-D525-4AFE-A37C-91FFEB358404}" type="pres">
      <dgm:prSet presAssocID="{AE42DD31-6AD1-47CC-821E-599C2BAEBC62}" presName="compNode" presStyleCnt="0"/>
      <dgm:spPr/>
    </dgm:pt>
    <dgm:pt modelId="{F0CA152C-8398-46BE-8086-D490497DE0F7}" type="pres">
      <dgm:prSet presAssocID="{AE42DD31-6AD1-47CC-821E-599C2BAEBC6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atellite"/>
        </a:ext>
      </dgm:extLst>
    </dgm:pt>
    <dgm:pt modelId="{3DDEAE3F-585C-4D04-9232-095C9A52EA8D}" type="pres">
      <dgm:prSet presAssocID="{AE42DD31-6AD1-47CC-821E-599C2BAEBC62}" presName="spaceRect" presStyleCnt="0"/>
      <dgm:spPr/>
    </dgm:pt>
    <dgm:pt modelId="{1F0FA579-C81B-41F5-A2C0-755FCA0CDDAA}" type="pres">
      <dgm:prSet presAssocID="{AE42DD31-6AD1-47CC-821E-599C2BAEBC62}" presName="textRect" presStyleLbl="revTx" presStyleIdx="2" presStyleCnt="4">
        <dgm:presLayoutVars>
          <dgm:chMax val="1"/>
          <dgm:chPref val="1"/>
        </dgm:presLayoutVars>
      </dgm:prSet>
      <dgm:spPr/>
    </dgm:pt>
    <dgm:pt modelId="{233D1AB3-786A-4384-A21D-70F012C78BBE}" type="pres">
      <dgm:prSet presAssocID="{62CA333B-212B-4280-9284-24A10D221B7D}" presName="sibTrans" presStyleCnt="0"/>
      <dgm:spPr/>
    </dgm:pt>
    <dgm:pt modelId="{0BAB7C3F-4A8E-491C-870B-268CE7AB657A}" type="pres">
      <dgm:prSet presAssocID="{E58E4CFF-52CF-473F-BA4B-DEF0C95B20A7}" presName="compNode" presStyleCnt="0"/>
      <dgm:spPr/>
    </dgm:pt>
    <dgm:pt modelId="{2297D3E7-CB1E-4A1F-9FE7-4C467311DA85}" type="pres">
      <dgm:prSet presAssocID="{E58E4CFF-52CF-473F-BA4B-DEF0C95B20A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ptain"/>
        </a:ext>
      </dgm:extLst>
    </dgm:pt>
    <dgm:pt modelId="{B2CF750C-0585-413D-B735-798B03319A7D}" type="pres">
      <dgm:prSet presAssocID="{E58E4CFF-52CF-473F-BA4B-DEF0C95B20A7}" presName="spaceRect" presStyleCnt="0"/>
      <dgm:spPr/>
    </dgm:pt>
    <dgm:pt modelId="{6E69D2E8-C371-4017-9E4F-5F46E0A3EE0B}" type="pres">
      <dgm:prSet presAssocID="{E58E4CFF-52CF-473F-BA4B-DEF0C95B20A7}" presName="textRect" presStyleLbl="revTx" presStyleIdx="3" presStyleCnt="4">
        <dgm:presLayoutVars>
          <dgm:chMax val="1"/>
          <dgm:chPref val="1"/>
        </dgm:presLayoutVars>
      </dgm:prSet>
      <dgm:spPr/>
    </dgm:pt>
  </dgm:ptLst>
  <dgm:cxnLst>
    <dgm:cxn modelId="{7F6B410D-978D-4F3C-8135-B92E3B9C37FB}" type="presOf" srcId="{77B0FB94-2B5B-4BCA-9B12-F202835B761F}" destId="{5859B461-A1E3-45D6-9E06-1C0439B96F43}" srcOrd="0" destOrd="0" presId="urn:microsoft.com/office/officeart/2018/2/layout/IconLabelList"/>
    <dgm:cxn modelId="{27B9875F-B9DD-438A-B692-AE0716F7860D}" srcId="{46D1025B-5B99-4431-A5DC-474815A1F039}" destId="{77B0FB94-2B5B-4BCA-9B12-F202835B761F}" srcOrd="0" destOrd="0" parTransId="{D11335A8-A41E-4A3D-AF0D-21C335EFDC42}" sibTransId="{37E88283-4315-480F-B306-A2267AE7B50C}"/>
    <dgm:cxn modelId="{3D667B43-6990-4733-BA92-B0B734BEA550}" srcId="{46D1025B-5B99-4431-A5DC-474815A1F039}" destId="{1B7BFE00-48CB-475B-A5D7-8B0B8C91A854}" srcOrd="1" destOrd="0" parTransId="{8B850B90-369D-4F07-B2AC-6B2058929C26}" sibTransId="{8B34F5AC-C22A-4A0F-B6D4-776147DFEF29}"/>
    <dgm:cxn modelId="{12C3C593-0B18-49AE-B8F7-8BF06971082F}" type="presOf" srcId="{AE42DD31-6AD1-47CC-821E-599C2BAEBC62}" destId="{1F0FA579-C81B-41F5-A2C0-755FCA0CDDAA}" srcOrd="0" destOrd="0" presId="urn:microsoft.com/office/officeart/2018/2/layout/IconLabelList"/>
    <dgm:cxn modelId="{293D93AD-BE29-40DF-9514-942BDAEFE621}" type="presOf" srcId="{1B7BFE00-48CB-475B-A5D7-8B0B8C91A854}" destId="{E7C3274C-134D-4CC5-BA52-C4F8CAB796C3}" srcOrd="0" destOrd="0" presId="urn:microsoft.com/office/officeart/2018/2/layout/IconLabelList"/>
    <dgm:cxn modelId="{97E9E8AF-2E67-4E14-B092-E9B7C2625910}" type="presOf" srcId="{E58E4CFF-52CF-473F-BA4B-DEF0C95B20A7}" destId="{6E69D2E8-C371-4017-9E4F-5F46E0A3EE0B}" srcOrd="0" destOrd="0" presId="urn:microsoft.com/office/officeart/2018/2/layout/IconLabelList"/>
    <dgm:cxn modelId="{AEFBDEB2-1739-4B26-8307-1396761976B1}" type="presOf" srcId="{46D1025B-5B99-4431-A5DC-474815A1F039}" destId="{57BDCD83-4363-4312-8EED-36403AB4538F}" srcOrd="0" destOrd="0" presId="urn:microsoft.com/office/officeart/2018/2/layout/IconLabelList"/>
    <dgm:cxn modelId="{6FA8FFDE-5292-40BD-B4AE-67B45A752E2C}" srcId="{46D1025B-5B99-4431-A5DC-474815A1F039}" destId="{AE42DD31-6AD1-47CC-821E-599C2BAEBC62}" srcOrd="2" destOrd="0" parTransId="{A51047B6-DACC-4BAF-A600-4FAC362287EB}" sibTransId="{62CA333B-212B-4280-9284-24A10D221B7D}"/>
    <dgm:cxn modelId="{F37A8DEA-5BBA-4457-BF73-77AA9B2EAEF9}" srcId="{46D1025B-5B99-4431-A5DC-474815A1F039}" destId="{E58E4CFF-52CF-473F-BA4B-DEF0C95B20A7}" srcOrd="3" destOrd="0" parTransId="{4DF8E2DB-DE8E-411D-8B4E-FE36703C45B6}" sibTransId="{711C80FB-66E0-41A1-98D1-FB41AA89CA97}"/>
    <dgm:cxn modelId="{FE92FCF4-2A11-4316-A30C-1B86836E205B}" type="presParOf" srcId="{57BDCD83-4363-4312-8EED-36403AB4538F}" destId="{C1052F71-36D0-4955-BAFE-C017A460EAE7}" srcOrd="0" destOrd="0" presId="urn:microsoft.com/office/officeart/2018/2/layout/IconLabelList"/>
    <dgm:cxn modelId="{2F7EB835-0EF6-4C9D-B1C3-6A5578D25B05}" type="presParOf" srcId="{C1052F71-36D0-4955-BAFE-C017A460EAE7}" destId="{E884A87B-3B47-49BD-ABF4-79B03D288E38}" srcOrd="0" destOrd="0" presId="urn:microsoft.com/office/officeart/2018/2/layout/IconLabelList"/>
    <dgm:cxn modelId="{6AF8D69B-C258-44C3-928B-90D85F53FA18}" type="presParOf" srcId="{C1052F71-36D0-4955-BAFE-C017A460EAE7}" destId="{9E5A0EBC-C5DC-4C0D-AF8C-3C2E34F4DD9D}" srcOrd="1" destOrd="0" presId="urn:microsoft.com/office/officeart/2018/2/layout/IconLabelList"/>
    <dgm:cxn modelId="{5D72EAB3-C897-4B68-9062-581D059E2974}" type="presParOf" srcId="{C1052F71-36D0-4955-BAFE-C017A460EAE7}" destId="{5859B461-A1E3-45D6-9E06-1C0439B96F43}" srcOrd="2" destOrd="0" presId="urn:microsoft.com/office/officeart/2018/2/layout/IconLabelList"/>
    <dgm:cxn modelId="{0324D767-C24F-47D8-B30E-33657B24D43A}" type="presParOf" srcId="{57BDCD83-4363-4312-8EED-36403AB4538F}" destId="{F3B94417-7D2C-4499-9C1F-9D567D3DE9C2}" srcOrd="1" destOrd="0" presId="urn:microsoft.com/office/officeart/2018/2/layout/IconLabelList"/>
    <dgm:cxn modelId="{0CB658AC-F278-4CEB-82E8-9631892A2BF5}" type="presParOf" srcId="{57BDCD83-4363-4312-8EED-36403AB4538F}" destId="{AA8DDCD8-BC55-4E35-B62D-DF7622CD1DA5}" srcOrd="2" destOrd="0" presId="urn:microsoft.com/office/officeart/2018/2/layout/IconLabelList"/>
    <dgm:cxn modelId="{99BEF5BC-02D1-41AE-9000-D7437D484CD6}" type="presParOf" srcId="{AA8DDCD8-BC55-4E35-B62D-DF7622CD1DA5}" destId="{D602024B-C36B-462C-A97E-DE6EEE37130F}" srcOrd="0" destOrd="0" presId="urn:microsoft.com/office/officeart/2018/2/layout/IconLabelList"/>
    <dgm:cxn modelId="{F4EF6BD9-982A-4E52-A2B3-B1F09005190F}" type="presParOf" srcId="{AA8DDCD8-BC55-4E35-B62D-DF7622CD1DA5}" destId="{47441A93-D015-420D-8541-A0E2F4D88ACD}" srcOrd="1" destOrd="0" presId="urn:microsoft.com/office/officeart/2018/2/layout/IconLabelList"/>
    <dgm:cxn modelId="{A43757C6-168C-437F-80AE-80292C9043B3}" type="presParOf" srcId="{AA8DDCD8-BC55-4E35-B62D-DF7622CD1DA5}" destId="{E7C3274C-134D-4CC5-BA52-C4F8CAB796C3}" srcOrd="2" destOrd="0" presId="urn:microsoft.com/office/officeart/2018/2/layout/IconLabelList"/>
    <dgm:cxn modelId="{27C1A98E-BF31-47B3-BFE2-FDB07A422C37}" type="presParOf" srcId="{57BDCD83-4363-4312-8EED-36403AB4538F}" destId="{8600BAA9-8A53-4F1F-BE7F-F2BA50D3034C}" srcOrd="3" destOrd="0" presId="urn:microsoft.com/office/officeart/2018/2/layout/IconLabelList"/>
    <dgm:cxn modelId="{EF1461B7-2CCE-47FC-B80A-E1C6343CFABB}" type="presParOf" srcId="{57BDCD83-4363-4312-8EED-36403AB4538F}" destId="{3E7B3284-D525-4AFE-A37C-91FFEB358404}" srcOrd="4" destOrd="0" presId="urn:microsoft.com/office/officeart/2018/2/layout/IconLabelList"/>
    <dgm:cxn modelId="{A0669175-75BB-4F1C-8E07-6285BB5BBF46}" type="presParOf" srcId="{3E7B3284-D525-4AFE-A37C-91FFEB358404}" destId="{F0CA152C-8398-46BE-8086-D490497DE0F7}" srcOrd="0" destOrd="0" presId="urn:microsoft.com/office/officeart/2018/2/layout/IconLabelList"/>
    <dgm:cxn modelId="{DD0CBDD2-746D-49D6-AE0B-27C2E5ADCCF4}" type="presParOf" srcId="{3E7B3284-D525-4AFE-A37C-91FFEB358404}" destId="{3DDEAE3F-585C-4D04-9232-095C9A52EA8D}" srcOrd="1" destOrd="0" presId="urn:microsoft.com/office/officeart/2018/2/layout/IconLabelList"/>
    <dgm:cxn modelId="{3DFE7C97-1A93-4CF0-A224-DB5774A99E48}" type="presParOf" srcId="{3E7B3284-D525-4AFE-A37C-91FFEB358404}" destId="{1F0FA579-C81B-41F5-A2C0-755FCA0CDDAA}" srcOrd="2" destOrd="0" presId="urn:microsoft.com/office/officeart/2018/2/layout/IconLabelList"/>
    <dgm:cxn modelId="{A014F39B-C7A0-4A01-9CAD-5559784F1C8D}" type="presParOf" srcId="{57BDCD83-4363-4312-8EED-36403AB4538F}" destId="{233D1AB3-786A-4384-A21D-70F012C78BBE}" srcOrd="5" destOrd="0" presId="urn:microsoft.com/office/officeart/2018/2/layout/IconLabelList"/>
    <dgm:cxn modelId="{69AE2A71-BFB5-4C14-AB67-5BF033684EB5}" type="presParOf" srcId="{57BDCD83-4363-4312-8EED-36403AB4538F}" destId="{0BAB7C3F-4A8E-491C-870B-268CE7AB657A}" srcOrd="6" destOrd="0" presId="urn:microsoft.com/office/officeart/2018/2/layout/IconLabelList"/>
    <dgm:cxn modelId="{8299A55B-8123-4429-9CCE-57AFEB0E5AE6}" type="presParOf" srcId="{0BAB7C3F-4A8E-491C-870B-268CE7AB657A}" destId="{2297D3E7-CB1E-4A1F-9FE7-4C467311DA85}" srcOrd="0" destOrd="0" presId="urn:microsoft.com/office/officeart/2018/2/layout/IconLabelList"/>
    <dgm:cxn modelId="{C5D860DA-6D05-4CA5-A910-985788764A83}" type="presParOf" srcId="{0BAB7C3F-4A8E-491C-870B-268CE7AB657A}" destId="{B2CF750C-0585-413D-B735-798B03319A7D}" srcOrd="1" destOrd="0" presId="urn:microsoft.com/office/officeart/2018/2/layout/IconLabelList"/>
    <dgm:cxn modelId="{CFAD8D9A-A29D-4035-9BA6-05431126B2CB}" type="presParOf" srcId="{0BAB7C3F-4A8E-491C-870B-268CE7AB657A}" destId="{6E69D2E8-C371-4017-9E4F-5F46E0A3EE0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D6BAAF-55C5-46BD-9863-A57DF29D4980}"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863C89E1-111E-4C0B-82DA-F99074E95DE4}">
      <dgm:prSet/>
      <dgm:spPr/>
      <dgm:t>
        <a:bodyPr/>
        <a:lstStyle/>
        <a:p>
          <a:r>
            <a:rPr lang="en-US"/>
            <a:t>Effective maritime security governance requires a coordinated effort among multiple stakeholders, including government agencies, regional bodies, and the private sector. </a:t>
          </a:r>
        </a:p>
      </dgm:t>
    </dgm:pt>
    <dgm:pt modelId="{47F64A3B-B5F8-4690-BCE6-32C05475B7DF}" type="parTrans" cxnId="{D5B62BFC-2067-43DD-94B0-0487939B2EDD}">
      <dgm:prSet/>
      <dgm:spPr/>
      <dgm:t>
        <a:bodyPr/>
        <a:lstStyle/>
        <a:p>
          <a:endParaRPr lang="en-US"/>
        </a:p>
      </dgm:t>
    </dgm:pt>
    <dgm:pt modelId="{D0793D2F-8D93-4F6C-BF23-1080D2130A78}" type="sibTrans" cxnId="{D5B62BFC-2067-43DD-94B0-0487939B2EDD}">
      <dgm:prSet/>
      <dgm:spPr/>
      <dgm:t>
        <a:bodyPr/>
        <a:lstStyle/>
        <a:p>
          <a:endParaRPr lang="en-US"/>
        </a:p>
      </dgm:t>
    </dgm:pt>
    <dgm:pt modelId="{CECB7EB8-83FC-4B78-9524-79379FA1CD8A}">
      <dgm:prSet/>
      <dgm:spPr/>
      <dgm:t>
        <a:bodyPr/>
        <a:lstStyle/>
        <a:p>
          <a:r>
            <a:rPr lang="en-US" dirty="0"/>
            <a:t>EAC is strengthening collaboration with institutions such as the Maritime Organization for Eastern, Southern, and Northern Africa (MOESNAA) and the Northern Corridor Transit and Transport Coordination Authority to enhance security operations. </a:t>
          </a:r>
        </a:p>
      </dgm:t>
    </dgm:pt>
    <dgm:pt modelId="{AC58A986-849F-411C-A303-D0E6747B5FD3}" type="parTrans" cxnId="{173C854F-D2D7-42FE-9CDF-D94C6DEE28E3}">
      <dgm:prSet/>
      <dgm:spPr/>
      <dgm:t>
        <a:bodyPr/>
        <a:lstStyle/>
        <a:p>
          <a:endParaRPr lang="en-US"/>
        </a:p>
      </dgm:t>
    </dgm:pt>
    <dgm:pt modelId="{09010093-9A6D-4F3F-8877-126FCBCCD0BF}" type="sibTrans" cxnId="{173C854F-D2D7-42FE-9CDF-D94C6DEE28E3}">
      <dgm:prSet/>
      <dgm:spPr/>
      <dgm:t>
        <a:bodyPr/>
        <a:lstStyle/>
        <a:p>
          <a:endParaRPr lang="en-US"/>
        </a:p>
      </dgm:t>
    </dgm:pt>
    <dgm:pt modelId="{4450B147-827F-4669-BF18-0B5B416A4BD7}">
      <dgm:prSet/>
      <dgm:spPr/>
      <dgm:t>
        <a:bodyPr/>
        <a:lstStyle/>
        <a:p>
          <a:r>
            <a:rPr lang="en-US" dirty="0"/>
            <a:t>Additionally, fostering partnerships with international organizations and law enforcement agencies will improve intelligence sharing, joint patrols, and crisis response mechanisms. </a:t>
          </a:r>
        </a:p>
      </dgm:t>
    </dgm:pt>
    <dgm:pt modelId="{10BE08F5-E899-43F8-9397-2D5A2B3CF7FA}" type="parTrans" cxnId="{DF5C0899-76A3-4866-9CCB-6726FD880E23}">
      <dgm:prSet/>
      <dgm:spPr/>
      <dgm:t>
        <a:bodyPr/>
        <a:lstStyle/>
        <a:p>
          <a:endParaRPr lang="en-US"/>
        </a:p>
      </dgm:t>
    </dgm:pt>
    <dgm:pt modelId="{E715A09F-BFBA-4290-B3C1-559D33A6C527}" type="sibTrans" cxnId="{DF5C0899-76A3-4866-9CCB-6726FD880E23}">
      <dgm:prSet/>
      <dgm:spPr/>
      <dgm:t>
        <a:bodyPr/>
        <a:lstStyle/>
        <a:p>
          <a:endParaRPr lang="en-US"/>
        </a:p>
      </dgm:t>
    </dgm:pt>
    <dgm:pt modelId="{11290535-11E1-4B03-A342-15195D0B6C6A}">
      <dgm:prSet/>
      <dgm:spPr/>
      <dgm:t>
        <a:bodyPr/>
        <a:lstStyle/>
        <a:p>
          <a:r>
            <a:rPr lang="en-US"/>
            <a:t>A regional maritime security framework should be developed to harmonize policies, facilitate cross-border cooperation, and ensure that all stakeholders work towards a unified security strategy.</a:t>
          </a:r>
        </a:p>
      </dgm:t>
    </dgm:pt>
    <dgm:pt modelId="{1B620450-068D-471C-9948-DEE972BA16FD}" type="parTrans" cxnId="{CE857038-DA26-4F37-AB94-89382547CAD9}">
      <dgm:prSet/>
      <dgm:spPr/>
      <dgm:t>
        <a:bodyPr/>
        <a:lstStyle/>
        <a:p>
          <a:endParaRPr lang="en-US"/>
        </a:p>
      </dgm:t>
    </dgm:pt>
    <dgm:pt modelId="{7FDA9D96-41CB-47E3-9C30-78EB345A7801}" type="sibTrans" cxnId="{CE857038-DA26-4F37-AB94-89382547CAD9}">
      <dgm:prSet/>
      <dgm:spPr/>
      <dgm:t>
        <a:bodyPr/>
        <a:lstStyle/>
        <a:p>
          <a:endParaRPr lang="en-US"/>
        </a:p>
      </dgm:t>
    </dgm:pt>
    <dgm:pt modelId="{C7770CE3-BFDE-4252-992C-A6CAEEA96FA3}" type="pres">
      <dgm:prSet presAssocID="{ACD6BAAF-55C5-46BD-9863-A57DF29D4980}" presName="linear" presStyleCnt="0">
        <dgm:presLayoutVars>
          <dgm:animLvl val="lvl"/>
          <dgm:resizeHandles val="exact"/>
        </dgm:presLayoutVars>
      </dgm:prSet>
      <dgm:spPr/>
    </dgm:pt>
    <dgm:pt modelId="{54D56631-215C-478A-B7CF-066698E4B475}" type="pres">
      <dgm:prSet presAssocID="{863C89E1-111E-4C0B-82DA-F99074E95DE4}" presName="parentText" presStyleLbl="node1" presStyleIdx="0" presStyleCnt="4">
        <dgm:presLayoutVars>
          <dgm:chMax val="0"/>
          <dgm:bulletEnabled val="1"/>
        </dgm:presLayoutVars>
      </dgm:prSet>
      <dgm:spPr/>
    </dgm:pt>
    <dgm:pt modelId="{A73BC994-D55A-40A1-9C7C-BDC2F1D78CB2}" type="pres">
      <dgm:prSet presAssocID="{D0793D2F-8D93-4F6C-BF23-1080D2130A78}" presName="spacer" presStyleCnt="0"/>
      <dgm:spPr/>
    </dgm:pt>
    <dgm:pt modelId="{AEC9902B-F3E9-40C8-903B-53938E75CE33}" type="pres">
      <dgm:prSet presAssocID="{CECB7EB8-83FC-4B78-9524-79379FA1CD8A}" presName="parentText" presStyleLbl="node1" presStyleIdx="1" presStyleCnt="4">
        <dgm:presLayoutVars>
          <dgm:chMax val="0"/>
          <dgm:bulletEnabled val="1"/>
        </dgm:presLayoutVars>
      </dgm:prSet>
      <dgm:spPr/>
    </dgm:pt>
    <dgm:pt modelId="{401502D7-D97F-43B7-9E4A-122791434D0B}" type="pres">
      <dgm:prSet presAssocID="{09010093-9A6D-4F3F-8877-126FCBCCD0BF}" presName="spacer" presStyleCnt="0"/>
      <dgm:spPr/>
    </dgm:pt>
    <dgm:pt modelId="{1108532D-2D7A-4551-B219-A10D6FEF9C82}" type="pres">
      <dgm:prSet presAssocID="{4450B147-827F-4669-BF18-0B5B416A4BD7}" presName="parentText" presStyleLbl="node1" presStyleIdx="2" presStyleCnt="4">
        <dgm:presLayoutVars>
          <dgm:chMax val="0"/>
          <dgm:bulletEnabled val="1"/>
        </dgm:presLayoutVars>
      </dgm:prSet>
      <dgm:spPr/>
    </dgm:pt>
    <dgm:pt modelId="{9C9629C4-D2A4-4E6B-8D91-4C0D5CD63A70}" type="pres">
      <dgm:prSet presAssocID="{E715A09F-BFBA-4290-B3C1-559D33A6C527}" presName="spacer" presStyleCnt="0"/>
      <dgm:spPr/>
    </dgm:pt>
    <dgm:pt modelId="{095C497D-A2DB-4B84-8799-F4DB45693A2A}" type="pres">
      <dgm:prSet presAssocID="{11290535-11E1-4B03-A342-15195D0B6C6A}" presName="parentText" presStyleLbl="node1" presStyleIdx="3" presStyleCnt="4">
        <dgm:presLayoutVars>
          <dgm:chMax val="0"/>
          <dgm:bulletEnabled val="1"/>
        </dgm:presLayoutVars>
      </dgm:prSet>
      <dgm:spPr/>
    </dgm:pt>
  </dgm:ptLst>
  <dgm:cxnLst>
    <dgm:cxn modelId="{CE857038-DA26-4F37-AB94-89382547CAD9}" srcId="{ACD6BAAF-55C5-46BD-9863-A57DF29D4980}" destId="{11290535-11E1-4B03-A342-15195D0B6C6A}" srcOrd="3" destOrd="0" parTransId="{1B620450-068D-471C-9948-DEE972BA16FD}" sibTransId="{7FDA9D96-41CB-47E3-9C30-78EB345A7801}"/>
    <dgm:cxn modelId="{6645216B-CD80-4F79-9220-76D97F808426}" type="presOf" srcId="{ACD6BAAF-55C5-46BD-9863-A57DF29D4980}" destId="{C7770CE3-BFDE-4252-992C-A6CAEEA96FA3}" srcOrd="0" destOrd="0" presId="urn:microsoft.com/office/officeart/2005/8/layout/vList2"/>
    <dgm:cxn modelId="{173C854F-D2D7-42FE-9CDF-D94C6DEE28E3}" srcId="{ACD6BAAF-55C5-46BD-9863-A57DF29D4980}" destId="{CECB7EB8-83FC-4B78-9524-79379FA1CD8A}" srcOrd="1" destOrd="0" parTransId="{AC58A986-849F-411C-A303-D0E6747B5FD3}" sibTransId="{09010093-9A6D-4F3F-8877-126FCBCCD0BF}"/>
    <dgm:cxn modelId="{0675A370-A8DB-4FA1-A0CC-371B27D3C9B6}" type="presOf" srcId="{863C89E1-111E-4C0B-82DA-F99074E95DE4}" destId="{54D56631-215C-478A-B7CF-066698E4B475}" srcOrd="0" destOrd="0" presId="urn:microsoft.com/office/officeart/2005/8/layout/vList2"/>
    <dgm:cxn modelId="{DF5C0899-76A3-4866-9CCB-6726FD880E23}" srcId="{ACD6BAAF-55C5-46BD-9863-A57DF29D4980}" destId="{4450B147-827F-4669-BF18-0B5B416A4BD7}" srcOrd="2" destOrd="0" parTransId="{10BE08F5-E899-43F8-9397-2D5A2B3CF7FA}" sibTransId="{E715A09F-BFBA-4290-B3C1-559D33A6C527}"/>
    <dgm:cxn modelId="{A9A9E9A5-43F8-4263-9618-BEF07585DCA6}" type="presOf" srcId="{11290535-11E1-4B03-A342-15195D0B6C6A}" destId="{095C497D-A2DB-4B84-8799-F4DB45693A2A}" srcOrd="0" destOrd="0" presId="urn:microsoft.com/office/officeart/2005/8/layout/vList2"/>
    <dgm:cxn modelId="{F75F61A8-65C2-408D-B3B5-6DD29121DCE7}" type="presOf" srcId="{CECB7EB8-83FC-4B78-9524-79379FA1CD8A}" destId="{AEC9902B-F3E9-40C8-903B-53938E75CE33}" srcOrd="0" destOrd="0" presId="urn:microsoft.com/office/officeart/2005/8/layout/vList2"/>
    <dgm:cxn modelId="{9E7B2AD2-4364-4C95-BBB4-64C462D5A4EB}" type="presOf" srcId="{4450B147-827F-4669-BF18-0B5B416A4BD7}" destId="{1108532D-2D7A-4551-B219-A10D6FEF9C82}" srcOrd="0" destOrd="0" presId="urn:microsoft.com/office/officeart/2005/8/layout/vList2"/>
    <dgm:cxn modelId="{D5B62BFC-2067-43DD-94B0-0487939B2EDD}" srcId="{ACD6BAAF-55C5-46BD-9863-A57DF29D4980}" destId="{863C89E1-111E-4C0B-82DA-F99074E95DE4}" srcOrd="0" destOrd="0" parTransId="{47F64A3B-B5F8-4690-BCE6-32C05475B7DF}" sibTransId="{D0793D2F-8D93-4F6C-BF23-1080D2130A78}"/>
    <dgm:cxn modelId="{EF7C456C-84AF-47E9-97EC-1E6FE0AB1A65}" type="presParOf" srcId="{C7770CE3-BFDE-4252-992C-A6CAEEA96FA3}" destId="{54D56631-215C-478A-B7CF-066698E4B475}" srcOrd="0" destOrd="0" presId="urn:microsoft.com/office/officeart/2005/8/layout/vList2"/>
    <dgm:cxn modelId="{0D6600B9-EFD9-4B78-A680-5AAA1FB12CA6}" type="presParOf" srcId="{C7770CE3-BFDE-4252-992C-A6CAEEA96FA3}" destId="{A73BC994-D55A-40A1-9C7C-BDC2F1D78CB2}" srcOrd="1" destOrd="0" presId="urn:microsoft.com/office/officeart/2005/8/layout/vList2"/>
    <dgm:cxn modelId="{23F17FB6-3186-4A9D-B027-442142EA8799}" type="presParOf" srcId="{C7770CE3-BFDE-4252-992C-A6CAEEA96FA3}" destId="{AEC9902B-F3E9-40C8-903B-53938E75CE33}" srcOrd="2" destOrd="0" presId="urn:microsoft.com/office/officeart/2005/8/layout/vList2"/>
    <dgm:cxn modelId="{B4BD72E3-5F5F-4120-A6BD-F3C0660651FC}" type="presParOf" srcId="{C7770CE3-BFDE-4252-992C-A6CAEEA96FA3}" destId="{401502D7-D97F-43B7-9E4A-122791434D0B}" srcOrd="3" destOrd="0" presId="urn:microsoft.com/office/officeart/2005/8/layout/vList2"/>
    <dgm:cxn modelId="{B1D42A3E-8B08-4292-988F-2636418D8177}" type="presParOf" srcId="{C7770CE3-BFDE-4252-992C-A6CAEEA96FA3}" destId="{1108532D-2D7A-4551-B219-A10D6FEF9C82}" srcOrd="4" destOrd="0" presId="urn:microsoft.com/office/officeart/2005/8/layout/vList2"/>
    <dgm:cxn modelId="{156BE709-CBD6-48E0-B227-F8C646301898}" type="presParOf" srcId="{C7770CE3-BFDE-4252-992C-A6CAEEA96FA3}" destId="{9C9629C4-D2A4-4E6B-8D91-4C0D5CD63A70}" srcOrd="5" destOrd="0" presId="urn:microsoft.com/office/officeart/2005/8/layout/vList2"/>
    <dgm:cxn modelId="{C463DE08-E6FF-4622-A8EB-9D31BBBECF42}" type="presParOf" srcId="{C7770CE3-BFDE-4252-992C-A6CAEEA96FA3}" destId="{095C497D-A2DB-4B84-8799-F4DB45693A2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B423E4-EDD0-4AA7-B36D-4E7FCCD443F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7C179FB-13F1-4C8F-B56A-6C64BD9767AF}">
      <dgm:prSet/>
      <dgm:spPr/>
      <dgm:t>
        <a:bodyPr/>
        <a:lstStyle/>
        <a:p>
          <a:r>
            <a:rPr lang="en-US"/>
            <a:t>A well-defined institutional and policy framework is crucial for achieving sustainable maritime security governance. </a:t>
          </a:r>
        </a:p>
      </dgm:t>
    </dgm:pt>
    <dgm:pt modelId="{BBD0E3C6-46CD-4BEB-A997-9F94C47FC3DD}" type="parTrans" cxnId="{6CFC4476-18C1-4432-9C75-89A9FE0BE51E}">
      <dgm:prSet/>
      <dgm:spPr/>
      <dgm:t>
        <a:bodyPr/>
        <a:lstStyle/>
        <a:p>
          <a:endParaRPr lang="en-US"/>
        </a:p>
      </dgm:t>
    </dgm:pt>
    <dgm:pt modelId="{1235D161-4599-4E51-9B4B-CFF14BECBF13}" type="sibTrans" cxnId="{6CFC4476-18C1-4432-9C75-89A9FE0BE51E}">
      <dgm:prSet/>
      <dgm:spPr/>
      <dgm:t>
        <a:bodyPr/>
        <a:lstStyle/>
        <a:p>
          <a:endParaRPr lang="en-US"/>
        </a:p>
      </dgm:t>
    </dgm:pt>
    <dgm:pt modelId="{DC42E3DA-8F8E-48D7-A0D1-F5D41F161C44}">
      <dgm:prSet/>
      <dgm:spPr/>
      <dgm:t>
        <a:bodyPr/>
        <a:lstStyle/>
        <a:p>
          <a:r>
            <a:rPr lang="en-US"/>
            <a:t>The Northern Corridor Transit and Transport Agreement (NCTTA) and the African Charter on Maritime Security (Lomé Charter) provide a foundation for policy alignment, but additional measures must be taken to ensure their effective enforcement. </a:t>
          </a:r>
        </a:p>
      </dgm:t>
    </dgm:pt>
    <dgm:pt modelId="{0BFFE315-42BC-4435-945A-B9DC4DCD741A}" type="parTrans" cxnId="{F751F464-9DDF-4C03-A812-A71CAC61586A}">
      <dgm:prSet/>
      <dgm:spPr/>
      <dgm:t>
        <a:bodyPr/>
        <a:lstStyle/>
        <a:p>
          <a:endParaRPr lang="en-US"/>
        </a:p>
      </dgm:t>
    </dgm:pt>
    <dgm:pt modelId="{64092CF1-CEDF-4AB9-8538-E0006EA028E6}" type="sibTrans" cxnId="{F751F464-9DDF-4C03-A812-A71CAC61586A}">
      <dgm:prSet/>
      <dgm:spPr/>
      <dgm:t>
        <a:bodyPr/>
        <a:lstStyle/>
        <a:p>
          <a:endParaRPr lang="en-US"/>
        </a:p>
      </dgm:t>
    </dgm:pt>
    <dgm:pt modelId="{0128FA88-0755-4898-B132-0B5804F87249}">
      <dgm:prSet/>
      <dgm:spPr/>
      <dgm:t>
        <a:bodyPr/>
        <a:lstStyle/>
        <a:p>
          <a:r>
            <a:rPr lang="en-US" dirty="0"/>
            <a:t>By developing standardized regulations for port security, surveillance, and emergency response, EAC Partner States can create a cohesive and efficient governance system that protects trade interests and enhances regional security.</a:t>
          </a:r>
        </a:p>
      </dgm:t>
    </dgm:pt>
    <dgm:pt modelId="{D6B86C5A-5372-4211-8259-FC8D186AACEE}" type="parTrans" cxnId="{D44D50C8-1E0F-4949-8838-DAA3383445E9}">
      <dgm:prSet/>
      <dgm:spPr/>
      <dgm:t>
        <a:bodyPr/>
        <a:lstStyle/>
        <a:p>
          <a:endParaRPr lang="en-US"/>
        </a:p>
      </dgm:t>
    </dgm:pt>
    <dgm:pt modelId="{D252E855-8978-40EE-9102-07417D190109}" type="sibTrans" cxnId="{D44D50C8-1E0F-4949-8838-DAA3383445E9}">
      <dgm:prSet/>
      <dgm:spPr/>
      <dgm:t>
        <a:bodyPr/>
        <a:lstStyle/>
        <a:p>
          <a:endParaRPr lang="en-US"/>
        </a:p>
      </dgm:t>
    </dgm:pt>
    <dgm:pt modelId="{A0B3CDCF-7A1E-4E7B-A970-1FB88912239D}" type="pres">
      <dgm:prSet presAssocID="{42B423E4-EDD0-4AA7-B36D-4E7FCCD443F1}" presName="root" presStyleCnt="0">
        <dgm:presLayoutVars>
          <dgm:dir/>
          <dgm:resizeHandles val="exact"/>
        </dgm:presLayoutVars>
      </dgm:prSet>
      <dgm:spPr/>
    </dgm:pt>
    <dgm:pt modelId="{2C0F54A4-9E8F-4C99-A38A-CE39E863B7CA}" type="pres">
      <dgm:prSet presAssocID="{57C179FB-13F1-4C8F-B56A-6C64BD9767AF}" presName="compNode" presStyleCnt="0"/>
      <dgm:spPr/>
    </dgm:pt>
    <dgm:pt modelId="{B327E792-DED0-4EA8-BF28-7FC8A7A9F423}" type="pres">
      <dgm:prSet presAssocID="{57C179FB-13F1-4C8F-B56A-6C64BD9767AF}" presName="bgRect" presStyleLbl="bgShp" presStyleIdx="0" presStyleCnt="3"/>
      <dgm:spPr/>
    </dgm:pt>
    <dgm:pt modelId="{5C9D4327-BD2B-4294-ACD7-7A41F13A9C4B}" type="pres">
      <dgm:prSet presAssocID="{57C179FB-13F1-4C8F-B56A-6C64BD9767A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chor"/>
        </a:ext>
      </dgm:extLst>
    </dgm:pt>
    <dgm:pt modelId="{F8CA338C-7D4A-4C5F-B44A-F5D34F488DDC}" type="pres">
      <dgm:prSet presAssocID="{57C179FB-13F1-4C8F-B56A-6C64BD9767AF}" presName="spaceRect" presStyleCnt="0"/>
      <dgm:spPr/>
    </dgm:pt>
    <dgm:pt modelId="{6747496E-9C7C-4979-88D1-6EF55ECB238E}" type="pres">
      <dgm:prSet presAssocID="{57C179FB-13F1-4C8F-B56A-6C64BD9767AF}" presName="parTx" presStyleLbl="revTx" presStyleIdx="0" presStyleCnt="3">
        <dgm:presLayoutVars>
          <dgm:chMax val="0"/>
          <dgm:chPref val="0"/>
        </dgm:presLayoutVars>
      </dgm:prSet>
      <dgm:spPr/>
    </dgm:pt>
    <dgm:pt modelId="{79781D1E-3B0B-4AF8-B9AF-F9577ED0E7CB}" type="pres">
      <dgm:prSet presAssocID="{1235D161-4599-4E51-9B4B-CFF14BECBF13}" presName="sibTrans" presStyleCnt="0"/>
      <dgm:spPr/>
    </dgm:pt>
    <dgm:pt modelId="{3BF2681E-0C74-493D-B010-39126133C684}" type="pres">
      <dgm:prSet presAssocID="{DC42E3DA-8F8E-48D7-A0D1-F5D41F161C44}" presName="compNode" presStyleCnt="0"/>
      <dgm:spPr/>
    </dgm:pt>
    <dgm:pt modelId="{8FAED2F8-832A-49C4-BEF3-EA4B9E6D692A}" type="pres">
      <dgm:prSet presAssocID="{DC42E3DA-8F8E-48D7-A0D1-F5D41F161C44}" presName="bgRect" presStyleLbl="bgShp" presStyleIdx="1" presStyleCnt="3"/>
      <dgm:spPr/>
    </dgm:pt>
    <dgm:pt modelId="{00B83698-4D84-4D38-A610-EDB4D3C7008C}" type="pres">
      <dgm:prSet presAssocID="{DC42E3DA-8F8E-48D7-A0D1-F5D41F161C44}" presName="iconRect" presStyleLbl="node1" presStyleIdx="1" presStyleCnt="3"/>
      <dgm:spPr>
        <a:ln>
          <a:noFill/>
        </a:ln>
      </dgm:spPr>
    </dgm:pt>
    <dgm:pt modelId="{97BCEDC3-EA73-4DB2-BD31-A27F838E3CB8}" type="pres">
      <dgm:prSet presAssocID="{DC42E3DA-8F8E-48D7-A0D1-F5D41F161C44}" presName="spaceRect" presStyleCnt="0"/>
      <dgm:spPr/>
    </dgm:pt>
    <dgm:pt modelId="{D12EDF6C-01E3-4AFF-9FC7-C046A7F5EB71}" type="pres">
      <dgm:prSet presAssocID="{DC42E3DA-8F8E-48D7-A0D1-F5D41F161C44}" presName="parTx" presStyleLbl="revTx" presStyleIdx="1" presStyleCnt="3">
        <dgm:presLayoutVars>
          <dgm:chMax val="0"/>
          <dgm:chPref val="0"/>
        </dgm:presLayoutVars>
      </dgm:prSet>
      <dgm:spPr/>
    </dgm:pt>
    <dgm:pt modelId="{DD4E1120-A354-4764-94AF-F57D571BDF3B}" type="pres">
      <dgm:prSet presAssocID="{64092CF1-CEDF-4AB9-8538-E0006EA028E6}" presName="sibTrans" presStyleCnt="0"/>
      <dgm:spPr/>
    </dgm:pt>
    <dgm:pt modelId="{A98DC4FB-807B-42F7-B0AE-B01CC54E5F9E}" type="pres">
      <dgm:prSet presAssocID="{0128FA88-0755-4898-B132-0B5804F87249}" presName="compNode" presStyleCnt="0"/>
      <dgm:spPr/>
    </dgm:pt>
    <dgm:pt modelId="{62635C49-00AF-4E90-8CEB-1BF3EC72CF05}" type="pres">
      <dgm:prSet presAssocID="{0128FA88-0755-4898-B132-0B5804F87249}" presName="bgRect" presStyleLbl="bgShp" presStyleIdx="2" presStyleCnt="3"/>
      <dgm:spPr/>
    </dgm:pt>
    <dgm:pt modelId="{AC6F0B4D-0679-4CEE-A1D4-53B20EECC48C}" type="pres">
      <dgm:prSet presAssocID="{0128FA88-0755-4898-B132-0B5804F87249}"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ecurity Camera"/>
        </a:ext>
      </dgm:extLst>
    </dgm:pt>
    <dgm:pt modelId="{8A56383A-2608-4BF9-9CC9-51BB67BAC899}" type="pres">
      <dgm:prSet presAssocID="{0128FA88-0755-4898-B132-0B5804F87249}" presName="spaceRect" presStyleCnt="0"/>
      <dgm:spPr/>
    </dgm:pt>
    <dgm:pt modelId="{9E2CF0C4-A233-460B-ADAB-A32A6EB2094E}" type="pres">
      <dgm:prSet presAssocID="{0128FA88-0755-4898-B132-0B5804F87249}" presName="parTx" presStyleLbl="revTx" presStyleIdx="2" presStyleCnt="3">
        <dgm:presLayoutVars>
          <dgm:chMax val="0"/>
          <dgm:chPref val="0"/>
        </dgm:presLayoutVars>
      </dgm:prSet>
      <dgm:spPr/>
    </dgm:pt>
  </dgm:ptLst>
  <dgm:cxnLst>
    <dgm:cxn modelId="{2605A51D-0149-460D-96DE-371669507E16}" type="presOf" srcId="{0128FA88-0755-4898-B132-0B5804F87249}" destId="{9E2CF0C4-A233-460B-ADAB-A32A6EB2094E}" srcOrd="0" destOrd="0" presId="urn:microsoft.com/office/officeart/2018/2/layout/IconVerticalSolidList"/>
    <dgm:cxn modelId="{F751F464-9DDF-4C03-A812-A71CAC61586A}" srcId="{42B423E4-EDD0-4AA7-B36D-4E7FCCD443F1}" destId="{DC42E3DA-8F8E-48D7-A0D1-F5D41F161C44}" srcOrd="1" destOrd="0" parTransId="{0BFFE315-42BC-4435-945A-B9DC4DCD741A}" sibTransId="{64092CF1-CEDF-4AB9-8538-E0006EA028E6}"/>
    <dgm:cxn modelId="{28624F74-9A93-4468-915E-94F9D4E55BFF}" type="presOf" srcId="{DC42E3DA-8F8E-48D7-A0D1-F5D41F161C44}" destId="{D12EDF6C-01E3-4AFF-9FC7-C046A7F5EB71}" srcOrd="0" destOrd="0" presId="urn:microsoft.com/office/officeart/2018/2/layout/IconVerticalSolidList"/>
    <dgm:cxn modelId="{6CFC4476-18C1-4432-9C75-89A9FE0BE51E}" srcId="{42B423E4-EDD0-4AA7-B36D-4E7FCCD443F1}" destId="{57C179FB-13F1-4C8F-B56A-6C64BD9767AF}" srcOrd="0" destOrd="0" parTransId="{BBD0E3C6-46CD-4BEB-A997-9F94C47FC3DD}" sibTransId="{1235D161-4599-4E51-9B4B-CFF14BECBF13}"/>
    <dgm:cxn modelId="{35E463B4-E9C7-409B-BC4F-1DE88B2288E8}" type="presOf" srcId="{42B423E4-EDD0-4AA7-B36D-4E7FCCD443F1}" destId="{A0B3CDCF-7A1E-4E7B-A970-1FB88912239D}" srcOrd="0" destOrd="0" presId="urn:microsoft.com/office/officeart/2018/2/layout/IconVerticalSolidList"/>
    <dgm:cxn modelId="{D44D50C8-1E0F-4949-8838-DAA3383445E9}" srcId="{42B423E4-EDD0-4AA7-B36D-4E7FCCD443F1}" destId="{0128FA88-0755-4898-B132-0B5804F87249}" srcOrd="2" destOrd="0" parTransId="{D6B86C5A-5372-4211-8259-FC8D186AACEE}" sibTransId="{D252E855-8978-40EE-9102-07417D190109}"/>
    <dgm:cxn modelId="{498856E5-B473-4739-83FF-882ADE6D4749}" type="presOf" srcId="{57C179FB-13F1-4C8F-B56A-6C64BD9767AF}" destId="{6747496E-9C7C-4979-88D1-6EF55ECB238E}" srcOrd="0" destOrd="0" presId="urn:microsoft.com/office/officeart/2018/2/layout/IconVerticalSolidList"/>
    <dgm:cxn modelId="{B860F48C-13BC-4962-A033-0B942111C453}" type="presParOf" srcId="{A0B3CDCF-7A1E-4E7B-A970-1FB88912239D}" destId="{2C0F54A4-9E8F-4C99-A38A-CE39E863B7CA}" srcOrd="0" destOrd="0" presId="urn:microsoft.com/office/officeart/2018/2/layout/IconVerticalSolidList"/>
    <dgm:cxn modelId="{D06A5C69-4A46-4520-A8B9-507CFFA5E70F}" type="presParOf" srcId="{2C0F54A4-9E8F-4C99-A38A-CE39E863B7CA}" destId="{B327E792-DED0-4EA8-BF28-7FC8A7A9F423}" srcOrd="0" destOrd="0" presId="urn:microsoft.com/office/officeart/2018/2/layout/IconVerticalSolidList"/>
    <dgm:cxn modelId="{DBC8DFE5-D5BC-4409-8D4B-5BD661FF297B}" type="presParOf" srcId="{2C0F54A4-9E8F-4C99-A38A-CE39E863B7CA}" destId="{5C9D4327-BD2B-4294-ACD7-7A41F13A9C4B}" srcOrd="1" destOrd="0" presId="urn:microsoft.com/office/officeart/2018/2/layout/IconVerticalSolidList"/>
    <dgm:cxn modelId="{C71E6A27-D206-433B-9856-10109BFC4B21}" type="presParOf" srcId="{2C0F54A4-9E8F-4C99-A38A-CE39E863B7CA}" destId="{F8CA338C-7D4A-4C5F-B44A-F5D34F488DDC}" srcOrd="2" destOrd="0" presId="urn:microsoft.com/office/officeart/2018/2/layout/IconVerticalSolidList"/>
    <dgm:cxn modelId="{A124B40F-A3DE-4E57-9D7D-EB2D2554FE60}" type="presParOf" srcId="{2C0F54A4-9E8F-4C99-A38A-CE39E863B7CA}" destId="{6747496E-9C7C-4979-88D1-6EF55ECB238E}" srcOrd="3" destOrd="0" presId="urn:microsoft.com/office/officeart/2018/2/layout/IconVerticalSolidList"/>
    <dgm:cxn modelId="{4DBC73A5-BC86-406A-BC31-034BCBBECE14}" type="presParOf" srcId="{A0B3CDCF-7A1E-4E7B-A970-1FB88912239D}" destId="{79781D1E-3B0B-4AF8-B9AF-F9577ED0E7CB}" srcOrd="1" destOrd="0" presId="urn:microsoft.com/office/officeart/2018/2/layout/IconVerticalSolidList"/>
    <dgm:cxn modelId="{8DE6A3CD-23C2-49C9-BFC6-61DF5FFE163F}" type="presParOf" srcId="{A0B3CDCF-7A1E-4E7B-A970-1FB88912239D}" destId="{3BF2681E-0C74-493D-B010-39126133C684}" srcOrd="2" destOrd="0" presId="urn:microsoft.com/office/officeart/2018/2/layout/IconVerticalSolidList"/>
    <dgm:cxn modelId="{87B84119-C16C-40DC-AEDC-4A3F06153B26}" type="presParOf" srcId="{3BF2681E-0C74-493D-B010-39126133C684}" destId="{8FAED2F8-832A-49C4-BEF3-EA4B9E6D692A}" srcOrd="0" destOrd="0" presId="urn:microsoft.com/office/officeart/2018/2/layout/IconVerticalSolidList"/>
    <dgm:cxn modelId="{1B2C5D2F-2B89-4A05-8ED7-A99DD3129C9E}" type="presParOf" srcId="{3BF2681E-0C74-493D-B010-39126133C684}" destId="{00B83698-4D84-4D38-A610-EDB4D3C7008C}" srcOrd="1" destOrd="0" presId="urn:microsoft.com/office/officeart/2018/2/layout/IconVerticalSolidList"/>
    <dgm:cxn modelId="{7E9C0624-D5A9-4F65-B365-302FB30677D7}" type="presParOf" srcId="{3BF2681E-0C74-493D-B010-39126133C684}" destId="{97BCEDC3-EA73-4DB2-BD31-A27F838E3CB8}" srcOrd="2" destOrd="0" presId="urn:microsoft.com/office/officeart/2018/2/layout/IconVerticalSolidList"/>
    <dgm:cxn modelId="{C4F047A9-20B3-4302-9EDC-A61537A9AB9C}" type="presParOf" srcId="{3BF2681E-0C74-493D-B010-39126133C684}" destId="{D12EDF6C-01E3-4AFF-9FC7-C046A7F5EB71}" srcOrd="3" destOrd="0" presId="urn:microsoft.com/office/officeart/2018/2/layout/IconVerticalSolidList"/>
    <dgm:cxn modelId="{7989CBCF-F63B-49DE-92A3-F70AAC48FEAF}" type="presParOf" srcId="{A0B3CDCF-7A1E-4E7B-A970-1FB88912239D}" destId="{DD4E1120-A354-4764-94AF-F57D571BDF3B}" srcOrd="3" destOrd="0" presId="urn:microsoft.com/office/officeart/2018/2/layout/IconVerticalSolidList"/>
    <dgm:cxn modelId="{5994E537-21F7-4959-88A9-4D2F12EB4D40}" type="presParOf" srcId="{A0B3CDCF-7A1E-4E7B-A970-1FB88912239D}" destId="{A98DC4FB-807B-42F7-B0AE-B01CC54E5F9E}" srcOrd="4" destOrd="0" presId="urn:microsoft.com/office/officeart/2018/2/layout/IconVerticalSolidList"/>
    <dgm:cxn modelId="{EE52D58A-EECB-40B9-BDD5-C4E6D87D15C4}" type="presParOf" srcId="{A98DC4FB-807B-42F7-B0AE-B01CC54E5F9E}" destId="{62635C49-00AF-4E90-8CEB-1BF3EC72CF05}" srcOrd="0" destOrd="0" presId="urn:microsoft.com/office/officeart/2018/2/layout/IconVerticalSolidList"/>
    <dgm:cxn modelId="{F72C8A18-0D87-4804-845C-E3084710BC78}" type="presParOf" srcId="{A98DC4FB-807B-42F7-B0AE-B01CC54E5F9E}" destId="{AC6F0B4D-0679-4CEE-A1D4-53B20EECC48C}" srcOrd="1" destOrd="0" presId="urn:microsoft.com/office/officeart/2018/2/layout/IconVerticalSolidList"/>
    <dgm:cxn modelId="{FB0E5C3E-F4A9-427F-9AB3-B7DE9FA7D273}" type="presParOf" srcId="{A98DC4FB-807B-42F7-B0AE-B01CC54E5F9E}" destId="{8A56383A-2608-4BF9-9CC9-51BB67BAC899}" srcOrd="2" destOrd="0" presId="urn:microsoft.com/office/officeart/2018/2/layout/IconVerticalSolidList"/>
    <dgm:cxn modelId="{B1D9408E-5F78-4D03-B286-FD3B1B8ABC50}" type="presParOf" srcId="{A98DC4FB-807B-42F7-B0AE-B01CC54E5F9E}" destId="{9E2CF0C4-A233-460B-ADAB-A32A6EB2094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3F9BE1-2810-4D20-9D7F-035EF1141056}"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9E483729-2FD6-4BBD-8876-B34252F8C0E7}">
      <dgm:prSet custT="1"/>
      <dgm:spPr/>
      <dgm:t>
        <a:bodyPr/>
        <a:lstStyle/>
        <a:p>
          <a:pPr>
            <a:defRPr cap="all"/>
          </a:pPr>
          <a:r>
            <a:rPr lang="en-US" sz="1400" dirty="0"/>
            <a:t>The modernization of ports and security infrastructure is a critical component of effective maritime governance. </a:t>
          </a:r>
        </a:p>
      </dgm:t>
    </dgm:pt>
    <dgm:pt modelId="{F3638605-CB74-49A3-BF80-7CD961C5CDE8}" type="parTrans" cxnId="{BAC4CDC3-1236-4768-AD6B-7C40B7F24512}">
      <dgm:prSet/>
      <dgm:spPr/>
      <dgm:t>
        <a:bodyPr/>
        <a:lstStyle/>
        <a:p>
          <a:endParaRPr lang="en-US"/>
        </a:p>
      </dgm:t>
    </dgm:pt>
    <dgm:pt modelId="{7B1B1D32-FA09-42E6-822B-BCBC53442E56}" type="sibTrans" cxnId="{BAC4CDC3-1236-4768-AD6B-7C40B7F24512}">
      <dgm:prSet/>
      <dgm:spPr/>
      <dgm:t>
        <a:bodyPr/>
        <a:lstStyle/>
        <a:p>
          <a:endParaRPr lang="en-US"/>
        </a:p>
      </dgm:t>
    </dgm:pt>
    <dgm:pt modelId="{8D5ED9CA-DF33-4398-BB3A-1FFF9F77454D}">
      <dgm:prSet custT="1"/>
      <dgm:spPr/>
      <dgm:t>
        <a:bodyPr/>
        <a:lstStyle/>
        <a:p>
          <a:pPr>
            <a:defRPr cap="all"/>
          </a:pPr>
          <a:r>
            <a:rPr lang="en-US" sz="1400" dirty="0"/>
            <a:t>The EAC must invest in expanding and upgrading existing ports to accommodate the increasing volume of trade while ensuring compliance with international security standards. </a:t>
          </a:r>
        </a:p>
      </dgm:t>
    </dgm:pt>
    <dgm:pt modelId="{0A269309-4386-4C4D-BDCC-A813D59064CC}" type="parTrans" cxnId="{0F5F5A65-CC46-4A8B-84CB-190CDEF43FFB}">
      <dgm:prSet/>
      <dgm:spPr/>
      <dgm:t>
        <a:bodyPr/>
        <a:lstStyle/>
        <a:p>
          <a:endParaRPr lang="en-US"/>
        </a:p>
      </dgm:t>
    </dgm:pt>
    <dgm:pt modelId="{E71CFD70-9FE7-4844-B895-0E949C8CD8BC}" type="sibTrans" cxnId="{0F5F5A65-CC46-4A8B-84CB-190CDEF43FFB}">
      <dgm:prSet/>
      <dgm:spPr/>
      <dgm:t>
        <a:bodyPr/>
        <a:lstStyle/>
        <a:p>
          <a:endParaRPr lang="en-US"/>
        </a:p>
      </dgm:t>
    </dgm:pt>
    <dgm:pt modelId="{C57761A5-9C8D-4FB3-98DB-E3359ADE3B9F}">
      <dgm:prSet custT="1"/>
      <dgm:spPr/>
      <dgm:t>
        <a:bodyPr/>
        <a:lstStyle/>
        <a:p>
          <a:pPr>
            <a:defRPr cap="all"/>
          </a:pPr>
          <a:r>
            <a:rPr lang="en-US" sz="1400" dirty="0"/>
            <a:t>The deployment of advanced surveillance technologies, including satellite monitoring and automated vessel tracking, will improve maritime domain awareness and enhance response capabilities.</a:t>
          </a:r>
        </a:p>
      </dgm:t>
    </dgm:pt>
    <dgm:pt modelId="{6DC6C0E2-3391-4A99-8CB4-170BF84EDC97}" type="parTrans" cxnId="{4AA023F7-222A-4A98-8957-34F43EF3560D}">
      <dgm:prSet/>
      <dgm:spPr/>
      <dgm:t>
        <a:bodyPr/>
        <a:lstStyle/>
        <a:p>
          <a:endParaRPr lang="en-US"/>
        </a:p>
      </dgm:t>
    </dgm:pt>
    <dgm:pt modelId="{9998FF78-2C64-44F6-99D1-763DE39E7188}" type="sibTrans" cxnId="{4AA023F7-222A-4A98-8957-34F43EF3560D}">
      <dgm:prSet/>
      <dgm:spPr/>
      <dgm:t>
        <a:bodyPr/>
        <a:lstStyle/>
        <a:p>
          <a:endParaRPr lang="en-US"/>
        </a:p>
      </dgm:t>
    </dgm:pt>
    <dgm:pt modelId="{889FCAE1-9380-4685-8899-36B9E9DE48AF}">
      <dgm:prSet custT="1"/>
      <dgm:spPr/>
      <dgm:t>
        <a:bodyPr/>
        <a:lstStyle/>
        <a:p>
          <a:pPr>
            <a:defRPr cap="all"/>
          </a:pPr>
          <a:r>
            <a:rPr lang="en-US" sz="1400" dirty="0"/>
            <a:t>Furthermore, investments in inland waterway security will ensure that transboundary freshwater systems remain safe and navigable, supporting regional trade and economic activities. </a:t>
          </a:r>
        </a:p>
      </dgm:t>
    </dgm:pt>
    <dgm:pt modelId="{E8C5BA8F-144C-4382-A463-634D5562FDE7}" type="parTrans" cxnId="{5D49EE52-8B5E-40B9-BDC7-BBDE21D2C368}">
      <dgm:prSet/>
      <dgm:spPr/>
      <dgm:t>
        <a:bodyPr/>
        <a:lstStyle/>
        <a:p>
          <a:endParaRPr lang="en-US"/>
        </a:p>
      </dgm:t>
    </dgm:pt>
    <dgm:pt modelId="{76FC6171-DE27-4B1F-93F2-C82E0F6EE75A}" type="sibTrans" cxnId="{5D49EE52-8B5E-40B9-BDC7-BBDE21D2C368}">
      <dgm:prSet/>
      <dgm:spPr/>
      <dgm:t>
        <a:bodyPr/>
        <a:lstStyle/>
        <a:p>
          <a:endParaRPr lang="en-US"/>
        </a:p>
      </dgm:t>
    </dgm:pt>
    <dgm:pt modelId="{9F5742B9-A3E1-434D-8B51-F1C976DDC9AE}" type="pres">
      <dgm:prSet presAssocID="{B53F9BE1-2810-4D20-9D7F-035EF1141056}" presName="root" presStyleCnt="0">
        <dgm:presLayoutVars>
          <dgm:dir/>
          <dgm:resizeHandles val="exact"/>
        </dgm:presLayoutVars>
      </dgm:prSet>
      <dgm:spPr/>
    </dgm:pt>
    <dgm:pt modelId="{E22D384E-419C-42C6-99DC-76339526CCA6}" type="pres">
      <dgm:prSet presAssocID="{9E483729-2FD6-4BBD-8876-B34252F8C0E7}" presName="compNode" presStyleCnt="0"/>
      <dgm:spPr/>
    </dgm:pt>
    <dgm:pt modelId="{ABC0536A-99DA-4F5C-ABB7-11FF374F6CE8}" type="pres">
      <dgm:prSet presAssocID="{9E483729-2FD6-4BBD-8876-B34252F8C0E7}" presName="iconBgRect" presStyleLbl="bgShp" presStyleIdx="0" presStyleCnt="4"/>
      <dgm:spPr/>
    </dgm:pt>
    <dgm:pt modelId="{97E2FDE5-1856-4C45-AEA1-0ACCACEB6519}" type="pres">
      <dgm:prSet presAssocID="{9E483729-2FD6-4BBD-8876-B34252F8C0E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chor"/>
        </a:ext>
      </dgm:extLst>
    </dgm:pt>
    <dgm:pt modelId="{378F9BB6-C647-4B57-B8BF-792DD619CA8E}" type="pres">
      <dgm:prSet presAssocID="{9E483729-2FD6-4BBD-8876-B34252F8C0E7}" presName="spaceRect" presStyleCnt="0"/>
      <dgm:spPr/>
    </dgm:pt>
    <dgm:pt modelId="{6FE300C6-7080-40A1-B9AF-2985178DEE14}" type="pres">
      <dgm:prSet presAssocID="{9E483729-2FD6-4BBD-8876-B34252F8C0E7}" presName="textRect" presStyleLbl="revTx" presStyleIdx="0" presStyleCnt="4">
        <dgm:presLayoutVars>
          <dgm:chMax val="1"/>
          <dgm:chPref val="1"/>
        </dgm:presLayoutVars>
      </dgm:prSet>
      <dgm:spPr/>
    </dgm:pt>
    <dgm:pt modelId="{E594A80F-F982-44D0-BDBD-DFB365AA3902}" type="pres">
      <dgm:prSet presAssocID="{7B1B1D32-FA09-42E6-822B-BCBC53442E56}" presName="sibTrans" presStyleCnt="0"/>
      <dgm:spPr/>
    </dgm:pt>
    <dgm:pt modelId="{6D177748-37D4-4274-9145-F11B99DA7F69}" type="pres">
      <dgm:prSet presAssocID="{8D5ED9CA-DF33-4398-BB3A-1FFF9F77454D}" presName="compNode" presStyleCnt="0"/>
      <dgm:spPr/>
    </dgm:pt>
    <dgm:pt modelId="{C361FBC8-3A66-472A-A19C-62C2E9EFA640}" type="pres">
      <dgm:prSet presAssocID="{8D5ED9CA-DF33-4398-BB3A-1FFF9F77454D}" presName="iconBgRect" presStyleLbl="bgShp" presStyleIdx="1" presStyleCnt="4"/>
      <dgm:spPr/>
    </dgm:pt>
    <dgm:pt modelId="{609CE459-D436-426E-AFA8-DA0955797C56}" type="pres">
      <dgm:prSet presAssocID="{8D5ED9CA-DF33-4398-BB3A-1FFF9F77454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9265921A-E51F-4A2A-BF03-D896E47C3342}" type="pres">
      <dgm:prSet presAssocID="{8D5ED9CA-DF33-4398-BB3A-1FFF9F77454D}" presName="spaceRect" presStyleCnt="0"/>
      <dgm:spPr/>
    </dgm:pt>
    <dgm:pt modelId="{52D22564-D3F3-4EC4-AD42-89861C039B2F}" type="pres">
      <dgm:prSet presAssocID="{8D5ED9CA-DF33-4398-BB3A-1FFF9F77454D}" presName="textRect" presStyleLbl="revTx" presStyleIdx="1" presStyleCnt="4">
        <dgm:presLayoutVars>
          <dgm:chMax val="1"/>
          <dgm:chPref val="1"/>
        </dgm:presLayoutVars>
      </dgm:prSet>
      <dgm:spPr/>
    </dgm:pt>
    <dgm:pt modelId="{4D2CD64E-D3D7-48BC-A49C-99117000FE38}" type="pres">
      <dgm:prSet presAssocID="{E71CFD70-9FE7-4844-B895-0E949C8CD8BC}" presName="sibTrans" presStyleCnt="0"/>
      <dgm:spPr/>
    </dgm:pt>
    <dgm:pt modelId="{F3C23C5A-962F-4910-A6B2-409A54B9365B}" type="pres">
      <dgm:prSet presAssocID="{C57761A5-9C8D-4FB3-98DB-E3359ADE3B9F}" presName="compNode" presStyleCnt="0"/>
      <dgm:spPr/>
    </dgm:pt>
    <dgm:pt modelId="{404BF706-5F5B-4B0B-B6A6-38631726B33B}" type="pres">
      <dgm:prSet presAssocID="{C57761A5-9C8D-4FB3-98DB-E3359ADE3B9F}" presName="iconBgRect" presStyleLbl="bgShp" presStyleIdx="2" presStyleCnt="4"/>
      <dgm:spPr/>
    </dgm:pt>
    <dgm:pt modelId="{53B1049B-D596-416D-AE2B-C1A53EC00E1A}" type="pres">
      <dgm:prSet presAssocID="{C57761A5-9C8D-4FB3-98DB-E3359ADE3B9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atellite"/>
        </a:ext>
      </dgm:extLst>
    </dgm:pt>
    <dgm:pt modelId="{EFC72FD7-FD83-4523-84E0-302A03A0E0B9}" type="pres">
      <dgm:prSet presAssocID="{C57761A5-9C8D-4FB3-98DB-E3359ADE3B9F}" presName="spaceRect" presStyleCnt="0"/>
      <dgm:spPr/>
    </dgm:pt>
    <dgm:pt modelId="{ED43F8E1-2812-4C3B-AEE5-2E8032E6B67D}" type="pres">
      <dgm:prSet presAssocID="{C57761A5-9C8D-4FB3-98DB-E3359ADE3B9F}" presName="textRect" presStyleLbl="revTx" presStyleIdx="2" presStyleCnt="4">
        <dgm:presLayoutVars>
          <dgm:chMax val="1"/>
          <dgm:chPref val="1"/>
        </dgm:presLayoutVars>
      </dgm:prSet>
      <dgm:spPr/>
    </dgm:pt>
    <dgm:pt modelId="{0C7195B3-43E3-44E1-B147-BCC42E3F2F5D}" type="pres">
      <dgm:prSet presAssocID="{9998FF78-2C64-44F6-99D1-763DE39E7188}" presName="sibTrans" presStyleCnt="0"/>
      <dgm:spPr/>
    </dgm:pt>
    <dgm:pt modelId="{5694F351-E2E7-4E39-A260-4BE606DFA127}" type="pres">
      <dgm:prSet presAssocID="{889FCAE1-9380-4685-8899-36B9E9DE48AF}" presName="compNode" presStyleCnt="0"/>
      <dgm:spPr/>
    </dgm:pt>
    <dgm:pt modelId="{94343104-D964-4A86-A0D8-87DED338B5CD}" type="pres">
      <dgm:prSet presAssocID="{889FCAE1-9380-4685-8899-36B9E9DE48AF}" presName="iconBgRect" presStyleLbl="bgShp" presStyleIdx="3" presStyleCnt="4"/>
      <dgm:spPr/>
    </dgm:pt>
    <dgm:pt modelId="{1ADD9833-E6A9-493D-B436-3FF264CA1EBD}" type="pres">
      <dgm:prSet presAssocID="{889FCAE1-9380-4685-8899-36B9E9DE48A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ailboat"/>
        </a:ext>
      </dgm:extLst>
    </dgm:pt>
    <dgm:pt modelId="{F575E5BF-09DC-4D02-AD36-D931753914D7}" type="pres">
      <dgm:prSet presAssocID="{889FCAE1-9380-4685-8899-36B9E9DE48AF}" presName="spaceRect" presStyleCnt="0"/>
      <dgm:spPr/>
    </dgm:pt>
    <dgm:pt modelId="{FC7C4A53-DDCA-4052-BDDA-59265A68126B}" type="pres">
      <dgm:prSet presAssocID="{889FCAE1-9380-4685-8899-36B9E9DE48AF}" presName="textRect" presStyleLbl="revTx" presStyleIdx="3" presStyleCnt="4">
        <dgm:presLayoutVars>
          <dgm:chMax val="1"/>
          <dgm:chPref val="1"/>
        </dgm:presLayoutVars>
      </dgm:prSet>
      <dgm:spPr/>
    </dgm:pt>
  </dgm:ptLst>
  <dgm:cxnLst>
    <dgm:cxn modelId="{5F01B81C-9ACC-4C97-941C-B07B4D76AA4C}" type="presOf" srcId="{C57761A5-9C8D-4FB3-98DB-E3359ADE3B9F}" destId="{ED43F8E1-2812-4C3B-AEE5-2E8032E6B67D}" srcOrd="0" destOrd="0" presId="urn:microsoft.com/office/officeart/2018/5/layout/IconCircleLabelList"/>
    <dgm:cxn modelId="{DF72EC25-1A2E-4D33-A69F-52A95AD92B4F}" type="presOf" srcId="{B53F9BE1-2810-4D20-9D7F-035EF1141056}" destId="{9F5742B9-A3E1-434D-8B51-F1C976DDC9AE}" srcOrd="0" destOrd="0" presId="urn:microsoft.com/office/officeart/2018/5/layout/IconCircleLabelList"/>
    <dgm:cxn modelId="{0F5F5A65-CC46-4A8B-84CB-190CDEF43FFB}" srcId="{B53F9BE1-2810-4D20-9D7F-035EF1141056}" destId="{8D5ED9CA-DF33-4398-BB3A-1FFF9F77454D}" srcOrd="1" destOrd="0" parTransId="{0A269309-4386-4C4D-BDCC-A813D59064CC}" sibTransId="{E71CFD70-9FE7-4844-B895-0E949C8CD8BC}"/>
    <dgm:cxn modelId="{67CF8947-CAEB-405F-986F-73C4335FF538}" type="presOf" srcId="{8D5ED9CA-DF33-4398-BB3A-1FFF9F77454D}" destId="{52D22564-D3F3-4EC4-AD42-89861C039B2F}" srcOrd="0" destOrd="0" presId="urn:microsoft.com/office/officeart/2018/5/layout/IconCircleLabelList"/>
    <dgm:cxn modelId="{5D49EE52-8B5E-40B9-BDC7-BBDE21D2C368}" srcId="{B53F9BE1-2810-4D20-9D7F-035EF1141056}" destId="{889FCAE1-9380-4685-8899-36B9E9DE48AF}" srcOrd="3" destOrd="0" parTransId="{E8C5BA8F-144C-4382-A463-634D5562FDE7}" sibTransId="{76FC6171-DE27-4B1F-93F2-C82E0F6EE75A}"/>
    <dgm:cxn modelId="{4B194992-4B3A-46D8-B3A4-1843E6535373}" type="presOf" srcId="{889FCAE1-9380-4685-8899-36B9E9DE48AF}" destId="{FC7C4A53-DDCA-4052-BDDA-59265A68126B}" srcOrd="0" destOrd="0" presId="urn:microsoft.com/office/officeart/2018/5/layout/IconCircleLabelList"/>
    <dgm:cxn modelId="{B17A9CB1-E99F-4624-9642-0D0777FFA978}" type="presOf" srcId="{9E483729-2FD6-4BBD-8876-B34252F8C0E7}" destId="{6FE300C6-7080-40A1-B9AF-2985178DEE14}" srcOrd="0" destOrd="0" presId="urn:microsoft.com/office/officeart/2018/5/layout/IconCircleLabelList"/>
    <dgm:cxn modelId="{BAC4CDC3-1236-4768-AD6B-7C40B7F24512}" srcId="{B53F9BE1-2810-4D20-9D7F-035EF1141056}" destId="{9E483729-2FD6-4BBD-8876-B34252F8C0E7}" srcOrd="0" destOrd="0" parTransId="{F3638605-CB74-49A3-BF80-7CD961C5CDE8}" sibTransId="{7B1B1D32-FA09-42E6-822B-BCBC53442E56}"/>
    <dgm:cxn modelId="{4AA023F7-222A-4A98-8957-34F43EF3560D}" srcId="{B53F9BE1-2810-4D20-9D7F-035EF1141056}" destId="{C57761A5-9C8D-4FB3-98DB-E3359ADE3B9F}" srcOrd="2" destOrd="0" parTransId="{6DC6C0E2-3391-4A99-8CB4-170BF84EDC97}" sibTransId="{9998FF78-2C64-44F6-99D1-763DE39E7188}"/>
    <dgm:cxn modelId="{F70BCF05-A51E-40F5-A520-75812CDB4A2C}" type="presParOf" srcId="{9F5742B9-A3E1-434D-8B51-F1C976DDC9AE}" destId="{E22D384E-419C-42C6-99DC-76339526CCA6}" srcOrd="0" destOrd="0" presId="urn:microsoft.com/office/officeart/2018/5/layout/IconCircleLabelList"/>
    <dgm:cxn modelId="{A1F1A5FE-9B1D-40FF-931D-946F748E45F8}" type="presParOf" srcId="{E22D384E-419C-42C6-99DC-76339526CCA6}" destId="{ABC0536A-99DA-4F5C-ABB7-11FF374F6CE8}" srcOrd="0" destOrd="0" presId="urn:microsoft.com/office/officeart/2018/5/layout/IconCircleLabelList"/>
    <dgm:cxn modelId="{109469C5-A4DA-4D3D-AEA2-5978E4D4E671}" type="presParOf" srcId="{E22D384E-419C-42C6-99DC-76339526CCA6}" destId="{97E2FDE5-1856-4C45-AEA1-0ACCACEB6519}" srcOrd="1" destOrd="0" presId="urn:microsoft.com/office/officeart/2018/5/layout/IconCircleLabelList"/>
    <dgm:cxn modelId="{7F43BAD1-E7EF-4CA2-8FA2-7E9E1265C555}" type="presParOf" srcId="{E22D384E-419C-42C6-99DC-76339526CCA6}" destId="{378F9BB6-C647-4B57-B8BF-792DD619CA8E}" srcOrd="2" destOrd="0" presId="urn:microsoft.com/office/officeart/2018/5/layout/IconCircleLabelList"/>
    <dgm:cxn modelId="{CCED1DF3-ACE8-43D4-B597-2FCEE7B107B6}" type="presParOf" srcId="{E22D384E-419C-42C6-99DC-76339526CCA6}" destId="{6FE300C6-7080-40A1-B9AF-2985178DEE14}" srcOrd="3" destOrd="0" presId="urn:microsoft.com/office/officeart/2018/5/layout/IconCircleLabelList"/>
    <dgm:cxn modelId="{452DA391-0ED7-4256-B839-DAA6CAE16EEB}" type="presParOf" srcId="{9F5742B9-A3E1-434D-8B51-F1C976DDC9AE}" destId="{E594A80F-F982-44D0-BDBD-DFB365AA3902}" srcOrd="1" destOrd="0" presId="urn:microsoft.com/office/officeart/2018/5/layout/IconCircleLabelList"/>
    <dgm:cxn modelId="{3B8717DE-A8AA-4BD1-8D13-7A4EDA075287}" type="presParOf" srcId="{9F5742B9-A3E1-434D-8B51-F1C976DDC9AE}" destId="{6D177748-37D4-4274-9145-F11B99DA7F69}" srcOrd="2" destOrd="0" presId="urn:microsoft.com/office/officeart/2018/5/layout/IconCircleLabelList"/>
    <dgm:cxn modelId="{151AD988-9897-4969-B88B-AB80B6078B39}" type="presParOf" srcId="{6D177748-37D4-4274-9145-F11B99DA7F69}" destId="{C361FBC8-3A66-472A-A19C-62C2E9EFA640}" srcOrd="0" destOrd="0" presId="urn:microsoft.com/office/officeart/2018/5/layout/IconCircleLabelList"/>
    <dgm:cxn modelId="{E633E2F7-DF07-4392-87CC-4A674BB4BD63}" type="presParOf" srcId="{6D177748-37D4-4274-9145-F11B99DA7F69}" destId="{609CE459-D436-426E-AFA8-DA0955797C56}" srcOrd="1" destOrd="0" presId="urn:microsoft.com/office/officeart/2018/5/layout/IconCircleLabelList"/>
    <dgm:cxn modelId="{3BFBA07E-60B3-4034-A0BF-1B83CF6E9C88}" type="presParOf" srcId="{6D177748-37D4-4274-9145-F11B99DA7F69}" destId="{9265921A-E51F-4A2A-BF03-D896E47C3342}" srcOrd="2" destOrd="0" presId="urn:microsoft.com/office/officeart/2018/5/layout/IconCircleLabelList"/>
    <dgm:cxn modelId="{B92C61AA-6797-406D-BAD1-412B7F794653}" type="presParOf" srcId="{6D177748-37D4-4274-9145-F11B99DA7F69}" destId="{52D22564-D3F3-4EC4-AD42-89861C039B2F}" srcOrd="3" destOrd="0" presId="urn:microsoft.com/office/officeart/2018/5/layout/IconCircleLabelList"/>
    <dgm:cxn modelId="{8A06D9EB-56A6-4C7A-8593-14B8EDF69EAF}" type="presParOf" srcId="{9F5742B9-A3E1-434D-8B51-F1C976DDC9AE}" destId="{4D2CD64E-D3D7-48BC-A49C-99117000FE38}" srcOrd="3" destOrd="0" presId="urn:microsoft.com/office/officeart/2018/5/layout/IconCircleLabelList"/>
    <dgm:cxn modelId="{511B0354-64B4-42D4-913C-B1FE3946AE53}" type="presParOf" srcId="{9F5742B9-A3E1-434D-8B51-F1C976DDC9AE}" destId="{F3C23C5A-962F-4910-A6B2-409A54B9365B}" srcOrd="4" destOrd="0" presId="urn:microsoft.com/office/officeart/2018/5/layout/IconCircleLabelList"/>
    <dgm:cxn modelId="{888D01AE-3350-4CB7-9D8C-CD19860B252F}" type="presParOf" srcId="{F3C23C5A-962F-4910-A6B2-409A54B9365B}" destId="{404BF706-5F5B-4B0B-B6A6-38631726B33B}" srcOrd="0" destOrd="0" presId="urn:microsoft.com/office/officeart/2018/5/layout/IconCircleLabelList"/>
    <dgm:cxn modelId="{2B72E772-D468-478C-A54A-990584C3850D}" type="presParOf" srcId="{F3C23C5A-962F-4910-A6B2-409A54B9365B}" destId="{53B1049B-D596-416D-AE2B-C1A53EC00E1A}" srcOrd="1" destOrd="0" presId="urn:microsoft.com/office/officeart/2018/5/layout/IconCircleLabelList"/>
    <dgm:cxn modelId="{D26049E6-3221-4E4D-A79D-99310BD7E018}" type="presParOf" srcId="{F3C23C5A-962F-4910-A6B2-409A54B9365B}" destId="{EFC72FD7-FD83-4523-84E0-302A03A0E0B9}" srcOrd="2" destOrd="0" presId="urn:microsoft.com/office/officeart/2018/5/layout/IconCircleLabelList"/>
    <dgm:cxn modelId="{32A61AB0-A3D0-4A30-8483-28C475510D12}" type="presParOf" srcId="{F3C23C5A-962F-4910-A6B2-409A54B9365B}" destId="{ED43F8E1-2812-4C3B-AEE5-2E8032E6B67D}" srcOrd="3" destOrd="0" presId="urn:microsoft.com/office/officeart/2018/5/layout/IconCircleLabelList"/>
    <dgm:cxn modelId="{61A62A18-589A-49C9-9372-2680893490DE}" type="presParOf" srcId="{9F5742B9-A3E1-434D-8B51-F1C976DDC9AE}" destId="{0C7195B3-43E3-44E1-B147-BCC42E3F2F5D}" srcOrd="5" destOrd="0" presId="urn:microsoft.com/office/officeart/2018/5/layout/IconCircleLabelList"/>
    <dgm:cxn modelId="{31CA74CE-0A2A-4980-B581-8DE8AB4AA819}" type="presParOf" srcId="{9F5742B9-A3E1-434D-8B51-F1C976DDC9AE}" destId="{5694F351-E2E7-4E39-A260-4BE606DFA127}" srcOrd="6" destOrd="0" presId="urn:microsoft.com/office/officeart/2018/5/layout/IconCircleLabelList"/>
    <dgm:cxn modelId="{2BC9EE4F-2EB8-4A71-91D4-6010DCED4722}" type="presParOf" srcId="{5694F351-E2E7-4E39-A260-4BE606DFA127}" destId="{94343104-D964-4A86-A0D8-87DED338B5CD}" srcOrd="0" destOrd="0" presId="urn:microsoft.com/office/officeart/2018/5/layout/IconCircleLabelList"/>
    <dgm:cxn modelId="{BED13F98-3C90-4019-B79F-965B2695ECA3}" type="presParOf" srcId="{5694F351-E2E7-4E39-A260-4BE606DFA127}" destId="{1ADD9833-E6A9-493D-B436-3FF264CA1EBD}" srcOrd="1" destOrd="0" presId="urn:microsoft.com/office/officeart/2018/5/layout/IconCircleLabelList"/>
    <dgm:cxn modelId="{B0533EB8-C22E-46E7-BC4E-5B1C81AFB5F9}" type="presParOf" srcId="{5694F351-E2E7-4E39-A260-4BE606DFA127}" destId="{F575E5BF-09DC-4D02-AD36-D931753914D7}" srcOrd="2" destOrd="0" presId="urn:microsoft.com/office/officeart/2018/5/layout/IconCircleLabelList"/>
    <dgm:cxn modelId="{70A8F86B-D7F0-4340-9FAE-22FC99131C65}" type="presParOf" srcId="{5694F351-E2E7-4E39-A260-4BE606DFA127}" destId="{FC7C4A53-DDCA-4052-BDDA-59265A68126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730BF1-D5F9-441C-9DD5-A61ABAAF1330}"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95830BE7-A537-4EAC-839F-814DD13B4B69}">
      <dgm:prSet/>
      <dgm:spPr/>
      <dgm:t>
        <a:bodyPr/>
        <a:lstStyle/>
        <a:p>
          <a:r>
            <a:rPr lang="en-GB" dirty="0"/>
            <a:t>To achieve its vision of a secure and well-governed maritime sector, EAC has identified key strategic priorities (part of EAC BE Strategy). </a:t>
          </a:r>
          <a:endParaRPr lang="en-US" dirty="0"/>
        </a:p>
      </dgm:t>
    </dgm:pt>
    <dgm:pt modelId="{2656A5AC-0700-4FC6-885C-95D8648127A4}" type="parTrans" cxnId="{6DB3FB68-6D7A-4D75-93C2-19993431993D}">
      <dgm:prSet/>
      <dgm:spPr/>
      <dgm:t>
        <a:bodyPr/>
        <a:lstStyle/>
        <a:p>
          <a:endParaRPr lang="en-US"/>
        </a:p>
      </dgm:t>
    </dgm:pt>
    <dgm:pt modelId="{04BCA926-8248-40BC-BBD4-BB23D76EF31D}" type="sibTrans" cxnId="{6DB3FB68-6D7A-4D75-93C2-19993431993D}">
      <dgm:prSet/>
      <dgm:spPr/>
      <dgm:t>
        <a:bodyPr/>
        <a:lstStyle/>
        <a:p>
          <a:endParaRPr lang="en-US"/>
        </a:p>
      </dgm:t>
    </dgm:pt>
    <dgm:pt modelId="{9A3804AE-A78D-4F05-A637-7771985BAEF8}">
      <dgm:prSet/>
      <dgm:spPr/>
      <dgm:t>
        <a:bodyPr/>
        <a:lstStyle/>
        <a:p>
          <a:r>
            <a:rPr lang="en-US"/>
            <a:t>First, the region </a:t>
          </a:r>
          <a:r>
            <a:rPr lang="en-GB"/>
            <a:t>should</a:t>
          </a:r>
          <a:r>
            <a:rPr lang="en-US"/>
            <a:t> establish a comprehensive maritime security framework that aligns with existing regional and international agreements. </a:t>
          </a:r>
        </a:p>
      </dgm:t>
    </dgm:pt>
    <dgm:pt modelId="{D3E7901D-2340-4761-A8D9-5BB3DDDBA7A1}" type="parTrans" cxnId="{45704FE8-8C9E-41CF-8D99-8BAAB57FA4EB}">
      <dgm:prSet/>
      <dgm:spPr/>
      <dgm:t>
        <a:bodyPr/>
        <a:lstStyle/>
        <a:p>
          <a:endParaRPr lang="en-US"/>
        </a:p>
      </dgm:t>
    </dgm:pt>
    <dgm:pt modelId="{748F1D79-2678-4575-A24E-1C665F05CFB6}" type="sibTrans" cxnId="{45704FE8-8C9E-41CF-8D99-8BAAB57FA4EB}">
      <dgm:prSet/>
      <dgm:spPr/>
      <dgm:t>
        <a:bodyPr/>
        <a:lstStyle/>
        <a:p>
          <a:endParaRPr lang="en-US"/>
        </a:p>
      </dgm:t>
    </dgm:pt>
    <dgm:pt modelId="{26F57F93-9066-4EB5-B14E-8FCC4C19D1C8}">
      <dgm:prSet/>
      <dgm:spPr/>
      <dgm:t>
        <a:bodyPr/>
        <a:lstStyle/>
        <a:p>
          <a:r>
            <a:rPr lang="en-US"/>
            <a:t>Second, a regional enforcement mechanism </a:t>
          </a:r>
          <a:r>
            <a:rPr lang="en-GB"/>
            <a:t>should</a:t>
          </a:r>
          <a:r>
            <a:rPr lang="en-US"/>
            <a:t> be developed to coordinate security operations and intelligence sharing among </a:t>
          </a:r>
          <a:r>
            <a:rPr lang="en-GB"/>
            <a:t>Partner</a:t>
          </a:r>
          <a:r>
            <a:rPr lang="en-US"/>
            <a:t> </a:t>
          </a:r>
          <a:r>
            <a:rPr lang="en-GB"/>
            <a:t>States</a:t>
          </a:r>
          <a:r>
            <a:rPr lang="en-US"/>
            <a:t>. </a:t>
          </a:r>
        </a:p>
      </dgm:t>
    </dgm:pt>
    <dgm:pt modelId="{3F3EA5E5-A287-41A7-8CA0-55C7DFA3A0C7}" type="parTrans" cxnId="{32659895-EFD0-4132-B6C5-FC189D04E2DB}">
      <dgm:prSet/>
      <dgm:spPr/>
      <dgm:t>
        <a:bodyPr/>
        <a:lstStyle/>
        <a:p>
          <a:endParaRPr lang="en-US"/>
        </a:p>
      </dgm:t>
    </dgm:pt>
    <dgm:pt modelId="{FB550B1F-06AF-4A55-B32E-C37A15E10338}" type="sibTrans" cxnId="{32659895-EFD0-4132-B6C5-FC189D04E2DB}">
      <dgm:prSet/>
      <dgm:spPr/>
      <dgm:t>
        <a:bodyPr/>
        <a:lstStyle/>
        <a:p>
          <a:endParaRPr lang="en-US"/>
        </a:p>
      </dgm:t>
    </dgm:pt>
    <dgm:pt modelId="{8B0A4ADB-C1B2-40B3-B626-8987F05E409E}">
      <dgm:prSet/>
      <dgm:spPr/>
      <dgm:t>
        <a:bodyPr/>
        <a:lstStyle/>
        <a:p>
          <a:r>
            <a:rPr lang="en-US"/>
            <a:t>Third, EAC </a:t>
          </a:r>
          <a:r>
            <a:rPr lang="en-GB"/>
            <a:t>should</a:t>
          </a:r>
          <a:r>
            <a:rPr lang="en-US"/>
            <a:t> enhance cooperation on joint patrols and surveillance missions to combat illegal activities at sea. </a:t>
          </a:r>
        </a:p>
      </dgm:t>
    </dgm:pt>
    <dgm:pt modelId="{D805E643-2F7B-4BB7-BBCF-AC0A1DE48744}" type="parTrans" cxnId="{E2F02BE4-EBF6-4C10-AA28-59B0D3751133}">
      <dgm:prSet/>
      <dgm:spPr/>
      <dgm:t>
        <a:bodyPr/>
        <a:lstStyle/>
        <a:p>
          <a:endParaRPr lang="en-US"/>
        </a:p>
      </dgm:t>
    </dgm:pt>
    <dgm:pt modelId="{654975EA-C357-4F29-BCE0-4F4A7C8C427F}" type="sibTrans" cxnId="{E2F02BE4-EBF6-4C10-AA28-59B0D3751133}">
      <dgm:prSet/>
      <dgm:spPr/>
      <dgm:t>
        <a:bodyPr/>
        <a:lstStyle/>
        <a:p>
          <a:endParaRPr lang="en-US"/>
        </a:p>
      </dgm:t>
    </dgm:pt>
    <dgm:pt modelId="{476DFB77-810E-4663-948A-C09F4E40EC4C}">
      <dgm:prSet/>
      <dgm:spPr/>
      <dgm:t>
        <a:bodyPr/>
        <a:lstStyle/>
        <a:p>
          <a:r>
            <a:rPr lang="en-US"/>
            <a:t>Fourth, sustainable financing models should be explored to support long-term security initiatives. </a:t>
          </a:r>
        </a:p>
      </dgm:t>
    </dgm:pt>
    <dgm:pt modelId="{3DE0415A-7F40-480A-9700-06F7C642C6F4}" type="parTrans" cxnId="{A6F77FEA-2E3C-4A2D-90CB-32E70E063608}">
      <dgm:prSet/>
      <dgm:spPr/>
      <dgm:t>
        <a:bodyPr/>
        <a:lstStyle/>
        <a:p>
          <a:endParaRPr lang="en-US"/>
        </a:p>
      </dgm:t>
    </dgm:pt>
    <dgm:pt modelId="{59600FBF-A04C-409D-AC41-D93975A0EF55}" type="sibTrans" cxnId="{A6F77FEA-2E3C-4A2D-90CB-32E70E063608}">
      <dgm:prSet/>
      <dgm:spPr/>
      <dgm:t>
        <a:bodyPr/>
        <a:lstStyle/>
        <a:p>
          <a:endParaRPr lang="en-US"/>
        </a:p>
      </dgm:t>
    </dgm:pt>
    <dgm:pt modelId="{B192B51C-850F-4F06-A63F-A5613B9A1F2D}">
      <dgm:prSet/>
      <dgm:spPr/>
      <dgm:t>
        <a:bodyPr/>
        <a:lstStyle/>
        <a:p>
          <a:r>
            <a:rPr lang="en-US"/>
            <a:t>Finally, legal and institutional frameworks must be strengthened to ensure the effective implementation of maritime security policies across the region.</a:t>
          </a:r>
        </a:p>
      </dgm:t>
    </dgm:pt>
    <dgm:pt modelId="{654697E5-FFDB-4F95-92C3-E3BE0EEEEE1A}" type="parTrans" cxnId="{4C5EB643-B26D-4ED7-85DD-DB7D006A2B7B}">
      <dgm:prSet/>
      <dgm:spPr/>
      <dgm:t>
        <a:bodyPr/>
        <a:lstStyle/>
        <a:p>
          <a:endParaRPr lang="en-US"/>
        </a:p>
      </dgm:t>
    </dgm:pt>
    <dgm:pt modelId="{B8E41AD9-FEAD-4B39-8D0E-FFE31562D7B8}" type="sibTrans" cxnId="{4C5EB643-B26D-4ED7-85DD-DB7D006A2B7B}">
      <dgm:prSet/>
      <dgm:spPr/>
      <dgm:t>
        <a:bodyPr/>
        <a:lstStyle/>
        <a:p>
          <a:endParaRPr lang="en-US"/>
        </a:p>
      </dgm:t>
    </dgm:pt>
    <dgm:pt modelId="{656CA8C2-089C-4AC4-8B3B-513F447403E3}" type="pres">
      <dgm:prSet presAssocID="{6F730BF1-D5F9-441C-9DD5-A61ABAAF1330}" presName="Name0" presStyleCnt="0">
        <dgm:presLayoutVars>
          <dgm:dir/>
          <dgm:resizeHandles val="exact"/>
        </dgm:presLayoutVars>
      </dgm:prSet>
      <dgm:spPr/>
    </dgm:pt>
    <dgm:pt modelId="{2B1AC487-E124-4823-93CF-6E084722BDFA}" type="pres">
      <dgm:prSet presAssocID="{95830BE7-A537-4EAC-839F-814DD13B4B69}" presName="node" presStyleLbl="node1" presStyleIdx="0" presStyleCnt="6">
        <dgm:presLayoutVars>
          <dgm:bulletEnabled val="1"/>
        </dgm:presLayoutVars>
      </dgm:prSet>
      <dgm:spPr/>
    </dgm:pt>
    <dgm:pt modelId="{779F3E9F-C3D2-49A4-9B11-5307CDA627F9}" type="pres">
      <dgm:prSet presAssocID="{04BCA926-8248-40BC-BBD4-BB23D76EF31D}" presName="sibTrans" presStyleLbl="sibTrans1D1" presStyleIdx="0" presStyleCnt="5"/>
      <dgm:spPr/>
    </dgm:pt>
    <dgm:pt modelId="{4019EF09-DFC2-4BF6-BDF5-8BFCDA909437}" type="pres">
      <dgm:prSet presAssocID="{04BCA926-8248-40BC-BBD4-BB23D76EF31D}" presName="connectorText" presStyleLbl="sibTrans1D1" presStyleIdx="0" presStyleCnt="5"/>
      <dgm:spPr/>
    </dgm:pt>
    <dgm:pt modelId="{01AEF92B-9FB4-497E-A974-6CA680C77E4F}" type="pres">
      <dgm:prSet presAssocID="{9A3804AE-A78D-4F05-A637-7771985BAEF8}" presName="node" presStyleLbl="node1" presStyleIdx="1" presStyleCnt="6">
        <dgm:presLayoutVars>
          <dgm:bulletEnabled val="1"/>
        </dgm:presLayoutVars>
      </dgm:prSet>
      <dgm:spPr/>
    </dgm:pt>
    <dgm:pt modelId="{B252C58B-38F6-408A-B6A5-94FEEBBF2451}" type="pres">
      <dgm:prSet presAssocID="{748F1D79-2678-4575-A24E-1C665F05CFB6}" presName="sibTrans" presStyleLbl="sibTrans1D1" presStyleIdx="1" presStyleCnt="5"/>
      <dgm:spPr/>
    </dgm:pt>
    <dgm:pt modelId="{EE50E4BF-6595-4065-B5E7-4EDC452A6551}" type="pres">
      <dgm:prSet presAssocID="{748F1D79-2678-4575-A24E-1C665F05CFB6}" presName="connectorText" presStyleLbl="sibTrans1D1" presStyleIdx="1" presStyleCnt="5"/>
      <dgm:spPr/>
    </dgm:pt>
    <dgm:pt modelId="{16046839-C8DD-4B48-A4D9-B319306675D6}" type="pres">
      <dgm:prSet presAssocID="{26F57F93-9066-4EB5-B14E-8FCC4C19D1C8}" presName="node" presStyleLbl="node1" presStyleIdx="2" presStyleCnt="6">
        <dgm:presLayoutVars>
          <dgm:bulletEnabled val="1"/>
        </dgm:presLayoutVars>
      </dgm:prSet>
      <dgm:spPr/>
    </dgm:pt>
    <dgm:pt modelId="{FA32455C-F3A0-4B9F-A1AB-15D75A88EE6D}" type="pres">
      <dgm:prSet presAssocID="{FB550B1F-06AF-4A55-B32E-C37A15E10338}" presName="sibTrans" presStyleLbl="sibTrans1D1" presStyleIdx="2" presStyleCnt="5"/>
      <dgm:spPr/>
    </dgm:pt>
    <dgm:pt modelId="{11C0C21E-E635-4B33-86E6-EC1C9702FEBF}" type="pres">
      <dgm:prSet presAssocID="{FB550B1F-06AF-4A55-B32E-C37A15E10338}" presName="connectorText" presStyleLbl="sibTrans1D1" presStyleIdx="2" presStyleCnt="5"/>
      <dgm:spPr/>
    </dgm:pt>
    <dgm:pt modelId="{7FCA628A-7AF2-4731-8062-DD53FAE7FFC0}" type="pres">
      <dgm:prSet presAssocID="{8B0A4ADB-C1B2-40B3-B626-8987F05E409E}" presName="node" presStyleLbl="node1" presStyleIdx="3" presStyleCnt="6">
        <dgm:presLayoutVars>
          <dgm:bulletEnabled val="1"/>
        </dgm:presLayoutVars>
      </dgm:prSet>
      <dgm:spPr/>
    </dgm:pt>
    <dgm:pt modelId="{EA596DC8-8DF6-42C3-B0C1-9A43A039BD58}" type="pres">
      <dgm:prSet presAssocID="{654975EA-C357-4F29-BCE0-4F4A7C8C427F}" presName="sibTrans" presStyleLbl="sibTrans1D1" presStyleIdx="3" presStyleCnt="5"/>
      <dgm:spPr/>
    </dgm:pt>
    <dgm:pt modelId="{EFD81689-C516-4443-9469-9B6EE3522615}" type="pres">
      <dgm:prSet presAssocID="{654975EA-C357-4F29-BCE0-4F4A7C8C427F}" presName="connectorText" presStyleLbl="sibTrans1D1" presStyleIdx="3" presStyleCnt="5"/>
      <dgm:spPr/>
    </dgm:pt>
    <dgm:pt modelId="{B06E1C30-972E-4CD7-A225-5D5E05777E92}" type="pres">
      <dgm:prSet presAssocID="{476DFB77-810E-4663-948A-C09F4E40EC4C}" presName="node" presStyleLbl="node1" presStyleIdx="4" presStyleCnt="6">
        <dgm:presLayoutVars>
          <dgm:bulletEnabled val="1"/>
        </dgm:presLayoutVars>
      </dgm:prSet>
      <dgm:spPr/>
    </dgm:pt>
    <dgm:pt modelId="{31CEF1B6-B707-4A23-8FEB-FB075841CB5A}" type="pres">
      <dgm:prSet presAssocID="{59600FBF-A04C-409D-AC41-D93975A0EF55}" presName="sibTrans" presStyleLbl="sibTrans1D1" presStyleIdx="4" presStyleCnt="5"/>
      <dgm:spPr/>
    </dgm:pt>
    <dgm:pt modelId="{6DA06C8E-0653-4971-A9AA-6D9B99C9A1DE}" type="pres">
      <dgm:prSet presAssocID="{59600FBF-A04C-409D-AC41-D93975A0EF55}" presName="connectorText" presStyleLbl="sibTrans1D1" presStyleIdx="4" presStyleCnt="5"/>
      <dgm:spPr/>
    </dgm:pt>
    <dgm:pt modelId="{E2746B57-E7DE-433E-B02E-F9123277B77F}" type="pres">
      <dgm:prSet presAssocID="{B192B51C-850F-4F06-A63F-A5613B9A1F2D}" presName="node" presStyleLbl="node1" presStyleIdx="5" presStyleCnt="6">
        <dgm:presLayoutVars>
          <dgm:bulletEnabled val="1"/>
        </dgm:presLayoutVars>
      </dgm:prSet>
      <dgm:spPr/>
    </dgm:pt>
  </dgm:ptLst>
  <dgm:cxnLst>
    <dgm:cxn modelId="{D1ED5B06-8F1C-44C0-8FA1-B02114BC0058}" type="presOf" srcId="{FB550B1F-06AF-4A55-B32E-C37A15E10338}" destId="{FA32455C-F3A0-4B9F-A1AB-15D75A88EE6D}" srcOrd="0" destOrd="0" presId="urn:microsoft.com/office/officeart/2016/7/layout/RepeatingBendingProcessNew"/>
    <dgm:cxn modelId="{3E081D20-95ED-4AD5-9667-417A8315E1EC}" type="presOf" srcId="{04BCA926-8248-40BC-BBD4-BB23D76EF31D}" destId="{779F3E9F-C3D2-49A4-9B11-5307CDA627F9}" srcOrd="0" destOrd="0" presId="urn:microsoft.com/office/officeart/2016/7/layout/RepeatingBendingProcessNew"/>
    <dgm:cxn modelId="{6A49B222-F1A1-476A-AA9F-E160757E8A76}" type="presOf" srcId="{654975EA-C357-4F29-BCE0-4F4A7C8C427F}" destId="{EA596DC8-8DF6-42C3-B0C1-9A43A039BD58}" srcOrd="0" destOrd="0" presId="urn:microsoft.com/office/officeart/2016/7/layout/RepeatingBendingProcessNew"/>
    <dgm:cxn modelId="{9F18C928-03A6-4EE7-9208-58444916A6EF}" type="presOf" srcId="{748F1D79-2678-4575-A24E-1C665F05CFB6}" destId="{B252C58B-38F6-408A-B6A5-94FEEBBF2451}" srcOrd="0" destOrd="0" presId="urn:microsoft.com/office/officeart/2016/7/layout/RepeatingBendingProcessNew"/>
    <dgm:cxn modelId="{23691C31-D3A3-40C3-BC64-B4623ED4C64A}" type="presOf" srcId="{B192B51C-850F-4F06-A63F-A5613B9A1F2D}" destId="{E2746B57-E7DE-433E-B02E-F9123277B77F}" srcOrd="0" destOrd="0" presId="urn:microsoft.com/office/officeart/2016/7/layout/RepeatingBendingProcessNew"/>
    <dgm:cxn modelId="{E70F163B-E9E9-4FF2-B67F-9B980F8CB79C}" type="presOf" srcId="{26F57F93-9066-4EB5-B14E-8FCC4C19D1C8}" destId="{16046839-C8DD-4B48-A4D9-B319306675D6}" srcOrd="0" destOrd="0" presId="urn:microsoft.com/office/officeart/2016/7/layout/RepeatingBendingProcessNew"/>
    <dgm:cxn modelId="{75385E3E-812D-4CA2-A090-0F23A4B7CA54}" type="presOf" srcId="{59600FBF-A04C-409D-AC41-D93975A0EF55}" destId="{6DA06C8E-0653-4971-A9AA-6D9B99C9A1DE}" srcOrd="1" destOrd="0" presId="urn:microsoft.com/office/officeart/2016/7/layout/RepeatingBendingProcessNew"/>
    <dgm:cxn modelId="{4C5EB643-B26D-4ED7-85DD-DB7D006A2B7B}" srcId="{6F730BF1-D5F9-441C-9DD5-A61ABAAF1330}" destId="{B192B51C-850F-4F06-A63F-A5613B9A1F2D}" srcOrd="5" destOrd="0" parTransId="{654697E5-FFDB-4F95-92C3-E3BE0EEEEE1A}" sibTransId="{B8E41AD9-FEAD-4B39-8D0E-FFE31562D7B8}"/>
    <dgm:cxn modelId="{6DB3FB68-6D7A-4D75-93C2-19993431993D}" srcId="{6F730BF1-D5F9-441C-9DD5-A61ABAAF1330}" destId="{95830BE7-A537-4EAC-839F-814DD13B4B69}" srcOrd="0" destOrd="0" parTransId="{2656A5AC-0700-4FC6-885C-95D8648127A4}" sibTransId="{04BCA926-8248-40BC-BBD4-BB23D76EF31D}"/>
    <dgm:cxn modelId="{F878E54C-3890-4436-8616-D600319BFE50}" type="presOf" srcId="{95830BE7-A537-4EAC-839F-814DD13B4B69}" destId="{2B1AC487-E124-4823-93CF-6E084722BDFA}" srcOrd="0" destOrd="0" presId="urn:microsoft.com/office/officeart/2016/7/layout/RepeatingBendingProcessNew"/>
    <dgm:cxn modelId="{95C8D074-D7E6-4656-BC0C-82C12E1985F8}" type="presOf" srcId="{8B0A4ADB-C1B2-40B3-B626-8987F05E409E}" destId="{7FCA628A-7AF2-4731-8062-DD53FAE7FFC0}" srcOrd="0" destOrd="0" presId="urn:microsoft.com/office/officeart/2016/7/layout/RepeatingBendingProcessNew"/>
    <dgm:cxn modelId="{E252898E-CF70-4EB9-B947-BDB9C7E8658A}" type="presOf" srcId="{FB550B1F-06AF-4A55-B32E-C37A15E10338}" destId="{11C0C21E-E635-4B33-86E6-EC1C9702FEBF}" srcOrd="1" destOrd="0" presId="urn:microsoft.com/office/officeart/2016/7/layout/RepeatingBendingProcessNew"/>
    <dgm:cxn modelId="{87B54D93-CF76-4DAB-902F-DC3B8716AB4C}" type="presOf" srcId="{476DFB77-810E-4663-948A-C09F4E40EC4C}" destId="{B06E1C30-972E-4CD7-A225-5D5E05777E92}" srcOrd="0" destOrd="0" presId="urn:microsoft.com/office/officeart/2016/7/layout/RepeatingBendingProcessNew"/>
    <dgm:cxn modelId="{32659895-EFD0-4132-B6C5-FC189D04E2DB}" srcId="{6F730BF1-D5F9-441C-9DD5-A61ABAAF1330}" destId="{26F57F93-9066-4EB5-B14E-8FCC4C19D1C8}" srcOrd="2" destOrd="0" parTransId="{3F3EA5E5-A287-41A7-8CA0-55C7DFA3A0C7}" sibTransId="{FB550B1F-06AF-4A55-B32E-C37A15E10338}"/>
    <dgm:cxn modelId="{5BAE53A3-1A84-47FA-8514-710F9123148D}" type="presOf" srcId="{748F1D79-2678-4575-A24E-1C665F05CFB6}" destId="{EE50E4BF-6595-4065-B5E7-4EDC452A6551}" srcOrd="1" destOrd="0" presId="urn:microsoft.com/office/officeart/2016/7/layout/RepeatingBendingProcessNew"/>
    <dgm:cxn modelId="{5D6989A9-F21B-435F-BF7C-F64010226BAC}" type="presOf" srcId="{9A3804AE-A78D-4F05-A637-7771985BAEF8}" destId="{01AEF92B-9FB4-497E-A974-6CA680C77E4F}" srcOrd="0" destOrd="0" presId="urn:microsoft.com/office/officeart/2016/7/layout/RepeatingBendingProcessNew"/>
    <dgm:cxn modelId="{4DF430C3-3466-49C7-9159-424D85337FFA}" type="presOf" srcId="{6F730BF1-D5F9-441C-9DD5-A61ABAAF1330}" destId="{656CA8C2-089C-4AC4-8B3B-513F447403E3}" srcOrd="0" destOrd="0" presId="urn:microsoft.com/office/officeart/2016/7/layout/RepeatingBendingProcessNew"/>
    <dgm:cxn modelId="{956A68C5-40CA-49DD-B184-50BC7B7D332C}" type="presOf" srcId="{59600FBF-A04C-409D-AC41-D93975A0EF55}" destId="{31CEF1B6-B707-4A23-8FEB-FB075841CB5A}" srcOrd="0" destOrd="0" presId="urn:microsoft.com/office/officeart/2016/7/layout/RepeatingBendingProcessNew"/>
    <dgm:cxn modelId="{8FDAECCC-1850-4A17-95FD-F53A31013509}" type="presOf" srcId="{654975EA-C357-4F29-BCE0-4F4A7C8C427F}" destId="{EFD81689-C516-4443-9469-9B6EE3522615}" srcOrd="1" destOrd="0" presId="urn:microsoft.com/office/officeart/2016/7/layout/RepeatingBendingProcessNew"/>
    <dgm:cxn modelId="{E2F02BE4-EBF6-4C10-AA28-59B0D3751133}" srcId="{6F730BF1-D5F9-441C-9DD5-A61ABAAF1330}" destId="{8B0A4ADB-C1B2-40B3-B626-8987F05E409E}" srcOrd="3" destOrd="0" parTransId="{D805E643-2F7B-4BB7-BBCF-AC0A1DE48744}" sibTransId="{654975EA-C357-4F29-BCE0-4F4A7C8C427F}"/>
    <dgm:cxn modelId="{45704FE8-8C9E-41CF-8D99-8BAAB57FA4EB}" srcId="{6F730BF1-D5F9-441C-9DD5-A61ABAAF1330}" destId="{9A3804AE-A78D-4F05-A637-7771985BAEF8}" srcOrd="1" destOrd="0" parTransId="{D3E7901D-2340-4761-A8D9-5BB3DDDBA7A1}" sibTransId="{748F1D79-2678-4575-A24E-1C665F05CFB6}"/>
    <dgm:cxn modelId="{A6F77FEA-2E3C-4A2D-90CB-32E70E063608}" srcId="{6F730BF1-D5F9-441C-9DD5-A61ABAAF1330}" destId="{476DFB77-810E-4663-948A-C09F4E40EC4C}" srcOrd="4" destOrd="0" parTransId="{3DE0415A-7F40-480A-9700-06F7C642C6F4}" sibTransId="{59600FBF-A04C-409D-AC41-D93975A0EF55}"/>
    <dgm:cxn modelId="{FBD15BF3-EF39-40C7-9318-4DB9A3544F01}" type="presOf" srcId="{04BCA926-8248-40BC-BBD4-BB23D76EF31D}" destId="{4019EF09-DFC2-4BF6-BDF5-8BFCDA909437}" srcOrd="1" destOrd="0" presId="urn:microsoft.com/office/officeart/2016/7/layout/RepeatingBendingProcessNew"/>
    <dgm:cxn modelId="{7B322AC9-2BA9-497F-8630-D35BC2D6B42C}" type="presParOf" srcId="{656CA8C2-089C-4AC4-8B3B-513F447403E3}" destId="{2B1AC487-E124-4823-93CF-6E084722BDFA}" srcOrd="0" destOrd="0" presId="urn:microsoft.com/office/officeart/2016/7/layout/RepeatingBendingProcessNew"/>
    <dgm:cxn modelId="{6BED5777-54E0-4BE2-909D-EA8F532E4749}" type="presParOf" srcId="{656CA8C2-089C-4AC4-8B3B-513F447403E3}" destId="{779F3E9F-C3D2-49A4-9B11-5307CDA627F9}" srcOrd="1" destOrd="0" presId="urn:microsoft.com/office/officeart/2016/7/layout/RepeatingBendingProcessNew"/>
    <dgm:cxn modelId="{F09E1889-0C62-4D4B-B1D2-21F829DFE0FF}" type="presParOf" srcId="{779F3E9F-C3D2-49A4-9B11-5307CDA627F9}" destId="{4019EF09-DFC2-4BF6-BDF5-8BFCDA909437}" srcOrd="0" destOrd="0" presId="urn:microsoft.com/office/officeart/2016/7/layout/RepeatingBendingProcessNew"/>
    <dgm:cxn modelId="{A7484617-6C6D-48B1-87A5-2677FF6C9C32}" type="presParOf" srcId="{656CA8C2-089C-4AC4-8B3B-513F447403E3}" destId="{01AEF92B-9FB4-497E-A974-6CA680C77E4F}" srcOrd="2" destOrd="0" presId="urn:microsoft.com/office/officeart/2016/7/layout/RepeatingBendingProcessNew"/>
    <dgm:cxn modelId="{E024416A-515B-4144-B4FE-84D12FE30C70}" type="presParOf" srcId="{656CA8C2-089C-4AC4-8B3B-513F447403E3}" destId="{B252C58B-38F6-408A-B6A5-94FEEBBF2451}" srcOrd="3" destOrd="0" presId="urn:microsoft.com/office/officeart/2016/7/layout/RepeatingBendingProcessNew"/>
    <dgm:cxn modelId="{988111E6-0530-446B-A2FA-2969A51C66C0}" type="presParOf" srcId="{B252C58B-38F6-408A-B6A5-94FEEBBF2451}" destId="{EE50E4BF-6595-4065-B5E7-4EDC452A6551}" srcOrd="0" destOrd="0" presId="urn:microsoft.com/office/officeart/2016/7/layout/RepeatingBendingProcessNew"/>
    <dgm:cxn modelId="{05FB2F90-9595-4853-A3D8-51F91AC9D8A5}" type="presParOf" srcId="{656CA8C2-089C-4AC4-8B3B-513F447403E3}" destId="{16046839-C8DD-4B48-A4D9-B319306675D6}" srcOrd="4" destOrd="0" presId="urn:microsoft.com/office/officeart/2016/7/layout/RepeatingBendingProcessNew"/>
    <dgm:cxn modelId="{5AB017F5-4D1F-4213-83D1-23936D2CAE02}" type="presParOf" srcId="{656CA8C2-089C-4AC4-8B3B-513F447403E3}" destId="{FA32455C-F3A0-4B9F-A1AB-15D75A88EE6D}" srcOrd="5" destOrd="0" presId="urn:microsoft.com/office/officeart/2016/7/layout/RepeatingBendingProcessNew"/>
    <dgm:cxn modelId="{041CA5B5-FB43-4DE2-AB99-B490EF02D3E1}" type="presParOf" srcId="{FA32455C-F3A0-4B9F-A1AB-15D75A88EE6D}" destId="{11C0C21E-E635-4B33-86E6-EC1C9702FEBF}" srcOrd="0" destOrd="0" presId="urn:microsoft.com/office/officeart/2016/7/layout/RepeatingBendingProcessNew"/>
    <dgm:cxn modelId="{64DB14C6-9A97-4E0D-B876-CB43F797FDFF}" type="presParOf" srcId="{656CA8C2-089C-4AC4-8B3B-513F447403E3}" destId="{7FCA628A-7AF2-4731-8062-DD53FAE7FFC0}" srcOrd="6" destOrd="0" presId="urn:microsoft.com/office/officeart/2016/7/layout/RepeatingBendingProcessNew"/>
    <dgm:cxn modelId="{A5EB7FEA-49AA-4128-AE37-8BBB3CF7D232}" type="presParOf" srcId="{656CA8C2-089C-4AC4-8B3B-513F447403E3}" destId="{EA596DC8-8DF6-42C3-B0C1-9A43A039BD58}" srcOrd="7" destOrd="0" presId="urn:microsoft.com/office/officeart/2016/7/layout/RepeatingBendingProcessNew"/>
    <dgm:cxn modelId="{1B505601-3137-423C-AE5E-092EB570C43D}" type="presParOf" srcId="{EA596DC8-8DF6-42C3-B0C1-9A43A039BD58}" destId="{EFD81689-C516-4443-9469-9B6EE3522615}" srcOrd="0" destOrd="0" presId="urn:microsoft.com/office/officeart/2016/7/layout/RepeatingBendingProcessNew"/>
    <dgm:cxn modelId="{1BD4EB06-63CB-4D5F-A71B-A0FEF60B4B48}" type="presParOf" srcId="{656CA8C2-089C-4AC4-8B3B-513F447403E3}" destId="{B06E1C30-972E-4CD7-A225-5D5E05777E92}" srcOrd="8" destOrd="0" presId="urn:microsoft.com/office/officeart/2016/7/layout/RepeatingBendingProcessNew"/>
    <dgm:cxn modelId="{2DB951F9-D15B-432E-921E-838D2C2B7023}" type="presParOf" srcId="{656CA8C2-089C-4AC4-8B3B-513F447403E3}" destId="{31CEF1B6-B707-4A23-8FEB-FB075841CB5A}" srcOrd="9" destOrd="0" presId="urn:microsoft.com/office/officeart/2016/7/layout/RepeatingBendingProcessNew"/>
    <dgm:cxn modelId="{2DC83D00-555B-4F4D-B37A-5058DD20094A}" type="presParOf" srcId="{31CEF1B6-B707-4A23-8FEB-FB075841CB5A}" destId="{6DA06C8E-0653-4971-A9AA-6D9B99C9A1DE}" srcOrd="0" destOrd="0" presId="urn:microsoft.com/office/officeart/2016/7/layout/RepeatingBendingProcessNew"/>
    <dgm:cxn modelId="{99B0E25B-E0A9-4789-94D7-1D68D5F958B3}" type="presParOf" srcId="{656CA8C2-089C-4AC4-8B3B-513F447403E3}" destId="{E2746B57-E7DE-433E-B02E-F9123277B77F}"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4A87B-3B47-49BD-ABF4-79B03D288E38}">
      <dsp:nvSpPr>
        <dsp:cNvPr id="0" name=""/>
        <dsp:cNvSpPr/>
      </dsp:nvSpPr>
      <dsp:spPr>
        <a:xfrm>
          <a:off x="1138979" y="443981"/>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59B461-A1E3-45D6-9E06-1C0439B96F43}">
      <dsp:nvSpPr>
        <dsp:cNvPr id="0" name=""/>
        <dsp:cNvSpPr/>
      </dsp:nvSpPr>
      <dsp:spPr>
        <a:xfrm>
          <a:off x="569079" y="1896418"/>
          <a:ext cx="2072362" cy="201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Strengthening maritime security within the EAC requires a comprehensive approach that includes financial investment, technology transfer, and capacity building. </a:t>
          </a:r>
        </a:p>
      </dsp:txBody>
      <dsp:txXfrm>
        <a:off x="569079" y="1896418"/>
        <a:ext cx="2072362" cy="2010937"/>
      </dsp:txXfrm>
    </dsp:sp>
    <dsp:sp modelId="{D602024B-C36B-462C-A97E-DE6EEE37130F}">
      <dsp:nvSpPr>
        <dsp:cNvPr id="0" name=""/>
        <dsp:cNvSpPr/>
      </dsp:nvSpPr>
      <dsp:spPr>
        <a:xfrm>
          <a:off x="3574005" y="443981"/>
          <a:ext cx="932563" cy="932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C3274C-134D-4CC5-BA52-C4F8CAB796C3}">
      <dsp:nvSpPr>
        <dsp:cNvPr id="0" name=""/>
        <dsp:cNvSpPr/>
      </dsp:nvSpPr>
      <dsp:spPr>
        <a:xfrm>
          <a:off x="3004105" y="1896418"/>
          <a:ext cx="2072362" cy="201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Sustainable funding mechanisms must be established to support</a:t>
          </a:r>
          <a:r>
            <a:rPr lang="en-GB" sz="1600" kern="1200" dirty="0"/>
            <a:t> security infrastructure such as surveillance systems</a:t>
          </a:r>
          <a:r>
            <a:rPr lang="en-US" sz="1600" kern="1200" dirty="0"/>
            <a:t>, coast guard operations, and emergency response units. </a:t>
          </a:r>
        </a:p>
      </dsp:txBody>
      <dsp:txXfrm>
        <a:off x="3004105" y="1896418"/>
        <a:ext cx="2072362" cy="2010937"/>
      </dsp:txXfrm>
    </dsp:sp>
    <dsp:sp modelId="{F0CA152C-8398-46BE-8086-D490497DE0F7}">
      <dsp:nvSpPr>
        <dsp:cNvPr id="0" name=""/>
        <dsp:cNvSpPr/>
      </dsp:nvSpPr>
      <dsp:spPr>
        <a:xfrm>
          <a:off x="6009031" y="443981"/>
          <a:ext cx="932563" cy="932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0FA579-C81B-41F5-A2C0-755FCA0CDDAA}">
      <dsp:nvSpPr>
        <dsp:cNvPr id="0" name=""/>
        <dsp:cNvSpPr/>
      </dsp:nvSpPr>
      <dsp:spPr>
        <a:xfrm>
          <a:off x="5439131" y="1896418"/>
          <a:ext cx="2072362" cy="201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Technology transfer will play a critical role in enhancing monitoring and enforcement capabilities, particularly through satellite surveillance, automated tracking systems, and data-sharing platforms.</a:t>
          </a:r>
        </a:p>
      </dsp:txBody>
      <dsp:txXfrm>
        <a:off x="5439131" y="1896418"/>
        <a:ext cx="2072362" cy="2010937"/>
      </dsp:txXfrm>
    </dsp:sp>
    <dsp:sp modelId="{2297D3E7-CB1E-4A1F-9FE7-4C467311DA85}">
      <dsp:nvSpPr>
        <dsp:cNvPr id="0" name=""/>
        <dsp:cNvSpPr/>
      </dsp:nvSpPr>
      <dsp:spPr>
        <a:xfrm>
          <a:off x="8444057" y="443981"/>
          <a:ext cx="932563" cy="9325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69D2E8-C371-4017-9E4F-5F46E0A3EE0B}">
      <dsp:nvSpPr>
        <dsp:cNvPr id="0" name=""/>
        <dsp:cNvSpPr/>
      </dsp:nvSpPr>
      <dsp:spPr>
        <a:xfrm>
          <a:off x="7874157" y="1896418"/>
          <a:ext cx="2072362" cy="201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Capacity-building programs must also be prioritized to equip security personnel with the necessary skills and expertise to combat maritime threats effectively. </a:t>
          </a:r>
        </a:p>
      </dsp:txBody>
      <dsp:txXfrm>
        <a:off x="7874157" y="1896418"/>
        <a:ext cx="2072362" cy="2010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56631-215C-478A-B7CF-066698E4B475}">
      <dsp:nvSpPr>
        <dsp:cNvPr id="0" name=""/>
        <dsp:cNvSpPr/>
      </dsp:nvSpPr>
      <dsp:spPr>
        <a:xfrm>
          <a:off x="0" y="112786"/>
          <a:ext cx="6666833" cy="126820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Effective maritime security governance requires a coordinated effort among multiple stakeholders, including government agencies, regional bodies, and the private sector. </a:t>
          </a:r>
        </a:p>
      </dsp:txBody>
      <dsp:txXfrm>
        <a:off x="61909" y="174695"/>
        <a:ext cx="6543015" cy="1144388"/>
      </dsp:txXfrm>
    </dsp:sp>
    <dsp:sp modelId="{AEC9902B-F3E9-40C8-903B-53938E75CE33}">
      <dsp:nvSpPr>
        <dsp:cNvPr id="0" name=""/>
        <dsp:cNvSpPr/>
      </dsp:nvSpPr>
      <dsp:spPr>
        <a:xfrm>
          <a:off x="0" y="1432833"/>
          <a:ext cx="6666833" cy="1268206"/>
        </a:xfrm>
        <a:prstGeom prst="round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EAC is strengthening collaboration with institutions such as the Maritime Organization for Eastern, Southern, and Northern Africa (MOESNAA) and the Northern Corridor Transit and Transport Coordination Authority to enhance security operations. </a:t>
          </a:r>
        </a:p>
      </dsp:txBody>
      <dsp:txXfrm>
        <a:off x="61909" y="1494742"/>
        <a:ext cx="6543015" cy="1144388"/>
      </dsp:txXfrm>
    </dsp:sp>
    <dsp:sp modelId="{1108532D-2D7A-4551-B219-A10D6FEF9C82}">
      <dsp:nvSpPr>
        <dsp:cNvPr id="0" name=""/>
        <dsp:cNvSpPr/>
      </dsp:nvSpPr>
      <dsp:spPr>
        <a:xfrm>
          <a:off x="0" y="2752880"/>
          <a:ext cx="6666833" cy="1268206"/>
        </a:xfrm>
        <a:prstGeom prst="round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Additionally, fostering partnerships with international organizations and law enforcement agencies will improve intelligence sharing, joint patrols, and crisis response mechanisms. </a:t>
          </a:r>
        </a:p>
      </dsp:txBody>
      <dsp:txXfrm>
        <a:off x="61909" y="2814789"/>
        <a:ext cx="6543015" cy="1144388"/>
      </dsp:txXfrm>
    </dsp:sp>
    <dsp:sp modelId="{095C497D-A2DB-4B84-8799-F4DB45693A2A}">
      <dsp:nvSpPr>
        <dsp:cNvPr id="0" name=""/>
        <dsp:cNvSpPr/>
      </dsp:nvSpPr>
      <dsp:spPr>
        <a:xfrm>
          <a:off x="0" y="4072926"/>
          <a:ext cx="6666833" cy="1268206"/>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 regional maritime security framework should be developed to harmonize policies, facilitate cross-border cooperation, and ensure that all stakeholders work towards a unified security strategy.</a:t>
          </a:r>
        </a:p>
      </dsp:txBody>
      <dsp:txXfrm>
        <a:off x="61909" y="4134835"/>
        <a:ext cx="6543015" cy="11443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7E792-DED0-4EA8-BF28-7FC8A7A9F423}">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9D4327-BD2B-4294-ACD7-7A41F13A9C4B}">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47496E-9C7C-4979-88D1-6EF55ECB238E}">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44550">
            <a:lnSpc>
              <a:spcPct val="90000"/>
            </a:lnSpc>
            <a:spcBef>
              <a:spcPct val="0"/>
            </a:spcBef>
            <a:spcAft>
              <a:spcPct val="35000"/>
            </a:spcAft>
            <a:buNone/>
          </a:pPr>
          <a:r>
            <a:rPr lang="en-US" sz="1900" kern="1200"/>
            <a:t>A well-defined institutional and policy framework is crucial for achieving sustainable maritime security governance. </a:t>
          </a:r>
        </a:p>
      </dsp:txBody>
      <dsp:txXfrm>
        <a:off x="1437631" y="531"/>
        <a:ext cx="9077968" cy="1244702"/>
      </dsp:txXfrm>
    </dsp:sp>
    <dsp:sp modelId="{8FAED2F8-832A-49C4-BEF3-EA4B9E6D692A}">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B83698-4D84-4D38-A610-EDB4D3C7008C}">
      <dsp:nvSpPr>
        <dsp:cNvPr id="0" name=""/>
        <dsp:cNvSpPr/>
      </dsp:nvSpPr>
      <dsp:spPr>
        <a:xfrm>
          <a:off x="376522" y="1836468"/>
          <a:ext cx="684586" cy="684586"/>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2EDF6C-01E3-4AFF-9FC7-C046A7F5EB71}">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44550">
            <a:lnSpc>
              <a:spcPct val="90000"/>
            </a:lnSpc>
            <a:spcBef>
              <a:spcPct val="0"/>
            </a:spcBef>
            <a:spcAft>
              <a:spcPct val="35000"/>
            </a:spcAft>
            <a:buNone/>
          </a:pPr>
          <a:r>
            <a:rPr lang="en-US" sz="1900" kern="1200"/>
            <a:t>The Northern Corridor Transit and Transport Agreement (NCTTA) and the African Charter on Maritime Security (Lomé Charter) provide a foundation for policy alignment, but additional measures must be taken to ensure their effective enforcement. </a:t>
          </a:r>
        </a:p>
      </dsp:txBody>
      <dsp:txXfrm>
        <a:off x="1437631" y="1556410"/>
        <a:ext cx="9077968" cy="1244702"/>
      </dsp:txXfrm>
    </dsp:sp>
    <dsp:sp modelId="{62635C49-00AF-4E90-8CEB-1BF3EC72CF05}">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6F0B4D-0679-4CEE-A1D4-53B20EECC48C}">
      <dsp:nvSpPr>
        <dsp:cNvPr id="0" name=""/>
        <dsp:cNvSpPr/>
      </dsp:nvSpPr>
      <dsp:spPr>
        <a:xfrm>
          <a:off x="376522" y="3392347"/>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2CF0C4-A233-460B-ADAB-A32A6EB2094E}">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44550">
            <a:lnSpc>
              <a:spcPct val="90000"/>
            </a:lnSpc>
            <a:spcBef>
              <a:spcPct val="0"/>
            </a:spcBef>
            <a:spcAft>
              <a:spcPct val="35000"/>
            </a:spcAft>
            <a:buNone/>
          </a:pPr>
          <a:r>
            <a:rPr lang="en-US" sz="1900" kern="1200" dirty="0"/>
            <a:t>By developing standardized regulations for port security, surveillance, and emergency response, EAC Partner States can create a cohesive and efficient governance system that protects trade interests and enhances regional security.</a:t>
          </a:r>
        </a:p>
      </dsp:txBody>
      <dsp:txXfrm>
        <a:off x="1437631" y="3112289"/>
        <a:ext cx="9077968" cy="12447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0536A-99DA-4F5C-ABB7-11FF374F6CE8}">
      <dsp:nvSpPr>
        <dsp:cNvPr id="0" name=""/>
        <dsp:cNvSpPr/>
      </dsp:nvSpPr>
      <dsp:spPr>
        <a:xfrm>
          <a:off x="973190" y="167270"/>
          <a:ext cx="1264141" cy="126414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E2FDE5-1856-4C45-AEA1-0ACCACEB6519}">
      <dsp:nvSpPr>
        <dsp:cNvPr id="0" name=""/>
        <dsp:cNvSpPr/>
      </dsp:nvSpPr>
      <dsp:spPr>
        <a:xfrm>
          <a:off x="1242597" y="436677"/>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E300C6-7080-40A1-B9AF-2985178DEE14}">
      <dsp:nvSpPr>
        <dsp:cNvPr id="0" name=""/>
        <dsp:cNvSpPr/>
      </dsp:nvSpPr>
      <dsp:spPr>
        <a:xfrm>
          <a:off x="569079" y="1825160"/>
          <a:ext cx="2072362" cy="1956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The modernization of ports and security infrastructure is a critical component of effective maritime governance. </a:t>
          </a:r>
        </a:p>
      </dsp:txBody>
      <dsp:txXfrm>
        <a:off x="569079" y="1825160"/>
        <a:ext cx="2072362" cy="1956445"/>
      </dsp:txXfrm>
    </dsp:sp>
    <dsp:sp modelId="{C361FBC8-3A66-472A-A19C-62C2E9EFA640}">
      <dsp:nvSpPr>
        <dsp:cNvPr id="0" name=""/>
        <dsp:cNvSpPr/>
      </dsp:nvSpPr>
      <dsp:spPr>
        <a:xfrm>
          <a:off x="3408216" y="167270"/>
          <a:ext cx="1264141" cy="126414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9CE459-D436-426E-AFA8-DA0955797C56}">
      <dsp:nvSpPr>
        <dsp:cNvPr id="0" name=""/>
        <dsp:cNvSpPr/>
      </dsp:nvSpPr>
      <dsp:spPr>
        <a:xfrm>
          <a:off x="3677623" y="436677"/>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D22564-D3F3-4EC4-AD42-89861C039B2F}">
      <dsp:nvSpPr>
        <dsp:cNvPr id="0" name=""/>
        <dsp:cNvSpPr/>
      </dsp:nvSpPr>
      <dsp:spPr>
        <a:xfrm>
          <a:off x="3004105" y="1825160"/>
          <a:ext cx="2072362" cy="1956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The EAC must invest in expanding and upgrading existing ports to accommodate the increasing volume of trade while ensuring compliance with international security standards. </a:t>
          </a:r>
        </a:p>
      </dsp:txBody>
      <dsp:txXfrm>
        <a:off x="3004105" y="1825160"/>
        <a:ext cx="2072362" cy="1956445"/>
      </dsp:txXfrm>
    </dsp:sp>
    <dsp:sp modelId="{404BF706-5F5B-4B0B-B6A6-38631726B33B}">
      <dsp:nvSpPr>
        <dsp:cNvPr id="0" name=""/>
        <dsp:cNvSpPr/>
      </dsp:nvSpPr>
      <dsp:spPr>
        <a:xfrm>
          <a:off x="5843242" y="167270"/>
          <a:ext cx="1264141" cy="126414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B1049B-D596-416D-AE2B-C1A53EC00E1A}">
      <dsp:nvSpPr>
        <dsp:cNvPr id="0" name=""/>
        <dsp:cNvSpPr/>
      </dsp:nvSpPr>
      <dsp:spPr>
        <a:xfrm>
          <a:off x="6112649" y="436677"/>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43F8E1-2812-4C3B-AEE5-2E8032E6B67D}">
      <dsp:nvSpPr>
        <dsp:cNvPr id="0" name=""/>
        <dsp:cNvSpPr/>
      </dsp:nvSpPr>
      <dsp:spPr>
        <a:xfrm>
          <a:off x="5439131" y="1825160"/>
          <a:ext cx="2072362" cy="1956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The deployment of advanced surveillance technologies, including satellite monitoring and automated vessel tracking, will improve maritime domain awareness and enhance response capabilities.</a:t>
          </a:r>
        </a:p>
      </dsp:txBody>
      <dsp:txXfrm>
        <a:off x="5439131" y="1825160"/>
        <a:ext cx="2072362" cy="1956445"/>
      </dsp:txXfrm>
    </dsp:sp>
    <dsp:sp modelId="{94343104-D964-4A86-A0D8-87DED338B5CD}">
      <dsp:nvSpPr>
        <dsp:cNvPr id="0" name=""/>
        <dsp:cNvSpPr/>
      </dsp:nvSpPr>
      <dsp:spPr>
        <a:xfrm>
          <a:off x="8278268" y="167270"/>
          <a:ext cx="1264141" cy="126414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DD9833-E6A9-493D-B436-3FF264CA1EBD}">
      <dsp:nvSpPr>
        <dsp:cNvPr id="0" name=""/>
        <dsp:cNvSpPr/>
      </dsp:nvSpPr>
      <dsp:spPr>
        <a:xfrm>
          <a:off x="8547675" y="436677"/>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7C4A53-DDCA-4052-BDDA-59265A68126B}">
      <dsp:nvSpPr>
        <dsp:cNvPr id="0" name=""/>
        <dsp:cNvSpPr/>
      </dsp:nvSpPr>
      <dsp:spPr>
        <a:xfrm>
          <a:off x="7874157" y="1825160"/>
          <a:ext cx="2072362" cy="1956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Furthermore, investments in inland waterway security will ensure that transboundary freshwater systems remain safe and navigable, supporting regional trade and economic activities. </a:t>
          </a:r>
        </a:p>
      </dsp:txBody>
      <dsp:txXfrm>
        <a:off x="7874157" y="1825160"/>
        <a:ext cx="2072362" cy="19564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F3E9F-C3D2-49A4-9B11-5307CDA627F9}">
      <dsp:nvSpPr>
        <dsp:cNvPr id="0" name=""/>
        <dsp:cNvSpPr/>
      </dsp:nvSpPr>
      <dsp:spPr>
        <a:xfrm>
          <a:off x="3425469" y="828215"/>
          <a:ext cx="637173" cy="91440"/>
        </a:xfrm>
        <a:custGeom>
          <a:avLst/>
          <a:gdLst/>
          <a:ahLst/>
          <a:cxnLst/>
          <a:rect l="0" t="0" r="0" b="0"/>
          <a:pathLst>
            <a:path>
              <a:moveTo>
                <a:pt x="0" y="45720"/>
              </a:moveTo>
              <a:lnTo>
                <a:pt x="63717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27361" y="870597"/>
        <a:ext cx="33388" cy="6677"/>
      </dsp:txXfrm>
    </dsp:sp>
    <dsp:sp modelId="{2B1AC487-E124-4823-93CF-6E084722BDFA}">
      <dsp:nvSpPr>
        <dsp:cNvPr id="0" name=""/>
        <dsp:cNvSpPr/>
      </dsp:nvSpPr>
      <dsp:spPr>
        <a:xfrm>
          <a:off x="523905" y="2926"/>
          <a:ext cx="2903363" cy="17420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67" tIns="149335" rIns="142267" bIns="149335" numCol="1" spcCol="1270" anchor="ctr" anchorCtr="0">
          <a:noAutofit/>
        </a:bodyPr>
        <a:lstStyle/>
        <a:p>
          <a:pPr marL="0" lvl="0" indent="0" algn="ctr" defTabSz="711200">
            <a:lnSpc>
              <a:spcPct val="90000"/>
            </a:lnSpc>
            <a:spcBef>
              <a:spcPct val="0"/>
            </a:spcBef>
            <a:spcAft>
              <a:spcPct val="35000"/>
            </a:spcAft>
            <a:buNone/>
          </a:pPr>
          <a:r>
            <a:rPr lang="en-GB" sz="1600" kern="1200" dirty="0"/>
            <a:t>To achieve its vision of a secure and well-governed maritime sector, EAC has identified key strategic priorities (part of EAC BE Strategy). </a:t>
          </a:r>
          <a:endParaRPr lang="en-US" sz="1600" kern="1200" dirty="0"/>
        </a:p>
      </dsp:txBody>
      <dsp:txXfrm>
        <a:off x="523905" y="2926"/>
        <a:ext cx="2903363" cy="1742018"/>
      </dsp:txXfrm>
    </dsp:sp>
    <dsp:sp modelId="{B252C58B-38F6-408A-B6A5-94FEEBBF2451}">
      <dsp:nvSpPr>
        <dsp:cNvPr id="0" name=""/>
        <dsp:cNvSpPr/>
      </dsp:nvSpPr>
      <dsp:spPr>
        <a:xfrm>
          <a:off x="6996606" y="828215"/>
          <a:ext cx="637173" cy="91440"/>
        </a:xfrm>
        <a:custGeom>
          <a:avLst/>
          <a:gdLst/>
          <a:ahLst/>
          <a:cxnLst/>
          <a:rect l="0" t="0" r="0" b="0"/>
          <a:pathLst>
            <a:path>
              <a:moveTo>
                <a:pt x="0" y="45720"/>
              </a:moveTo>
              <a:lnTo>
                <a:pt x="637173"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98499" y="870597"/>
        <a:ext cx="33388" cy="6677"/>
      </dsp:txXfrm>
    </dsp:sp>
    <dsp:sp modelId="{01AEF92B-9FB4-497E-A974-6CA680C77E4F}">
      <dsp:nvSpPr>
        <dsp:cNvPr id="0" name=""/>
        <dsp:cNvSpPr/>
      </dsp:nvSpPr>
      <dsp:spPr>
        <a:xfrm>
          <a:off x="4095043" y="2926"/>
          <a:ext cx="2903363" cy="174201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67" tIns="149335" rIns="142267" bIns="149335" numCol="1" spcCol="1270" anchor="ctr" anchorCtr="0">
          <a:noAutofit/>
        </a:bodyPr>
        <a:lstStyle/>
        <a:p>
          <a:pPr marL="0" lvl="0" indent="0" algn="ctr" defTabSz="711200">
            <a:lnSpc>
              <a:spcPct val="90000"/>
            </a:lnSpc>
            <a:spcBef>
              <a:spcPct val="0"/>
            </a:spcBef>
            <a:spcAft>
              <a:spcPct val="35000"/>
            </a:spcAft>
            <a:buNone/>
          </a:pPr>
          <a:r>
            <a:rPr lang="en-US" sz="1600" kern="1200"/>
            <a:t>First, the region </a:t>
          </a:r>
          <a:r>
            <a:rPr lang="en-GB" sz="1600" kern="1200"/>
            <a:t>should</a:t>
          </a:r>
          <a:r>
            <a:rPr lang="en-US" sz="1600" kern="1200"/>
            <a:t> establish a comprehensive maritime security framework that aligns with existing regional and international agreements. </a:t>
          </a:r>
        </a:p>
      </dsp:txBody>
      <dsp:txXfrm>
        <a:off x="4095043" y="2926"/>
        <a:ext cx="2903363" cy="1742018"/>
      </dsp:txXfrm>
    </dsp:sp>
    <dsp:sp modelId="{FA32455C-F3A0-4B9F-A1AB-15D75A88EE6D}">
      <dsp:nvSpPr>
        <dsp:cNvPr id="0" name=""/>
        <dsp:cNvSpPr/>
      </dsp:nvSpPr>
      <dsp:spPr>
        <a:xfrm>
          <a:off x="1975587" y="1743145"/>
          <a:ext cx="7142275" cy="637173"/>
        </a:xfrm>
        <a:custGeom>
          <a:avLst/>
          <a:gdLst/>
          <a:ahLst/>
          <a:cxnLst/>
          <a:rect l="0" t="0" r="0" b="0"/>
          <a:pathLst>
            <a:path>
              <a:moveTo>
                <a:pt x="7142275" y="0"/>
              </a:moveTo>
              <a:lnTo>
                <a:pt x="7142275" y="335686"/>
              </a:lnTo>
              <a:lnTo>
                <a:pt x="0" y="335686"/>
              </a:lnTo>
              <a:lnTo>
                <a:pt x="0" y="637173"/>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67389" y="2058393"/>
        <a:ext cx="358671" cy="6677"/>
      </dsp:txXfrm>
    </dsp:sp>
    <dsp:sp modelId="{16046839-C8DD-4B48-A4D9-B319306675D6}">
      <dsp:nvSpPr>
        <dsp:cNvPr id="0" name=""/>
        <dsp:cNvSpPr/>
      </dsp:nvSpPr>
      <dsp:spPr>
        <a:xfrm>
          <a:off x="7666180" y="2926"/>
          <a:ext cx="2903363" cy="174201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67" tIns="149335" rIns="142267" bIns="149335" numCol="1" spcCol="1270" anchor="ctr" anchorCtr="0">
          <a:noAutofit/>
        </a:bodyPr>
        <a:lstStyle/>
        <a:p>
          <a:pPr marL="0" lvl="0" indent="0" algn="ctr" defTabSz="711200">
            <a:lnSpc>
              <a:spcPct val="90000"/>
            </a:lnSpc>
            <a:spcBef>
              <a:spcPct val="0"/>
            </a:spcBef>
            <a:spcAft>
              <a:spcPct val="35000"/>
            </a:spcAft>
            <a:buNone/>
          </a:pPr>
          <a:r>
            <a:rPr lang="en-US" sz="1600" kern="1200"/>
            <a:t>Second, a regional enforcement mechanism </a:t>
          </a:r>
          <a:r>
            <a:rPr lang="en-GB" sz="1600" kern="1200"/>
            <a:t>should</a:t>
          </a:r>
          <a:r>
            <a:rPr lang="en-US" sz="1600" kern="1200"/>
            <a:t> be developed to coordinate security operations and intelligence sharing among </a:t>
          </a:r>
          <a:r>
            <a:rPr lang="en-GB" sz="1600" kern="1200"/>
            <a:t>Partner</a:t>
          </a:r>
          <a:r>
            <a:rPr lang="en-US" sz="1600" kern="1200"/>
            <a:t> </a:t>
          </a:r>
          <a:r>
            <a:rPr lang="en-GB" sz="1600" kern="1200"/>
            <a:t>States</a:t>
          </a:r>
          <a:r>
            <a:rPr lang="en-US" sz="1600" kern="1200"/>
            <a:t>. </a:t>
          </a:r>
        </a:p>
      </dsp:txBody>
      <dsp:txXfrm>
        <a:off x="7666180" y="2926"/>
        <a:ext cx="2903363" cy="1742018"/>
      </dsp:txXfrm>
    </dsp:sp>
    <dsp:sp modelId="{EA596DC8-8DF6-42C3-B0C1-9A43A039BD58}">
      <dsp:nvSpPr>
        <dsp:cNvPr id="0" name=""/>
        <dsp:cNvSpPr/>
      </dsp:nvSpPr>
      <dsp:spPr>
        <a:xfrm>
          <a:off x="3425469" y="3238008"/>
          <a:ext cx="637173" cy="91440"/>
        </a:xfrm>
        <a:custGeom>
          <a:avLst/>
          <a:gdLst/>
          <a:ahLst/>
          <a:cxnLst/>
          <a:rect l="0" t="0" r="0" b="0"/>
          <a:pathLst>
            <a:path>
              <a:moveTo>
                <a:pt x="0" y="45720"/>
              </a:moveTo>
              <a:lnTo>
                <a:pt x="637173"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27361" y="3280389"/>
        <a:ext cx="33388" cy="6677"/>
      </dsp:txXfrm>
    </dsp:sp>
    <dsp:sp modelId="{7FCA628A-7AF2-4731-8062-DD53FAE7FFC0}">
      <dsp:nvSpPr>
        <dsp:cNvPr id="0" name=""/>
        <dsp:cNvSpPr/>
      </dsp:nvSpPr>
      <dsp:spPr>
        <a:xfrm>
          <a:off x="523905" y="2412718"/>
          <a:ext cx="2903363" cy="17420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67" tIns="149335" rIns="142267" bIns="149335" numCol="1" spcCol="1270" anchor="ctr" anchorCtr="0">
          <a:noAutofit/>
        </a:bodyPr>
        <a:lstStyle/>
        <a:p>
          <a:pPr marL="0" lvl="0" indent="0" algn="ctr" defTabSz="711200">
            <a:lnSpc>
              <a:spcPct val="90000"/>
            </a:lnSpc>
            <a:spcBef>
              <a:spcPct val="0"/>
            </a:spcBef>
            <a:spcAft>
              <a:spcPct val="35000"/>
            </a:spcAft>
            <a:buNone/>
          </a:pPr>
          <a:r>
            <a:rPr lang="en-US" sz="1600" kern="1200"/>
            <a:t>Third, EAC </a:t>
          </a:r>
          <a:r>
            <a:rPr lang="en-GB" sz="1600" kern="1200"/>
            <a:t>should</a:t>
          </a:r>
          <a:r>
            <a:rPr lang="en-US" sz="1600" kern="1200"/>
            <a:t> enhance cooperation on joint patrols and surveillance missions to combat illegal activities at sea. </a:t>
          </a:r>
        </a:p>
      </dsp:txBody>
      <dsp:txXfrm>
        <a:off x="523905" y="2412718"/>
        <a:ext cx="2903363" cy="1742018"/>
      </dsp:txXfrm>
    </dsp:sp>
    <dsp:sp modelId="{31CEF1B6-B707-4A23-8FEB-FB075841CB5A}">
      <dsp:nvSpPr>
        <dsp:cNvPr id="0" name=""/>
        <dsp:cNvSpPr/>
      </dsp:nvSpPr>
      <dsp:spPr>
        <a:xfrm>
          <a:off x="6996606" y="3238008"/>
          <a:ext cx="637173" cy="91440"/>
        </a:xfrm>
        <a:custGeom>
          <a:avLst/>
          <a:gdLst/>
          <a:ahLst/>
          <a:cxnLst/>
          <a:rect l="0" t="0" r="0" b="0"/>
          <a:pathLst>
            <a:path>
              <a:moveTo>
                <a:pt x="0" y="45720"/>
              </a:moveTo>
              <a:lnTo>
                <a:pt x="637173"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98499" y="3280389"/>
        <a:ext cx="33388" cy="6677"/>
      </dsp:txXfrm>
    </dsp:sp>
    <dsp:sp modelId="{B06E1C30-972E-4CD7-A225-5D5E05777E92}">
      <dsp:nvSpPr>
        <dsp:cNvPr id="0" name=""/>
        <dsp:cNvSpPr/>
      </dsp:nvSpPr>
      <dsp:spPr>
        <a:xfrm>
          <a:off x="4095043" y="2412718"/>
          <a:ext cx="2903363" cy="174201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67" tIns="149335" rIns="142267" bIns="149335" numCol="1" spcCol="1270" anchor="ctr" anchorCtr="0">
          <a:noAutofit/>
        </a:bodyPr>
        <a:lstStyle/>
        <a:p>
          <a:pPr marL="0" lvl="0" indent="0" algn="ctr" defTabSz="711200">
            <a:lnSpc>
              <a:spcPct val="90000"/>
            </a:lnSpc>
            <a:spcBef>
              <a:spcPct val="0"/>
            </a:spcBef>
            <a:spcAft>
              <a:spcPct val="35000"/>
            </a:spcAft>
            <a:buNone/>
          </a:pPr>
          <a:r>
            <a:rPr lang="en-US" sz="1600" kern="1200"/>
            <a:t>Fourth, sustainable financing models should be explored to support long-term security initiatives. </a:t>
          </a:r>
        </a:p>
      </dsp:txBody>
      <dsp:txXfrm>
        <a:off x="4095043" y="2412718"/>
        <a:ext cx="2903363" cy="1742018"/>
      </dsp:txXfrm>
    </dsp:sp>
    <dsp:sp modelId="{E2746B57-E7DE-433E-B02E-F9123277B77F}">
      <dsp:nvSpPr>
        <dsp:cNvPr id="0" name=""/>
        <dsp:cNvSpPr/>
      </dsp:nvSpPr>
      <dsp:spPr>
        <a:xfrm>
          <a:off x="7666180" y="2412718"/>
          <a:ext cx="2903363" cy="17420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67" tIns="149335" rIns="142267" bIns="149335" numCol="1" spcCol="1270" anchor="ctr" anchorCtr="0">
          <a:noAutofit/>
        </a:bodyPr>
        <a:lstStyle/>
        <a:p>
          <a:pPr marL="0" lvl="0" indent="0" algn="ctr" defTabSz="711200">
            <a:lnSpc>
              <a:spcPct val="90000"/>
            </a:lnSpc>
            <a:spcBef>
              <a:spcPct val="0"/>
            </a:spcBef>
            <a:spcAft>
              <a:spcPct val="35000"/>
            </a:spcAft>
            <a:buNone/>
          </a:pPr>
          <a:r>
            <a:rPr lang="en-US" sz="1600" kern="1200"/>
            <a:t>Finally, legal and institutional frameworks must be strengthened to ensure the effective implementation of maritime security policies across the region.</a:t>
          </a:r>
        </a:p>
      </dsp:txBody>
      <dsp:txXfrm>
        <a:off x="7666180" y="2412718"/>
        <a:ext cx="2903363" cy="174201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BF450C-30E4-4B30-82C9-132944B251BA}"/>
              </a:ext>
            </a:extLst>
          </p:cNvPr>
          <p:cNvSpPr>
            <a:spLocks noGrp="1"/>
          </p:cNvSpPr>
          <p:nvPr>
            <p:ph type="hdr" sz="quarter"/>
          </p:nvPr>
        </p:nvSpPr>
        <p:spPr>
          <a:xfrm>
            <a:off x="0" y="0"/>
            <a:ext cx="2982119"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3A814E6-99B2-4337-9DA0-606CE96E8BB7}"/>
              </a:ext>
            </a:extLst>
          </p:cNvPr>
          <p:cNvSpPr>
            <a:spLocks noGrp="1"/>
          </p:cNvSpPr>
          <p:nvPr>
            <p:ph type="dt" sz="quarter" idx="1"/>
          </p:nvPr>
        </p:nvSpPr>
        <p:spPr>
          <a:xfrm>
            <a:off x="3898102" y="0"/>
            <a:ext cx="2982119" cy="466434"/>
          </a:xfrm>
          <a:prstGeom prst="rect">
            <a:avLst/>
          </a:prstGeom>
        </p:spPr>
        <p:txBody>
          <a:bodyPr vert="horz" lIns="91440" tIns="45720" rIns="91440" bIns="45720" rtlCol="0"/>
          <a:lstStyle>
            <a:lvl1pPr algn="r">
              <a:defRPr sz="1200"/>
            </a:lvl1pPr>
          </a:lstStyle>
          <a:p>
            <a:fld id="{9669F334-06E4-437B-963F-A6279AB826B0}" type="datetimeFigureOut">
              <a:rPr lang="en-US" smtClean="0"/>
              <a:t>3/31/2025</a:t>
            </a:fld>
            <a:endParaRPr lang="en-US" dirty="0"/>
          </a:p>
        </p:txBody>
      </p:sp>
      <p:sp>
        <p:nvSpPr>
          <p:cNvPr id="4" name="Footer Placeholder 3">
            <a:extLst>
              <a:ext uri="{FF2B5EF4-FFF2-40B4-BE49-F238E27FC236}">
                <a16:creationId xmlns:a16="http://schemas.microsoft.com/office/drawing/2014/main" id="{ADD86C83-99DE-4D1E-83FC-EB6FDAAA556A}"/>
              </a:ext>
            </a:extLst>
          </p:cNvPr>
          <p:cNvSpPr>
            <a:spLocks noGrp="1"/>
          </p:cNvSpPr>
          <p:nvPr>
            <p:ph type="ftr" sz="quarter" idx="2"/>
          </p:nvPr>
        </p:nvSpPr>
        <p:spPr>
          <a:xfrm>
            <a:off x="0" y="8829967"/>
            <a:ext cx="2982119" cy="4664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273EFD4-CD8B-4984-B706-0E11917FA722}"/>
              </a:ext>
            </a:extLst>
          </p:cNvPr>
          <p:cNvSpPr>
            <a:spLocks noGrp="1"/>
          </p:cNvSpPr>
          <p:nvPr>
            <p:ph type="sldNum" sz="quarter" idx="3"/>
          </p:nvPr>
        </p:nvSpPr>
        <p:spPr>
          <a:xfrm>
            <a:off x="3898102" y="8829967"/>
            <a:ext cx="2982119" cy="466433"/>
          </a:xfrm>
          <a:prstGeom prst="rect">
            <a:avLst/>
          </a:prstGeom>
        </p:spPr>
        <p:txBody>
          <a:bodyPr vert="horz" lIns="91440" tIns="45720" rIns="91440" bIns="45720" rtlCol="0" anchor="b"/>
          <a:lstStyle>
            <a:lvl1pPr algn="r">
              <a:defRPr sz="1200"/>
            </a:lvl1pPr>
          </a:lstStyle>
          <a:p>
            <a:fld id="{F85E2394-A69B-4126-977E-9ECA287E56D7}" type="slidenum">
              <a:rPr lang="en-US" smtClean="0"/>
              <a:t>‹#›</a:t>
            </a:fld>
            <a:endParaRPr lang="en-US" dirty="0"/>
          </a:p>
        </p:txBody>
      </p:sp>
    </p:spTree>
    <p:extLst>
      <p:ext uri="{BB962C8B-B14F-4D97-AF65-F5344CB8AC3E}">
        <p14:creationId xmlns:p14="http://schemas.microsoft.com/office/powerpoint/2010/main" val="3719736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1440" tIns="45720" rIns="91440" bIns="45720" rtlCol="0"/>
          <a:lstStyle>
            <a:lvl1pPr algn="r">
              <a:defRPr sz="1200"/>
            </a:lvl1pPr>
          </a:lstStyle>
          <a:p>
            <a:fld id="{27F6E0FA-A55D-774C-9830-99A5842E0ADE}" type="datetimeFigureOut">
              <a:rPr lang="en-US" smtClean="0"/>
              <a:t>3/31/2025</a:t>
            </a:fld>
            <a:endParaRPr lang="en-US" dirty="0"/>
          </a:p>
        </p:txBody>
      </p:sp>
      <p:sp>
        <p:nvSpPr>
          <p:cNvPr id="4" name="Slide Image Placeholder 3"/>
          <p:cNvSpPr>
            <a:spLocks noGrp="1" noRot="1" noChangeAspect="1"/>
          </p:cNvSpPr>
          <p:nvPr>
            <p:ph type="sldImg" idx="2"/>
          </p:nvPr>
        </p:nvSpPr>
        <p:spPr>
          <a:xfrm>
            <a:off x="341313" y="696913"/>
            <a:ext cx="6199187"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1440" tIns="45720" rIns="91440" bIns="45720" rtlCol="0" anchor="b"/>
          <a:lstStyle>
            <a:lvl1pPr algn="r">
              <a:defRPr sz="1200"/>
            </a:lvl1pPr>
          </a:lstStyle>
          <a:p>
            <a:fld id="{6EB1619C-58BC-5D49-BB55-5577482AACCE}" type="slidenum">
              <a:rPr lang="en-US" smtClean="0"/>
              <a:t>‹#›</a:t>
            </a:fld>
            <a:endParaRPr lang="en-US" dirty="0"/>
          </a:p>
        </p:txBody>
      </p:sp>
    </p:spTree>
    <p:extLst>
      <p:ext uri="{BB962C8B-B14F-4D97-AF65-F5344CB8AC3E}">
        <p14:creationId xmlns:p14="http://schemas.microsoft.com/office/powerpoint/2010/main" val="513996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1182688"/>
            <a:ext cx="5681663" cy="319563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0EB7CA-9F70-49FE-B206-F8C19F86986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899231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B1619C-58BC-5D49-BB55-5577482AACCE}" type="slidenum">
              <a:rPr lang="en-US" smtClean="0"/>
              <a:t>9</a:t>
            </a:fld>
            <a:endParaRPr lang="en-US" dirty="0"/>
          </a:p>
        </p:txBody>
      </p:sp>
    </p:spTree>
    <p:extLst>
      <p:ext uri="{BB962C8B-B14F-4D97-AF65-F5344CB8AC3E}">
        <p14:creationId xmlns:p14="http://schemas.microsoft.com/office/powerpoint/2010/main" val="4149634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15341A3-B0DA-4CC2-8E92-23F694965D4A}" type="datetimeFigureOut">
              <a:rPr lang="en-US" smtClean="0"/>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903132-42A8-4488-9ECF-5C7523B50F8E}" type="slidenum">
              <a:rPr lang="en-US" smtClean="0"/>
              <a:t>‹#›</a:t>
            </a:fld>
            <a:endParaRPr lang="en-US" dirty="0"/>
          </a:p>
        </p:txBody>
      </p:sp>
    </p:spTree>
    <p:extLst>
      <p:ext uri="{BB962C8B-B14F-4D97-AF65-F5344CB8AC3E}">
        <p14:creationId xmlns:p14="http://schemas.microsoft.com/office/powerpoint/2010/main" val="2770933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5341A3-B0DA-4CC2-8E92-23F694965D4A}" type="datetimeFigureOut">
              <a:rPr lang="en-US" smtClean="0"/>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903132-42A8-4488-9ECF-5C7523B50F8E}" type="slidenum">
              <a:rPr lang="en-US" smtClean="0"/>
              <a:t>‹#›</a:t>
            </a:fld>
            <a:endParaRPr lang="en-US" dirty="0"/>
          </a:p>
        </p:txBody>
      </p:sp>
    </p:spTree>
    <p:extLst>
      <p:ext uri="{BB962C8B-B14F-4D97-AF65-F5344CB8AC3E}">
        <p14:creationId xmlns:p14="http://schemas.microsoft.com/office/powerpoint/2010/main" val="3000182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5341A3-B0DA-4CC2-8E92-23F694965D4A}" type="datetimeFigureOut">
              <a:rPr lang="en-US" smtClean="0"/>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903132-42A8-4488-9ECF-5C7523B50F8E}" type="slidenum">
              <a:rPr lang="en-US" smtClean="0"/>
              <a:t>‹#›</a:t>
            </a:fld>
            <a:endParaRPr lang="en-US" dirty="0"/>
          </a:p>
        </p:txBody>
      </p:sp>
    </p:spTree>
    <p:extLst>
      <p:ext uri="{BB962C8B-B14F-4D97-AF65-F5344CB8AC3E}">
        <p14:creationId xmlns:p14="http://schemas.microsoft.com/office/powerpoint/2010/main" val="1312913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5341A3-B0DA-4CC2-8E92-23F694965D4A}" type="datetimeFigureOut">
              <a:rPr lang="en-US" smtClean="0"/>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903132-42A8-4488-9ECF-5C7523B50F8E}" type="slidenum">
              <a:rPr lang="en-US" smtClean="0"/>
              <a:t>‹#›</a:t>
            </a:fld>
            <a:endParaRPr lang="en-US" dirty="0"/>
          </a:p>
        </p:txBody>
      </p:sp>
    </p:spTree>
    <p:extLst>
      <p:ext uri="{BB962C8B-B14F-4D97-AF65-F5344CB8AC3E}">
        <p14:creationId xmlns:p14="http://schemas.microsoft.com/office/powerpoint/2010/main" val="69375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5341A3-B0DA-4CC2-8E92-23F694965D4A}" type="datetimeFigureOut">
              <a:rPr lang="en-US" smtClean="0"/>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903132-42A8-4488-9ECF-5C7523B50F8E}" type="slidenum">
              <a:rPr lang="en-US" smtClean="0"/>
              <a:t>‹#›</a:t>
            </a:fld>
            <a:endParaRPr lang="en-US" dirty="0"/>
          </a:p>
        </p:txBody>
      </p:sp>
    </p:spTree>
    <p:extLst>
      <p:ext uri="{BB962C8B-B14F-4D97-AF65-F5344CB8AC3E}">
        <p14:creationId xmlns:p14="http://schemas.microsoft.com/office/powerpoint/2010/main" val="3871970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5341A3-B0DA-4CC2-8E92-23F694965D4A}" type="datetimeFigureOut">
              <a:rPr lang="en-US" smtClean="0"/>
              <a:t>3/31/2025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903132-42A8-4488-9ECF-5C7523B50F8E}" type="slidenum">
              <a:rPr lang="en-US" smtClean="0"/>
              <a:t>‹#›</a:t>
            </a:fld>
            <a:endParaRPr lang="en-US" dirty="0"/>
          </a:p>
        </p:txBody>
      </p:sp>
    </p:spTree>
    <p:extLst>
      <p:ext uri="{BB962C8B-B14F-4D97-AF65-F5344CB8AC3E}">
        <p14:creationId xmlns:p14="http://schemas.microsoft.com/office/powerpoint/2010/main" val="3014222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5341A3-B0DA-4CC2-8E92-23F694965D4A}" type="datetimeFigureOut">
              <a:rPr lang="en-US" smtClean="0"/>
              <a:t>3/31/2025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6903132-42A8-4488-9ECF-5C7523B50F8E}" type="slidenum">
              <a:rPr lang="en-US" smtClean="0"/>
              <a:t>‹#›</a:t>
            </a:fld>
            <a:endParaRPr lang="en-US" dirty="0"/>
          </a:p>
        </p:txBody>
      </p:sp>
    </p:spTree>
    <p:extLst>
      <p:ext uri="{BB962C8B-B14F-4D97-AF65-F5344CB8AC3E}">
        <p14:creationId xmlns:p14="http://schemas.microsoft.com/office/powerpoint/2010/main" val="3743111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5341A3-B0DA-4CC2-8E92-23F694965D4A}" type="datetimeFigureOut">
              <a:rPr lang="en-US" smtClean="0"/>
              <a:t>3/31/2025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6903132-42A8-4488-9ECF-5C7523B50F8E}" type="slidenum">
              <a:rPr lang="en-US" smtClean="0"/>
              <a:t>‹#›</a:t>
            </a:fld>
            <a:endParaRPr lang="en-US" dirty="0"/>
          </a:p>
        </p:txBody>
      </p:sp>
    </p:spTree>
    <p:extLst>
      <p:ext uri="{BB962C8B-B14F-4D97-AF65-F5344CB8AC3E}">
        <p14:creationId xmlns:p14="http://schemas.microsoft.com/office/powerpoint/2010/main" val="397971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5341A3-B0DA-4CC2-8E92-23F694965D4A}" type="datetimeFigureOut">
              <a:rPr lang="en-US" smtClean="0"/>
              <a:t>3/31/2025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6903132-42A8-4488-9ECF-5C7523B50F8E}" type="slidenum">
              <a:rPr lang="en-US" smtClean="0"/>
              <a:t>‹#›</a:t>
            </a:fld>
            <a:endParaRPr lang="en-US" dirty="0"/>
          </a:p>
        </p:txBody>
      </p:sp>
    </p:spTree>
    <p:extLst>
      <p:ext uri="{BB962C8B-B14F-4D97-AF65-F5344CB8AC3E}">
        <p14:creationId xmlns:p14="http://schemas.microsoft.com/office/powerpoint/2010/main" val="3264650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5341A3-B0DA-4CC2-8E92-23F694965D4A}" type="datetimeFigureOut">
              <a:rPr lang="en-US" smtClean="0"/>
              <a:t>3/31/2025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903132-42A8-4488-9ECF-5C7523B50F8E}" type="slidenum">
              <a:rPr lang="en-US" smtClean="0"/>
              <a:t>‹#›</a:t>
            </a:fld>
            <a:endParaRPr lang="en-US" dirty="0"/>
          </a:p>
        </p:txBody>
      </p:sp>
    </p:spTree>
    <p:extLst>
      <p:ext uri="{BB962C8B-B14F-4D97-AF65-F5344CB8AC3E}">
        <p14:creationId xmlns:p14="http://schemas.microsoft.com/office/powerpoint/2010/main" val="114557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5341A3-B0DA-4CC2-8E92-23F694965D4A}" type="datetimeFigureOut">
              <a:rPr lang="en-US" smtClean="0"/>
              <a:t>3/31/2025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903132-42A8-4488-9ECF-5C7523B50F8E}" type="slidenum">
              <a:rPr lang="en-US" smtClean="0"/>
              <a:t>‹#›</a:t>
            </a:fld>
            <a:endParaRPr lang="en-US" dirty="0"/>
          </a:p>
        </p:txBody>
      </p:sp>
    </p:spTree>
    <p:extLst>
      <p:ext uri="{BB962C8B-B14F-4D97-AF65-F5344CB8AC3E}">
        <p14:creationId xmlns:p14="http://schemas.microsoft.com/office/powerpoint/2010/main" val="1530705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341A3-B0DA-4CC2-8E92-23F694965D4A}" type="datetimeFigureOut">
              <a:rPr lang="en-US" smtClean="0"/>
              <a:t>3/31/2025</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903132-42A8-4488-9ECF-5C7523B50F8E}" type="slidenum">
              <a:rPr lang="en-US" smtClean="0"/>
              <a:t>‹#›</a:t>
            </a:fld>
            <a:endParaRPr lang="en-US" dirty="0"/>
          </a:p>
        </p:txBody>
      </p:sp>
    </p:spTree>
    <p:extLst>
      <p:ext uri="{BB962C8B-B14F-4D97-AF65-F5344CB8AC3E}">
        <p14:creationId xmlns:p14="http://schemas.microsoft.com/office/powerpoint/2010/main" val="212262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http://www.appliedlanguage.com/flags_of_the_world/small_flag_of_tanzania.gif" TargetMode="External"/><Relationship Id="rId12" Type="http://schemas.openxmlformats.org/officeDocument/2006/relationships/image" Target="http://tbn0.google.com/images?q=tbn:Gu-Q6WdBm-Z1oM:unimaps.com/uganda/flag.gif"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http://tbn0.google.com/images?q=tbn:6r8YoOhZlYSMwM:www.easa.unp.ac.za/flags/kenya.JPG" TargetMode="External"/><Relationship Id="rId15" Type="http://schemas.openxmlformats.org/officeDocument/2006/relationships/image" Target="../media/image10.png"/><Relationship Id="rId10" Type="http://schemas.openxmlformats.org/officeDocument/2006/relationships/image" Target="http://tbn0.google.com/images?q=tbn:IZroTVMSv_gmPM:www.33ff.com/flags/XL_flags/Burundi_flag.gif" TargetMode="External"/><Relationship Id="rId4" Type="http://schemas.openxmlformats.org/officeDocument/2006/relationships/image" Target="../media/image3.jpeg"/><Relationship Id="rId9" Type="http://schemas.openxmlformats.org/officeDocument/2006/relationships/image" Target="../media/image6.png"/><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microsoft.com/office/2007/relationships/hdphoto" Target="../media/hdphoto1.wdp"/><Relationship Id="rId9" Type="http://schemas.openxmlformats.org/officeDocument/2006/relationships/image" Target="../media/image17.png"/><Relationship Id="rId1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72"/>
            <a:ext cx="12181861" cy="68913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6" name="Title 1"/>
          <p:cNvSpPr>
            <a:spLocks noGrp="1"/>
          </p:cNvSpPr>
          <p:nvPr>
            <p:ph type="ctrTitle"/>
          </p:nvPr>
        </p:nvSpPr>
        <p:spPr>
          <a:xfrm>
            <a:off x="0" y="1551570"/>
            <a:ext cx="12009748" cy="3929396"/>
          </a:xfrm>
          <a:solidFill>
            <a:schemeClr val="accent1">
              <a:lumMod val="60000"/>
              <a:lumOff val="40000"/>
            </a:schemeClr>
          </a:solidFill>
        </p:spPr>
        <p:txBody>
          <a:bodyPr rtlCol="0">
            <a:normAutofit fontScale="90000"/>
          </a:bodyPr>
          <a:lstStyle/>
          <a:p>
            <a:pPr>
              <a:defRPr/>
            </a:pPr>
            <a:br>
              <a:rPr lang="en-GB" altLang="en-US" sz="3500" b="1" dirty="0">
                <a:solidFill>
                  <a:srgbClr val="C00000"/>
                </a:solidFill>
                <a:latin typeface="Calibri" pitchFamily="34" charset="0"/>
              </a:rPr>
            </a:br>
            <a:r>
              <a:rPr lang="en-GB" altLang="en-US" sz="3500" b="1" dirty="0">
                <a:solidFill>
                  <a:srgbClr val="C00000"/>
                </a:solidFill>
                <a:effectLst>
                  <a:outerShdw blurRad="38100" dist="38100" dir="2700000" algn="tl">
                    <a:srgbClr val="000000">
                      <a:alpha val="43137"/>
                    </a:srgbClr>
                  </a:outerShdw>
                </a:effectLst>
                <a:latin typeface="Calibri" pitchFamily="34" charset="0"/>
              </a:rPr>
              <a:t>Background Paper</a:t>
            </a:r>
            <a:br>
              <a:rPr lang="en-GB" altLang="en-US" sz="3500" b="1" dirty="0">
                <a:solidFill>
                  <a:srgbClr val="C00000"/>
                </a:solidFill>
                <a:effectLst>
                  <a:outerShdw blurRad="38100" dist="38100" dir="2700000" algn="tl">
                    <a:srgbClr val="000000">
                      <a:alpha val="43137"/>
                    </a:srgbClr>
                  </a:outerShdw>
                </a:effectLst>
                <a:latin typeface="Calibri" pitchFamily="34" charset="0"/>
              </a:rPr>
            </a:br>
            <a:br>
              <a:rPr lang="en-GB" altLang="en-US" sz="3500" b="1" dirty="0">
                <a:solidFill>
                  <a:srgbClr val="C00000"/>
                </a:solidFill>
                <a:effectLst>
                  <a:outerShdw blurRad="38100" dist="38100" dir="2700000" algn="tl">
                    <a:srgbClr val="000000">
                      <a:alpha val="43137"/>
                    </a:srgbClr>
                  </a:outerShdw>
                </a:effectLst>
                <a:latin typeface="Calibri" pitchFamily="34" charset="0"/>
              </a:rPr>
            </a:br>
            <a:br>
              <a:rPr lang="en-GB" altLang="en-US" sz="3500" b="1" dirty="0">
                <a:solidFill>
                  <a:srgbClr val="C00000"/>
                </a:solidFill>
                <a:effectLst>
                  <a:outerShdw blurRad="38100" dist="38100" dir="2700000" algn="tl">
                    <a:srgbClr val="000000">
                      <a:alpha val="43137"/>
                    </a:srgbClr>
                  </a:outerShdw>
                </a:effectLst>
                <a:latin typeface="Calibri" pitchFamily="34" charset="0"/>
              </a:rPr>
            </a:br>
            <a:br>
              <a:rPr lang="en-GB" altLang="en-US" sz="3500" b="1" dirty="0">
                <a:solidFill>
                  <a:srgbClr val="C00000"/>
                </a:solidFill>
                <a:effectLst>
                  <a:outerShdw blurRad="38100" dist="38100" dir="2700000" algn="tl">
                    <a:srgbClr val="000000">
                      <a:alpha val="43137"/>
                    </a:srgbClr>
                  </a:outerShdw>
                </a:effectLst>
                <a:latin typeface="Calibri" pitchFamily="34" charset="0"/>
              </a:rPr>
            </a:br>
            <a:br>
              <a:rPr lang="en-GB" altLang="en-US" sz="3500" b="1" dirty="0">
                <a:solidFill>
                  <a:srgbClr val="C00000"/>
                </a:solidFill>
                <a:effectLst>
                  <a:outerShdw blurRad="38100" dist="38100" dir="2700000" algn="tl">
                    <a:srgbClr val="000000">
                      <a:alpha val="43137"/>
                    </a:srgbClr>
                  </a:outerShdw>
                </a:effectLst>
                <a:latin typeface="Calibri" pitchFamily="34" charset="0"/>
              </a:rPr>
            </a:br>
            <a:br>
              <a:rPr lang="en-GB" altLang="en-US" sz="3500" b="1" dirty="0">
                <a:solidFill>
                  <a:srgbClr val="C00000"/>
                </a:solidFill>
                <a:effectLst>
                  <a:outerShdw blurRad="38100" dist="38100" dir="2700000" algn="tl">
                    <a:srgbClr val="000000">
                      <a:alpha val="43137"/>
                    </a:srgbClr>
                  </a:outerShdw>
                </a:effectLst>
                <a:latin typeface="Calibri" pitchFamily="34" charset="0"/>
              </a:rPr>
            </a:br>
            <a:br>
              <a:rPr lang="en-GB" altLang="en-US" sz="3500" b="1" dirty="0">
                <a:solidFill>
                  <a:srgbClr val="C00000"/>
                </a:solidFill>
                <a:effectLst>
                  <a:outerShdw blurRad="38100" dist="38100" dir="2700000" algn="tl">
                    <a:srgbClr val="000000">
                      <a:alpha val="43137"/>
                    </a:srgbClr>
                  </a:outerShdw>
                </a:effectLst>
                <a:latin typeface="Calibri" pitchFamily="34" charset="0"/>
              </a:rPr>
            </a:br>
            <a:br>
              <a:rPr lang="en-GB" altLang="en-US" sz="3500" b="1" dirty="0">
                <a:solidFill>
                  <a:srgbClr val="C00000"/>
                </a:solidFill>
                <a:effectLst>
                  <a:outerShdw blurRad="38100" dist="38100" dir="2700000" algn="tl">
                    <a:srgbClr val="000000">
                      <a:alpha val="43137"/>
                    </a:srgbClr>
                  </a:outerShdw>
                </a:effectLst>
                <a:latin typeface="Calibri" pitchFamily="34" charset="0"/>
              </a:rPr>
            </a:br>
            <a:br>
              <a:rPr lang="en-GB" altLang="en-US" sz="3500" b="1" dirty="0">
                <a:solidFill>
                  <a:srgbClr val="C00000"/>
                </a:solidFill>
                <a:effectLst>
                  <a:outerShdw blurRad="38100" dist="38100" dir="2700000" algn="tl">
                    <a:srgbClr val="000000">
                      <a:alpha val="43137"/>
                    </a:srgbClr>
                  </a:outerShdw>
                </a:effectLst>
                <a:latin typeface="Calibri" pitchFamily="34" charset="0"/>
              </a:rPr>
            </a:br>
            <a:br>
              <a:rPr lang="en-GB" altLang="en-US" sz="3500" b="1" dirty="0">
                <a:solidFill>
                  <a:srgbClr val="C00000"/>
                </a:solidFill>
                <a:effectLst>
                  <a:outerShdw blurRad="38100" dist="38100" dir="2700000" algn="tl">
                    <a:srgbClr val="000000">
                      <a:alpha val="43137"/>
                    </a:srgbClr>
                  </a:outerShdw>
                </a:effectLst>
                <a:latin typeface="Calibri" pitchFamily="34" charset="0"/>
              </a:rPr>
            </a:br>
            <a:br>
              <a:rPr lang="en-GB" altLang="en-US" sz="3500" b="1" dirty="0">
                <a:solidFill>
                  <a:srgbClr val="C00000"/>
                </a:solidFill>
                <a:effectLst>
                  <a:outerShdw blurRad="38100" dist="38100" dir="2700000" algn="tl">
                    <a:srgbClr val="000000">
                      <a:alpha val="43137"/>
                    </a:srgbClr>
                  </a:outerShdw>
                </a:effectLst>
                <a:latin typeface="Calibri" pitchFamily="34" charset="0"/>
              </a:rPr>
            </a:br>
            <a:br>
              <a:rPr lang="en-GB" altLang="en-US" sz="3500" b="1" dirty="0">
                <a:solidFill>
                  <a:srgbClr val="C00000"/>
                </a:solidFill>
                <a:effectLst>
                  <a:outerShdw blurRad="38100" dist="38100" dir="2700000" algn="tl">
                    <a:srgbClr val="000000">
                      <a:alpha val="43137"/>
                    </a:srgbClr>
                  </a:outerShdw>
                </a:effectLst>
                <a:latin typeface="Calibri"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br>
              <a:rPr lang="en-GB" altLang="en-US" sz="3500" b="1" dirty="0">
                <a:solidFill>
                  <a:srgbClr val="CC3300"/>
                </a:solidFill>
                <a:effectLst>
                  <a:outerShdw blurRad="38100" dist="38100" dir="2700000" algn="tl">
                    <a:srgbClr val="000000">
                      <a:alpha val="43137"/>
                    </a:srgbClr>
                  </a:outerShdw>
                </a:effectLst>
                <a:latin typeface="Arial Black" pitchFamily="34" charset="0"/>
              </a:rPr>
            </a:br>
            <a:r>
              <a:rPr lang="en-GB" altLang="en-US" sz="3100" b="1" dirty="0">
                <a:solidFill>
                  <a:srgbClr val="3366FF"/>
                </a:solidFill>
                <a:effectLst>
                  <a:outerShdw blurRad="38100" dist="38100" dir="2700000" algn="tl">
                    <a:srgbClr val="000000">
                      <a:alpha val="43137"/>
                    </a:srgbClr>
                  </a:outerShdw>
                </a:effectLst>
                <a:latin typeface="Arial Black" pitchFamily="34" charset="0"/>
              </a:rPr>
              <a:t>EAST AFRICAN COMMUNITY</a:t>
            </a:r>
            <a:br>
              <a:rPr lang="en-GB" altLang="en-US" sz="3100" b="1" dirty="0">
                <a:solidFill>
                  <a:schemeClr val="accent1"/>
                </a:solidFill>
                <a:effectLst>
                  <a:outerShdw blurRad="38100" dist="38100" dir="2700000" algn="tl">
                    <a:srgbClr val="000000">
                      <a:alpha val="43137"/>
                    </a:srgbClr>
                  </a:outerShdw>
                </a:effectLst>
                <a:latin typeface="Arial Black" pitchFamily="34" charset="0"/>
              </a:rPr>
            </a:br>
            <a:r>
              <a:rPr lang="en-GB" altLang="en-US" sz="3100" b="1" dirty="0">
                <a:solidFill>
                  <a:schemeClr val="accent1"/>
                </a:solidFill>
                <a:effectLst>
                  <a:outerShdw blurRad="38100" dist="38100" dir="2700000" algn="tl">
                    <a:srgbClr val="000000">
                      <a:alpha val="43137"/>
                    </a:srgbClr>
                  </a:outerShdw>
                </a:effectLst>
                <a:latin typeface="Arial Black" pitchFamily="34" charset="0"/>
              </a:rPr>
              <a:t> </a:t>
            </a:r>
            <a:br>
              <a:rPr lang="en-GB" altLang="en-US" sz="3100" b="1" dirty="0">
                <a:solidFill>
                  <a:schemeClr val="accent1"/>
                </a:solidFill>
                <a:effectLst>
                  <a:outerShdw blurRad="38100" dist="38100" dir="2700000" algn="tl">
                    <a:srgbClr val="000000">
                      <a:alpha val="43137"/>
                    </a:srgbClr>
                  </a:outerShdw>
                </a:effectLst>
                <a:latin typeface="Arial Black" pitchFamily="34" charset="0"/>
              </a:rPr>
            </a:br>
            <a:br>
              <a:rPr lang="en-GB" altLang="en-US" sz="2700" b="1" dirty="0">
                <a:solidFill>
                  <a:srgbClr val="FFFF00"/>
                </a:solidFill>
                <a:effectLst>
                  <a:outerShdw blurRad="38100" dist="38100" dir="2700000" algn="tl">
                    <a:srgbClr val="000000">
                      <a:alpha val="43137"/>
                    </a:srgbClr>
                  </a:outerShdw>
                </a:effectLst>
                <a:latin typeface="Arial Black" pitchFamily="34" charset="0"/>
              </a:rPr>
            </a:br>
            <a:br>
              <a:rPr lang="en-GB" altLang="en-US" sz="3100" b="1" dirty="0">
                <a:solidFill>
                  <a:srgbClr val="FFFF00"/>
                </a:solidFill>
                <a:effectLst>
                  <a:outerShdw blurRad="38100" dist="38100" dir="2700000" algn="tl">
                    <a:srgbClr val="000000">
                      <a:alpha val="43137"/>
                    </a:srgbClr>
                  </a:outerShdw>
                </a:effectLst>
                <a:latin typeface="Arial Black" pitchFamily="34" charset="0"/>
              </a:rPr>
            </a:br>
            <a:br>
              <a:rPr lang="en-GB" altLang="en-US" sz="3100" b="1" dirty="0">
                <a:solidFill>
                  <a:srgbClr val="FFFF00"/>
                </a:solidFill>
                <a:effectLst>
                  <a:outerShdw blurRad="38100" dist="38100" dir="2700000" algn="tl">
                    <a:srgbClr val="000000">
                      <a:alpha val="43137"/>
                    </a:srgbClr>
                  </a:outerShdw>
                </a:effectLst>
                <a:latin typeface="Arial Black" pitchFamily="34" charset="0"/>
              </a:rPr>
            </a:br>
            <a:r>
              <a:rPr lang="en-GB" altLang="en-US" sz="2200" b="1" i="1" dirty="0">
                <a:solidFill>
                  <a:srgbClr val="FFFF00"/>
                </a:solidFill>
                <a:effectLst>
                  <a:outerShdw blurRad="38100" dist="38100" dir="2700000" algn="tl">
                    <a:srgbClr val="000000">
                      <a:alpha val="43137"/>
                    </a:srgbClr>
                  </a:outerShdw>
                </a:effectLst>
                <a:latin typeface="Arial Black" pitchFamily="34" charset="0"/>
              </a:rPr>
              <a:t>1</a:t>
            </a:r>
            <a:r>
              <a:rPr lang="en-GB" altLang="en-US" sz="2200" b="1" i="1" baseline="30000" dirty="0">
                <a:solidFill>
                  <a:srgbClr val="FFFF00"/>
                </a:solidFill>
                <a:effectLst>
                  <a:outerShdw blurRad="38100" dist="38100" dir="2700000" algn="tl">
                    <a:srgbClr val="000000">
                      <a:alpha val="43137"/>
                    </a:srgbClr>
                  </a:outerShdw>
                </a:effectLst>
                <a:latin typeface="Arial Black" pitchFamily="34" charset="0"/>
              </a:rPr>
              <a:t>st</a:t>
            </a:r>
            <a:r>
              <a:rPr lang="en-GB" altLang="en-US" sz="2200" b="1" i="1" dirty="0">
                <a:solidFill>
                  <a:srgbClr val="FFFF00"/>
                </a:solidFill>
                <a:effectLst>
                  <a:outerShdw blurRad="38100" dist="38100" dir="2700000" algn="tl">
                    <a:srgbClr val="000000">
                      <a:alpha val="43137"/>
                    </a:srgbClr>
                  </a:outerShdw>
                </a:effectLst>
                <a:latin typeface="Arial Black" pitchFamily="34" charset="0"/>
              </a:rPr>
              <a:t> – 4</a:t>
            </a:r>
            <a:r>
              <a:rPr lang="en-GB" altLang="en-US" sz="2200" b="1" i="1" baseline="30000" dirty="0">
                <a:solidFill>
                  <a:srgbClr val="FFFF00"/>
                </a:solidFill>
                <a:effectLst>
                  <a:outerShdw blurRad="38100" dist="38100" dir="2700000" algn="tl">
                    <a:srgbClr val="000000">
                      <a:alpha val="43137"/>
                    </a:srgbClr>
                  </a:outerShdw>
                </a:effectLst>
                <a:latin typeface="Arial Black" pitchFamily="34" charset="0"/>
              </a:rPr>
              <a:t>th</a:t>
            </a:r>
            <a:r>
              <a:rPr lang="en-GB" altLang="en-US" sz="2200" b="1" i="1" dirty="0">
                <a:solidFill>
                  <a:srgbClr val="FFFF00"/>
                </a:solidFill>
                <a:effectLst>
                  <a:outerShdw blurRad="38100" dist="38100" dir="2700000" algn="tl">
                    <a:srgbClr val="000000">
                      <a:alpha val="43137"/>
                    </a:srgbClr>
                  </a:outerShdw>
                </a:effectLst>
                <a:latin typeface="Arial Black" pitchFamily="34" charset="0"/>
              </a:rPr>
              <a:t> April</a:t>
            </a:r>
            <a:r>
              <a:rPr lang="en-GB" altLang="en-US" sz="2200" i="1" dirty="0">
                <a:solidFill>
                  <a:srgbClr val="FFFF00"/>
                </a:solidFill>
                <a:effectLst>
                  <a:outerShdw blurRad="38100" dist="38100" dir="2700000" algn="tl">
                    <a:srgbClr val="000000">
                      <a:alpha val="43137"/>
                    </a:srgbClr>
                  </a:outerShdw>
                </a:effectLst>
                <a:latin typeface="Arial Black" pitchFamily="34" charset="0"/>
              </a:rPr>
              <a:t> 2025</a:t>
            </a:r>
            <a:br>
              <a:rPr lang="en-GB" altLang="en-US" sz="3100" b="1" dirty="0">
                <a:solidFill>
                  <a:srgbClr val="FFFF00"/>
                </a:solidFill>
                <a:effectLst>
                  <a:outerShdw blurRad="38100" dist="38100" dir="2700000" algn="tl">
                    <a:srgbClr val="000000">
                      <a:alpha val="43137"/>
                    </a:srgbClr>
                  </a:outerShdw>
                </a:effectLst>
                <a:latin typeface="Arial Black" pitchFamily="34" charset="0"/>
              </a:rPr>
            </a:br>
            <a:r>
              <a:rPr lang="en-GB" altLang="en-US" sz="2200" b="1" i="1" dirty="0">
                <a:solidFill>
                  <a:srgbClr val="FFFF00"/>
                </a:solidFill>
                <a:effectLst>
                  <a:outerShdw blurRad="38100" dist="38100" dir="2700000" algn="tl">
                    <a:srgbClr val="000000">
                      <a:alpha val="43137"/>
                    </a:srgbClr>
                  </a:outerShdw>
                </a:effectLst>
                <a:latin typeface="Arial Black" pitchFamily="34" charset="0"/>
              </a:rPr>
              <a:t>Dar es Salaam, Tanzania</a:t>
            </a:r>
            <a:br>
              <a:rPr lang="en-GB" altLang="en-US" sz="2200" i="1" dirty="0">
                <a:solidFill>
                  <a:srgbClr val="FFFF00"/>
                </a:solidFill>
                <a:effectLst>
                  <a:outerShdw blurRad="38100" dist="38100" dir="2700000" algn="tl">
                    <a:srgbClr val="000000">
                      <a:alpha val="43137"/>
                    </a:srgbClr>
                  </a:outerShdw>
                </a:effectLst>
                <a:latin typeface="Arial Black" pitchFamily="34" charset="0"/>
              </a:rPr>
            </a:br>
            <a:br>
              <a:rPr lang="en-GB" altLang="en-US" sz="2200" i="1" dirty="0">
                <a:solidFill>
                  <a:srgbClr val="FFFF00"/>
                </a:solidFill>
                <a:effectLst>
                  <a:outerShdw blurRad="38100" dist="38100" dir="2700000" algn="tl">
                    <a:srgbClr val="000000">
                      <a:alpha val="43137"/>
                    </a:srgbClr>
                  </a:outerShdw>
                </a:effectLst>
                <a:latin typeface="Arial Black" pitchFamily="34" charset="0"/>
              </a:rPr>
            </a:br>
            <a:endParaRPr altLang="en-US" sz="3600" b="1" dirty="0"/>
          </a:p>
        </p:txBody>
      </p:sp>
      <p:pic>
        <p:nvPicPr>
          <p:cNvPr id="30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775" y="1"/>
            <a:ext cx="1694679" cy="1551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7" name="Picture 12" descr="http://www.easa.unp.ac.za/flags.html"/>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5677973" y="5506394"/>
            <a:ext cx="874388"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8" name="Picture 10" descr="Small Tanzanian Flag"/>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9663105" y="5480967"/>
            <a:ext cx="791115" cy="528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9" name="Picture 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6274" y="5488890"/>
            <a:ext cx="863293"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0" name="Picture 41" descr="http://www.33ff.com/flags/worldflags/Burundi_flag.html"/>
          <p:cNvPicPr>
            <a:picLocks noChangeAspect="1" noChangeArrowheads="1"/>
          </p:cNvPicPr>
          <p:nvPr/>
        </p:nvPicPr>
        <p:blipFill>
          <a:blip r:embed="rId9" r:link="rId10" cstate="print">
            <a:extLst>
              <a:ext uri="{28A0092B-C50C-407E-A947-70E740481C1C}">
                <a14:useLocalDpi xmlns:a14="http://schemas.microsoft.com/office/drawing/2010/main" val="0"/>
              </a:ext>
            </a:extLst>
          </a:blip>
          <a:srcRect/>
          <a:stretch>
            <a:fillRect/>
          </a:stretch>
        </p:blipFill>
        <p:spPr bwMode="auto">
          <a:xfrm>
            <a:off x="2625967" y="5515003"/>
            <a:ext cx="859052"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1" name="Picture 44" descr="http://unimaps.com/uganda/print.html"/>
          <p:cNvPicPr>
            <a:picLocks noChangeAspect="1" noChangeArrowheads="1"/>
          </p:cNvPicPr>
          <p:nvPr/>
        </p:nvPicPr>
        <p:blipFill>
          <a:blip r:embed="rId11" r:link="rId12" cstate="print">
            <a:extLst>
              <a:ext uri="{28A0092B-C50C-407E-A947-70E740481C1C}">
                <a14:useLocalDpi xmlns:a14="http://schemas.microsoft.com/office/drawing/2010/main" val="0"/>
              </a:ext>
            </a:extLst>
          </a:blip>
          <a:srcRect/>
          <a:stretch>
            <a:fillRect/>
          </a:stretch>
        </p:blipFill>
        <p:spPr bwMode="auto">
          <a:xfrm>
            <a:off x="8674132" y="5489592"/>
            <a:ext cx="874389"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0"/>
          <p:cNvPicPr>
            <a:picLocks noChangeAspect="1" noChangeArrowheads="1"/>
          </p:cNvPicPr>
          <p:nvPr/>
        </p:nvPicPr>
        <p:blipFill>
          <a:blip r:embed="rId13">
            <a:extLst>
              <a:ext uri="{28A0092B-C50C-407E-A947-70E740481C1C}">
                <a14:useLocalDpi xmlns:a14="http://schemas.microsoft.com/office/drawing/2010/main" val="0"/>
              </a:ext>
            </a:extLst>
          </a:blip>
          <a:srcRect l="19711" t="45610" r="65704" b="41277"/>
          <a:stretch>
            <a:fillRect/>
          </a:stretch>
        </p:blipFill>
        <p:spPr bwMode="auto">
          <a:xfrm>
            <a:off x="7600516" y="5488890"/>
            <a:ext cx="988892" cy="520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2" name="Picture 4">
            <a:extLst>
              <a:ext uri="{FF2B5EF4-FFF2-40B4-BE49-F238E27FC236}">
                <a16:creationId xmlns:a16="http://schemas.microsoft.com/office/drawing/2014/main" id="{BD1D9B6C-F81B-0FE0-568E-B36A019CD4E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42887" y="5515003"/>
            <a:ext cx="892299" cy="5270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43568" y="5483689"/>
            <a:ext cx="867349" cy="577872"/>
          </a:xfrm>
          <a:prstGeom prst="rect">
            <a:avLst/>
          </a:prstGeom>
        </p:spPr>
      </p:pic>
      <p:sp>
        <p:nvSpPr>
          <p:cNvPr id="3" name="Rectangle 2">
            <a:extLst>
              <a:ext uri="{FF2B5EF4-FFF2-40B4-BE49-F238E27FC236}">
                <a16:creationId xmlns:a16="http://schemas.microsoft.com/office/drawing/2014/main" id="{B65D2ED8-0916-D654-D824-9EC840FB322D}"/>
              </a:ext>
            </a:extLst>
          </p:cNvPr>
          <p:cNvSpPr>
            <a:spLocks noChangeArrowheads="1"/>
          </p:cNvSpPr>
          <p:nvPr/>
        </p:nvSpPr>
        <p:spPr bwMode="auto">
          <a:xfrm>
            <a:off x="926579" y="2731903"/>
            <a:ext cx="10264348"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a:r>
              <a:rPr lang="en-GB" sz="1800" b="0" i="0" u="none" strike="noStrike" baseline="0" dirty="0">
                <a:solidFill>
                  <a:srgbClr val="000000"/>
                </a:solidFill>
                <a:latin typeface="Calibri" panose="020F0502020204030204" pitchFamily="34" charset="0"/>
              </a:rPr>
              <a:t> </a:t>
            </a:r>
            <a:r>
              <a:rPr lang="en-GB" sz="1600" b="1" dirty="0">
                <a:solidFill>
                  <a:srgbClr val="FFFF00"/>
                </a:solidFill>
                <a:effectLst>
                  <a:outerShdw blurRad="38100" dist="38100" dir="2700000" algn="tl">
                    <a:srgbClr val="000000">
                      <a:alpha val="43137"/>
                    </a:srgbClr>
                  </a:outerShdw>
                </a:effectLst>
                <a:latin typeface="Arial Black" pitchFamily="34" charset="0"/>
                <a:ea typeface="+mj-ea"/>
                <a:cs typeface="+mj-cs"/>
              </a:rPr>
              <a:t>Validation of the African Union Ocean Governance Strategy and Implementation Plan and </a:t>
            </a:r>
          </a:p>
          <a:p>
            <a:pPr algn="ctr"/>
            <a:r>
              <a:rPr lang="en-GB" sz="1600" b="1" dirty="0">
                <a:solidFill>
                  <a:srgbClr val="FFFF00"/>
                </a:solidFill>
                <a:effectLst>
                  <a:outerShdw blurRad="38100" dist="38100" dir="2700000" algn="tl">
                    <a:srgbClr val="000000">
                      <a:alpha val="43137"/>
                    </a:srgbClr>
                  </a:outerShdw>
                </a:effectLst>
                <a:latin typeface="Arial Black" pitchFamily="34" charset="0"/>
                <a:ea typeface="+mj-ea"/>
                <a:cs typeface="+mj-cs"/>
              </a:rPr>
              <a:t>Capacity Enhancement on the UNCLOS BBNJ Agreement </a:t>
            </a:r>
          </a:p>
          <a:p>
            <a:pPr algn="ctr"/>
            <a:r>
              <a:rPr lang="en-GB" sz="1800" b="1" dirty="0">
                <a:effectLst/>
                <a:latin typeface="Arial" panose="020B0604020202020204" pitchFamily="34" charset="0"/>
                <a:ea typeface="Calibri" panose="020F0502020204030204" pitchFamily="34" charset="0"/>
              </a:rPr>
              <a:t>How can maritime security and trade be more effectively governed within the ocean space? </a:t>
            </a:r>
            <a:endParaRPr lang="en-GB" sz="2400" b="1" dirty="0">
              <a:solidFill>
                <a:srgbClr val="FFFF00"/>
              </a:solidFill>
              <a:effectLst>
                <a:outerShdw blurRad="38100" dist="38100" dir="2700000" algn="tl">
                  <a:srgbClr val="000000">
                    <a:alpha val="43137"/>
                  </a:srgbClr>
                </a:outerShdw>
              </a:effectLst>
              <a:latin typeface="Arial Black" pitchFamily="34" charset="0"/>
              <a:ea typeface="+mj-ea"/>
              <a:cs typeface="+mj-cs"/>
            </a:endParaRPr>
          </a:p>
          <a:p>
            <a:pPr algn="ctr"/>
            <a:endParaRPr lang="en-US" altLang="en-US" sz="2400" b="1" dirty="0">
              <a:solidFill>
                <a:srgbClr val="FFFF00"/>
              </a:solidFill>
              <a:effectLst>
                <a:outerShdw blurRad="38100" dist="38100" dir="2700000" algn="tl">
                  <a:srgbClr val="000000">
                    <a:alpha val="43137"/>
                  </a:srgbClr>
                </a:outerShdw>
              </a:effectLst>
              <a:latin typeface="Arial Black" pitchFamily="34" charset="0"/>
              <a:ea typeface="+mj-ea"/>
              <a:cs typeface="+mj-cs"/>
            </a:endParaRPr>
          </a:p>
        </p:txBody>
      </p:sp>
    </p:spTree>
    <p:extLst>
      <p:ext uri="{BB962C8B-B14F-4D97-AF65-F5344CB8AC3E}">
        <p14:creationId xmlns:p14="http://schemas.microsoft.com/office/powerpoint/2010/main" val="4052214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9630">
              <a:srgbClr val="B5D2EC"/>
            </a:gs>
            <a:gs pos="1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59863"/>
            <a:ext cx="10515600" cy="1004594"/>
          </a:xfrm>
        </p:spPr>
        <p:txBody>
          <a:bodyPr>
            <a:normAutofit/>
          </a:bodyPr>
          <a:lstStyle/>
          <a:p>
            <a:pPr algn="ctr"/>
            <a:r>
              <a:rPr lang="en-GB" sz="3400">
                <a:solidFill>
                  <a:srgbClr val="FFFFFF"/>
                </a:solidFill>
              </a:rPr>
              <a:t>Enhancing Means of Implementation for Maritime Security</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7700A4C-98D2-11F1-FB80-130D9BB5709B}"/>
              </a:ext>
            </a:extLst>
          </p:cNvPr>
          <p:cNvGraphicFramePr>
            <a:graphicFrameLocks noGrp="1"/>
          </p:cNvGraphicFramePr>
          <p:nvPr>
            <p:ph idx="1"/>
            <p:extLst>
              <p:ext uri="{D42A27DB-BD31-4B8C-83A1-F6EECF244321}">
                <p14:modId xmlns:p14="http://schemas.microsoft.com/office/powerpoint/2010/main" val="1151796137"/>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478" y="1683756"/>
            <a:ext cx="3115265" cy="2396359"/>
          </a:xfrm>
        </p:spPr>
        <p:txBody>
          <a:bodyPr anchor="b">
            <a:normAutofit/>
          </a:bodyPr>
          <a:lstStyle/>
          <a:p>
            <a:pPr algn="r"/>
            <a:r>
              <a:rPr lang="en-GB" sz="3400" dirty="0">
                <a:solidFill>
                  <a:srgbClr val="FFFFFF"/>
                </a:solidFill>
              </a:rPr>
              <a:t>Coordination, Cooperation, and Stakeholder Engagement</a:t>
            </a:r>
          </a:p>
        </p:txBody>
      </p:sp>
      <p:graphicFrame>
        <p:nvGraphicFramePr>
          <p:cNvPr id="5" name="Content Placeholder 2">
            <a:extLst>
              <a:ext uri="{FF2B5EF4-FFF2-40B4-BE49-F238E27FC236}">
                <a16:creationId xmlns:a16="http://schemas.microsoft.com/office/drawing/2014/main" id="{4AE5984C-1640-87AB-BD19-C9A876316376}"/>
              </a:ext>
            </a:extLst>
          </p:cNvPr>
          <p:cNvGraphicFramePr>
            <a:graphicFrameLocks noGrp="1"/>
          </p:cNvGraphicFramePr>
          <p:nvPr>
            <p:ph idx="1"/>
            <p:extLst>
              <p:ext uri="{D42A27DB-BD31-4B8C-83A1-F6EECF244321}">
                <p14:modId xmlns:p14="http://schemas.microsoft.com/office/powerpoint/2010/main" val="125815388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256032"/>
            <a:ext cx="10506456" cy="1014984"/>
          </a:xfrm>
        </p:spPr>
        <p:txBody>
          <a:bodyPr anchor="b">
            <a:normAutofit/>
          </a:bodyPr>
          <a:lstStyle/>
          <a:p>
            <a:r>
              <a:rPr lang="en-GB" sz="3100"/>
              <a:t>Strengthening Institutional and Policy Frameworks for Security Governance</a:t>
            </a:r>
          </a:p>
        </p:txBody>
      </p:sp>
      <p:sp>
        <p:nvSpPr>
          <p:cNvPr id="22" name="Rectangle 2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4" name="Content Placeholder 2">
            <a:extLst>
              <a:ext uri="{FF2B5EF4-FFF2-40B4-BE49-F238E27FC236}">
                <a16:creationId xmlns:a16="http://schemas.microsoft.com/office/drawing/2014/main" id="{0030D4A7-0A67-E1AE-79AB-095B5A8982AB}"/>
              </a:ext>
            </a:extLst>
          </p:cNvPr>
          <p:cNvGraphicFramePr>
            <a:graphicFrameLocks noGrp="1"/>
          </p:cNvGraphicFramePr>
          <p:nvPr>
            <p:ph idx="1"/>
            <p:extLst>
              <p:ext uri="{D42A27DB-BD31-4B8C-83A1-F6EECF244321}">
                <p14:modId xmlns:p14="http://schemas.microsoft.com/office/powerpoint/2010/main" val="1617988409"/>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ow To Draw A Ship Easy, Drawing, Step by Step, by Dawn ...">
            <a:extLst>
              <a:ext uri="{FF2B5EF4-FFF2-40B4-BE49-F238E27FC236}">
                <a16:creationId xmlns:a16="http://schemas.microsoft.com/office/drawing/2014/main" id="{563800FB-637F-2ACA-3219-A3A429D18E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5608" y="3748035"/>
            <a:ext cx="813917" cy="7204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GB" sz="4200"/>
              <a:t>Investing in Security Infrastructure and Port Modernization</a:t>
            </a:r>
          </a:p>
        </p:txBody>
      </p:sp>
      <p:sp>
        <p:nvSpPr>
          <p:cNvPr id="18"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2">
            <a:extLst>
              <a:ext uri="{FF2B5EF4-FFF2-40B4-BE49-F238E27FC236}">
                <a16:creationId xmlns:a16="http://schemas.microsoft.com/office/drawing/2014/main" id="{F5DE94C9-ED7E-1466-4249-67A3C8E53B05}"/>
              </a:ext>
            </a:extLst>
          </p:cNvPr>
          <p:cNvGraphicFramePr>
            <a:graphicFrameLocks noGrp="1"/>
          </p:cNvGraphicFramePr>
          <p:nvPr>
            <p:ph idx="1"/>
            <p:extLst>
              <p:ext uri="{D42A27DB-BD31-4B8C-83A1-F6EECF244321}">
                <p14:modId xmlns:p14="http://schemas.microsoft.com/office/powerpoint/2010/main" val="2389807212"/>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A11688B-0A27-4E86-8D55-76F71ADF2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84A868B-654E-447C-8D9C-0F9328308C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4E43F5E5-7E34-4029-B18F-CAED02086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59931FA-11DF-4781-8AAD-FEE88674F7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40F88E6C-5782-452A-8C4F-9D2C2EAC8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3" cy="3141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Title 1"/>
          <p:cNvSpPr>
            <a:spLocks noGrp="1"/>
          </p:cNvSpPr>
          <p:nvPr>
            <p:ph type="title"/>
          </p:nvPr>
        </p:nvSpPr>
        <p:spPr>
          <a:xfrm>
            <a:off x="550864" y="365125"/>
            <a:ext cx="11090274" cy="1325563"/>
          </a:xfrm>
        </p:spPr>
        <p:txBody>
          <a:bodyPr>
            <a:normAutofit/>
          </a:bodyPr>
          <a:lstStyle/>
          <a:p>
            <a:r>
              <a:rPr lang="en-GB" sz="4000"/>
              <a:t>Strategic Priorities for Strengthening Maritime Security and Trade Governance</a:t>
            </a:r>
          </a:p>
        </p:txBody>
      </p:sp>
      <p:graphicFrame>
        <p:nvGraphicFramePr>
          <p:cNvPr id="5" name="Content Placeholder 2">
            <a:extLst>
              <a:ext uri="{FF2B5EF4-FFF2-40B4-BE49-F238E27FC236}">
                <a16:creationId xmlns:a16="http://schemas.microsoft.com/office/drawing/2014/main" id="{AD52872E-D3FE-C2BC-F8B7-3FE6E6043004}"/>
              </a:ext>
            </a:extLst>
          </p:cNvPr>
          <p:cNvGraphicFramePr>
            <a:graphicFrameLocks noGrp="1"/>
          </p:cNvGraphicFramePr>
          <p:nvPr>
            <p:ph idx="1"/>
            <p:extLst>
              <p:ext uri="{D42A27DB-BD31-4B8C-83A1-F6EECF244321}">
                <p14:modId xmlns:p14="http://schemas.microsoft.com/office/powerpoint/2010/main" val="2733043233"/>
              </p:ext>
            </p:extLst>
          </p:nvPr>
        </p:nvGraphicFramePr>
        <p:xfrm>
          <a:off x="547688" y="2133600"/>
          <a:ext cx="11093450" cy="4157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A203437-703A-4E00-A8C0-91D328D6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9009" y="502400"/>
            <a:ext cx="3367171" cy="1818064"/>
          </a:xfrm>
        </p:spPr>
        <p:txBody>
          <a:bodyPr>
            <a:normAutofit/>
          </a:bodyPr>
          <a:lstStyle/>
          <a:p>
            <a:pPr algn="ctr"/>
            <a:r>
              <a:rPr lang="en-US" sz="2800" b="1" dirty="0"/>
              <a:t>              </a:t>
            </a:r>
            <a:endParaRPr lang="en-US" sz="2800" b="1" dirty="0">
              <a:latin typeface="Arial Narrow"/>
              <a:cs typeface="Arial Narrow"/>
            </a:endParaRPr>
          </a:p>
        </p:txBody>
      </p:sp>
      <p:pic>
        <p:nvPicPr>
          <p:cNvPr id="3" name="Picture 2" descr="A person in a boat on the water&#10;&#10;Description automatically generated">
            <a:extLst>
              <a:ext uri="{FF2B5EF4-FFF2-40B4-BE49-F238E27FC236}">
                <a16:creationId xmlns:a16="http://schemas.microsoft.com/office/drawing/2014/main" id="{8C3DE159-040F-D157-ECDD-EFA1764C1F90}"/>
              </a:ext>
            </a:extLst>
          </p:cNvPr>
          <p:cNvPicPr>
            <a:picLocks noChangeAspect="1"/>
          </p:cNvPicPr>
          <p:nvPr/>
        </p:nvPicPr>
        <p:blipFill>
          <a:blip r:embed="rId2">
            <a:extLst>
              <a:ext uri="{28A0092B-C50C-407E-A947-70E740481C1C}">
                <a14:useLocalDpi xmlns:a14="http://schemas.microsoft.com/office/drawing/2010/main" val="0"/>
              </a:ext>
            </a:extLst>
          </a:blip>
          <a:srcRect t="26191" b="4572"/>
          <a:stretch/>
        </p:blipFill>
        <p:spPr bwMode="auto">
          <a:xfrm>
            <a:off x="4555236" y="6"/>
            <a:ext cx="7636763" cy="2762724"/>
          </a:xfrm>
          <a:prstGeom prst="rect">
            <a:avLst/>
          </a:prstGeom>
          <a:noFill/>
        </p:spPr>
      </p:pic>
      <p:sp>
        <p:nvSpPr>
          <p:cNvPr id="15" name="Rectangle 14">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5876" r="6424" b="1"/>
          <a:stretch/>
        </p:blipFill>
        <p:spPr bwMode="auto">
          <a:xfrm>
            <a:off x="-1" y="2826737"/>
            <a:ext cx="4565779" cy="403126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ontent Placeholder 7">
            <a:extLst>
              <a:ext uri="{FF2B5EF4-FFF2-40B4-BE49-F238E27FC236}">
                <a16:creationId xmlns:a16="http://schemas.microsoft.com/office/drawing/2014/main" id="{79114D51-FC54-485E-9144-F3530185E209}"/>
              </a:ext>
            </a:extLst>
          </p:cNvPr>
          <p:cNvSpPr>
            <a:spLocks noGrp="1"/>
          </p:cNvSpPr>
          <p:nvPr>
            <p:ph idx="1"/>
          </p:nvPr>
        </p:nvSpPr>
        <p:spPr>
          <a:xfrm>
            <a:off x="5449633" y="3455208"/>
            <a:ext cx="5742432" cy="2344708"/>
          </a:xfrm>
        </p:spPr>
        <p:txBody>
          <a:bodyPr anchor="ctr">
            <a:normAutofit/>
          </a:bodyPr>
          <a:lstStyle/>
          <a:p>
            <a:pPr marL="0" indent="0">
              <a:buNone/>
            </a:pPr>
            <a:endParaRPr lang="en-US" sz="2000" dirty="0"/>
          </a:p>
          <a:p>
            <a:pPr marL="0" indent="0">
              <a:buNone/>
            </a:pPr>
            <a:endParaRPr lang="en-US" sz="2000" dirty="0"/>
          </a:p>
          <a:p>
            <a:pPr marL="0" indent="0">
              <a:buNone/>
            </a:pPr>
            <a:endParaRPr lang="en-US" sz="2000" dirty="0"/>
          </a:p>
          <a:p>
            <a:pPr marL="0" indent="0">
              <a:buNone/>
            </a:pPr>
            <a:r>
              <a:rPr lang="en-US" sz="5400" b="1" dirty="0"/>
              <a:t>Thank You</a:t>
            </a:r>
          </a:p>
        </p:txBody>
      </p:sp>
      <p:sp>
        <p:nvSpPr>
          <p:cNvPr id="17" name="Rectangle 16">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5823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369829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F7FB51-BB42-4CBE-962B-566BCE6996D2}"/>
              </a:ext>
            </a:extLst>
          </p:cNvPr>
          <p:cNvPicPr>
            <a:picLocks noChangeAspect="1"/>
          </p:cNvPicPr>
          <p:nvPr/>
        </p:nvPicPr>
        <p:blipFill rotWithShape="1">
          <a:blip r:embed="rId2"/>
          <a:srcRect l="31042" t="43729" r="60141" b="12769"/>
          <a:stretch/>
        </p:blipFill>
        <p:spPr>
          <a:xfrm>
            <a:off x="11168123" y="1580459"/>
            <a:ext cx="1075054" cy="2983356"/>
          </a:xfrm>
          <a:prstGeom prst="rect">
            <a:avLst/>
          </a:prstGeom>
        </p:spPr>
      </p:pic>
      <p:pic>
        <p:nvPicPr>
          <p:cNvPr id="30" name="Picture 29">
            <a:extLst>
              <a:ext uri="{FF2B5EF4-FFF2-40B4-BE49-F238E27FC236}">
                <a16:creationId xmlns:a16="http://schemas.microsoft.com/office/drawing/2014/main" id="{DF77BD01-C537-4B5B-980F-B2597A78D28B}"/>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Lst>
          </a:blip>
          <a:srcRect l="24947" t="20070" r="58947" b="20923"/>
          <a:stretch/>
        </p:blipFill>
        <p:spPr>
          <a:xfrm>
            <a:off x="10729570" y="1578223"/>
            <a:ext cx="785163" cy="2716390"/>
          </a:xfrm>
          <a:prstGeom prst="rect">
            <a:avLst/>
          </a:prstGeom>
          <a:solidFill>
            <a:schemeClr val="accent1"/>
          </a:solidFill>
        </p:spPr>
      </p:pic>
      <p:sp>
        <p:nvSpPr>
          <p:cNvPr id="2" name="Title 1"/>
          <p:cNvSpPr>
            <a:spLocks noGrp="1"/>
          </p:cNvSpPr>
          <p:nvPr>
            <p:ph type="title"/>
          </p:nvPr>
        </p:nvSpPr>
        <p:spPr>
          <a:xfrm>
            <a:off x="157962" y="180438"/>
            <a:ext cx="6194838" cy="653592"/>
          </a:xfrm>
        </p:spPr>
        <p:txBody>
          <a:bodyPr>
            <a:noAutofit/>
          </a:bodyPr>
          <a:lstStyle/>
          <a:p>
            <a:pPr algn="ctr"/>
            <a:r>
              <a:rPr lang="en-ZA" sz="2400" b="1" dirty="0">
                <a:solidFill>
                  <a:srgbClr val="800000"/>
                </a:solidFill>
                <a:latin typeface="Arial Black" panose="020B0A04020102020204" pitchFamily="34" charset="0"/>
              </a:rPr>
              <a:t>EAC is one of the 8 RECs under AU</a:t>
            </a:r>
            <a:endParaRPr lang="en-US" sz="2400" b="1" dirty="0">
              <a:solidFill>
                <a:srgbClr val="800000"/>
              </a:solidFill>
              <a:latin typeface="Arial Black" panose="020B0A04020102020204" pitchFamily="34" charset="0"/>
            </a:endParaRPr>
          </a:p>
        </p:txBody>
      </p:sp>
      <p:sp>
        <p:nvSpPr>
          <p:cNvPr id="3" name="Content Placeholder 2"/>
          <p:cNvSpPr>
            <a:spLocks noGrp="1"/>
          </p:cNvSpPr>
          <p:nvPr>
            <p:ph sz="quarter" idx="1"/>
          </p:nvPr>
        </p:nvSpPr>
        <p:spPr>
          <a:xfrm>
            <a:off x="-75414" y="370572"/>
            <a:ext cx="11915480" cy="5807121"/>
          </a:xfrm>
        </p:spPr>
        <p:txBody>
          <a:bodyPr>
            <a:normAutofit/>
          </a:bodyPr>
          <a:lstStyle/>
          <a:p>
            <a:pPr marL="0" indent="0">
              <a:spcBef>
                <a:spcPts val="0"/>
              </a:spcBef>
              <a:buNone/>
            </a:pPr>
            <a:r>
              <a:rPr lang="en-ZA" b="1" dirty="0">
                <a:solidFill>
                  <a:srgbClr val="C00000"/>
                </a:solidFill>
              </a:rPr>
              <a:t>     </a:t>
            </a:r>
            <a:endParaRPr lang="en-GB" sz="2400" dirty="0"/>
          </a:p>
          <a:p>
            <a:pPr marL="0" indent="0" algn="just">
              <a:spcBef>
                <a:spcPts val="0"/>
              </a:spcBef>
              <a:buNone/>
            </a:pPr>
            <a:r>
              <a:rPr lang="en-ZA" sz="2400" dirty="0"/>
              <a:t>              </a:t>
            </a:r>
            <a:endParaRPr lang="en-ZA" sz="3200" dirty="0">
              <a:latin typeface="Arial Narrow"/>
              <a:cs typeface="Arial Narrow"/>
            </a:endParaRPr>
          </a:p>
          <a:p>
            <a:pPr marL="0" indent="0" algn="just">
              <a:spcBef>
                <a:spcPts val="0"/>
              </a:spcBef>
              <a:buNone/>
            </a:pPr>
            <a:endParaRPr lang="en-US" sz="2200" b="1" dirty="0"/>
          </a:p>
          <a:p>
            <a:pPr marL="0" indent="0" algn="just">
              <a:buNone/>
            </a:pPr>
            <a:endParaRPr lang="en-US" sz="3000" b="1" dirty="0">
              <a:effectLst>
                <a:outerShdw blurRad="38100" dist="38100" dir="2700000" algn="tl">
                  <a:srgbClr val="000000">
                    <a:alpha val="43137"/>
                  </a:srgbClr>
                </a:outerShdw>
              </a:effectLst>
            </a:endParaRPr>
          </a:p>
          <a:p>
            <a:endParaRPr lang="en-US" dirty="0"/>
          </a:p>
        </p:txBody>
      </p:sp>
      <p:sp>
        <p:nvSpPr>
          <p:cNvPr id="6" name="TextBox 5"/>
          <p:cNvSpPr txBox="1"/>
          <p:nvPr/>
        </p:nvSpPr>
        <p:spPr>
          <a:xfrm>
            <a:off x="7162800" y="609600"/>
            <a:ext cx="4343400" cy="584776"/>
          </a:xfrm>
          <a:prstGeom prst="rect">
            <a:avLst/>
          </a:prstGeom>
          <a:noFill/>
        </p:spPr>
        <p:txBody>
          <a:bodyPr wrap="square" rtlCol="0">
            <a:spAutoFit/>
          </a:bodyPr>
          <a:lstStyle/>
          <a:p>
            <a:r>
              <a:rPr lang="en-US" sz="3200" b="1" dirty="0">
                <a:solidFill>
                  <a:srgbClr val="C00000"/>
                </a:solidFill>
                <a:latin typeface="Arial Narrow"/>
                <a:cs typeface="Arial Narrow"/>
              </a:rPr>
              <a:t>8 Partner States </a:t>
            </a:r>
          </a:p>
        </p:txBody>
      </p:sp>
      <p:pic>
        <p:nvPicPr>
          <p:cNvPr id="8" name="Picture 4" descr="flag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38437" y="1392018"/>
            <a:ext cx="4749091" cy="3100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p:nvPicPr>
        <p:blipFill>
          <a:blip r:embed="rId6"/>
          <a:stretch>
            <a:fillRect/>
          </a:stretch>
        </p:blipFill>
        <p:spPr>
          <a:xfrm>
            <a:off x="8356299" y="1376514"/>
            <a:ext cx="4343400" cy="3115709"/>
          </a:xfrm>
          <a:prstGeom prst="rect">
            <a:avLst/>
          </a:prstGeom>
        </p:spPr>
      </p:pic>
      <p:grpSp>
        <p:nvGrpSpPr>
          <p:cNvPr id="11" name="Group 10">
            <a:extLst>
              <a:ext uri="{FF2B5EF4-FFF2-40B4-BE49-F238E27FC236}">
                <a16:creationId xmlns:a16="http://schemas.microsoft.com/office/drawing/2014/main" id="{475414A9-913C-41DD-8DA1-07D3E152D4E5}"/>
              </a:ext>
            </a:extLst>
          </p:cNvPr>
          <p:cNvGrpSpPr/>
          <p:nvPr/>
        </p:nvGrpSpPr>
        <p:grpSpPr>
          <a:xfrm>
            <a:off x="157962" y="1762125"/>
            <a:ext cx="6432596" cy="4470942"/>
            <a:chOff x="762104" y="1007265"/>
            <a:chExt cx="7702722" cy="4915974"/>
          </a:xfrm>
        </p:grpSpPr>
        <p:grpSp>
          <p:nvGrpSpPr>
            <p:cNvPr id="12" name="Group 11">
              <a:extLst>
                <a:ext uri="{FF2B5EF4-FFF2-40B4-BE49-F238E27FC236}">
                  <a16:creationId xmlns:a16="http://schemas.microsoft.com/office/drawing/2014/main" id="{569DDD3A-BDCE-4178-ACE3-8E26043C9E08}"/>
                </a:ext>
              </a:extLst>
            </p:cNvPr>
            <p:cNvGrpSpPr/>
            <p:nvPr/>
          </p:nvGrpSpPr>
          <p:grpSpPr>
            <a:xfrm>
              <a:off x="2168635" y="1007265"/>
              <a:ext cx="5336946" cy="4843469"/>
              <a:chOff x="3639627" y="883533"/>
              <a:chExt cx="5336946" cy="4843469"/>
            </a:xfrm>
          </p:grpSpPr>
          <p:pic>
            <p:nvPicPr>
              <p:cNvPr id="21" name="Picture 16" descr="African Knowledge Base(AKB) Platform: Community of Sahel–Saharan ...">
                <a:extLst>
                  <a:ext uri="{FF2B5EF4-FFF2-40B4-BE49-F238E27FC236}">
                    <a16:creationId xmlns:a16="http://schemas.microsoft.com/office/drawing/2014/main" id="{BBC8609E-47B5-4514-9B7F-9292F41C89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5837" y="4274425"/>
                <a:ext cx="2028653" cy="14117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Emblem of the African Union - Wikipedia">
                <a:extLst>
                  <a:ext uri="{FF2B5EF4-FFF2-40B4-BE49-F238E27FC236}">
                    <a16:creationId xmlns:a16="http://schemas.microsoft.com/office/drawing/2014/main" id="{54E9B710-4A5C-457C-BDF8-90D92D4FE9E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2887"/>
              <a:stretch/>
            </p:blipFill>
            <p:spPr bwMode="auto">
              <a:xfrm>
                <a:off x="5085227" y="2414588"/>
                <a:ext cx="2061008" cy="169027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EAC Emblems">
                <a:extLst>
                  <a:ext uri="{FF2B5EF4-FFF2-40B4-BE49-F238E27FC236}">
                    <a16:creationId xmlns:a16="http://schemas.microsoft.com/office/drawing/2014/main" id="{8C4683EA-3835-497A-919F-7DA513AFC3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46235" y="2246242"/>
                <a:ext cx="1830338" cy="137056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Image result for SADC logo">
                <a:extLst>
                  <a:ext uri="{FF2B5EF4-FFF2-40B4-BE49-F238E27FC236}">
                    <a16:creationId xmlns:a16="http://schemas.microsoft.com/office/drawing/2014/main" id="{A5F144CA-414C-4531-9F5F-3D7A9713B68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68280" y="4488752"/>
                <a:ext cx="1238517" cy="12382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Home">
                <a:extLst>
                  <a:ext uri="{FF2B5EF4-FFF2-40B4-BE49-F238E27FC236}">
                    <a16:creationId xmlns:a16="http://schemas.microsoft.com/office/drawing/2014/main" id="{B9813D21-D526-49A9-A872-A0B2276E96D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08252" y="3702818"/>
                <a:ext cx="1441248" cy="137056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Intergovernmental Authority on Development | Land Portal ...">
                <a:extLst>
                  <a:ext uri="{FF2B5EF4-FFF2-40B4-BE49-F238E27FC236}">
                    <a16:creationId xmlns:a16="http://schemas.microsoft.com/office/drawing/2014/main" id="{8BAE787D-A53B-4D5A-97F9-4F688338A0A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43071" y="1082053"/>
                <a:ext cx="1377130" cy="123201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Image result for ECOWAS logo">
                <a:extLst>
                  <a:ext uri="{FF2B5EF4-FFF2-40B4-BE49-F238E27FC236}">
                    <a16:creationId xmlns:a16="http://schemas.microsoft.com/office/drawing/2014/main" id="{3D957D0E-7CE1-42A0-BFE0-B6AC2638290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44053" y="1729306"/>
                <a:ext cx="1316313" cy="123201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4" descr="CEEAC-ECCAS Logo Vector (.AI) Free Download">
                <a:extLst>
                  <a:ext uri="{FF2B5EF4-FFF2-40B4-BE49-F238E27FC236}">
                    <a16:creationId xmlns:a16="http://schemas.microsoft.com/office/drawing/2014/main" id="{98A8E3BB-87D4-4B9C-9310-67C88DCE5FF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39627" y="3270597"/>
                <a:ext cx="1316313" cy="111264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0" descr="Arab Maghreb Union - Wikiwand">
                <a:extLst>
                  <a:ext uri="{FF2B5EF4-FFF2-40B4-BE49-F238E27FC236}">
                    <a16:creationId xmlns:a16="http://schemas.microsoft.com/office/drawing/2014/main" id="{BEB3D911-D19B-4283-A8DF-CBB3DE97E44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55940" y="883533"/>
                <a:ext cx="1316313" cy="123201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Rounded Corners 12">
              <a:extLst>
                <a:ext uri="{FF2B5EF4-FFF2-40B4-BE49-F238E27FC236}">
                  <a16:creationId xmlns:a16="http://schemas.microsoft.com/office/drawing/2014/main" id="{891B2E6B-63DC-4D84-91DB-645032DBD679}"/>
                </a:ext>
              </a:extLst>
            </p:cNvPr>
            <p:cNvSpPr/>
            <p:nvPr/>
          </p:nvSpPr>
          <p:spPr>
            <a:xfrm>
              <a:off x="6299178" y="1058578"/>
              <a:ext cx="1412453" cy="4551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0.438</a:t>
              </a:r>
            </a:p>
          </p:txBody>
        </p:sp>
        <p:sp>
          <p:nvSpPr>
            <p:cNvPr id="14" name="Rectangle: Rounded Corners 13">
              <a:extLst>
                <a:ext uri="{FF2B5EF4-FFF2-40B4-BE49-F238E27FC236}">
                  <a16:creationId xmlns:a16="http://schemas.microsoft.com/office/drawing/2014/main" id="{F5682AB0-363D-4870-AD4E-3DD28091C26E}"/>
                </a:ext>
              </a:extLst>
            </p:cNvPr>
            <p:cNvSpPr/>
            <p:nvPr/>
          </p:nvSpPr>
          <p:spPr>
            <a:xfrm>
              <a:off x="2072495" y="1058578"/>
              <a:ext cx="1412453" cy="4551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0.468</a:t>
              </a:r>
            </a:p>
          </p:txBody>
        </p:sp>
        <p:sp>
          <p:nvSpPr>
            <p:cNvPr id="15" name="Rectangle: Rounded Corners 14">
              <a:extLst>
                <a:ext uri="{FF2B5EF4-FFF2-40B4-BE49-F238E27FC236}">
                  <a16:creationId xmlns:a16="http://schemas.microsoft.com/office/drawing/2014/main" id="{46E05DE4-1829-4F2F-AA3C-381103454F27}"/>
                </a:ext>
              </a:extLst>
            </p:cNvPr>
            <p:cNvSpPr/>
            <p:nvPr/>
          </p:nvSpPr>
          <p:spPr>
            <a:xfrm>
              <a:off x="1414338" y="5417876"/>
              <a:ext cx="1412453" cy="4551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0.377</a:t>
              </a:r>
            </a:p>
          </p:txBody>
        </p:sp>
        <p:sp>
          <p:nvSpPr>
            <p:cNvPr id="16" name="Rectangle: Rounded Corners 15">
              <a:extLst>
                <a:ext uri="{FF2B5EF4-FFF2-40B4-BE49-F238E27FC236}">
                  <a16:creationId xmlns:a16="http://schemas.microsoft.com/office/drawing/2014/main" id="{BA1A4C3B-A64A-4A74-82CF-D65EE8B18563}"/>
                </a:ext>
              </a:extLst>
            </p:cNvPr>
            <p:cNvSpPr/>
            <p:nvPr/>
          </p:nvSpPr>
          <p:spPr>
            <a:xfrm>
              <a:off x="5326509" y="5468139"/>
              <a:ext cx="1412453" cy="4551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0.337</a:t>
              </a:r>
            </a:p>
          </p:txBody>
        </p:sp>
        <p:sp>
          <p:nvSpPr>
            <p:cNvPr id="17" name="Rectangle: Rounded Corners 16">
              <a:extLst>
                <a:ext uri="{FF2B5EF4-FFF2-40B4-BE49-F238E27FC236}">
                  <a16:creationId xmlns:a16="http://schemas.microsoft.com/office/drawing/2014/main" id="{B8DECAA2-3DA5-4F31-8069-1B91B28B0704}"/>
                </a:ext>
              </a:extLst>
            </p:cNvPr>
            <p:cNvSpPr/>
            <p:nvPr/>
          </p:nvSpPr>
          <p:spPr>
            <a:xfrm>
              <a:off x="762104" y="3568812"/>
              <a:ext cx="1412453" cy="4551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0.442</a:t>
              </a:r>
            </a:p>
          </p:txBody>
        </p:sp>
        <p:sp>
          <p:nvSpPr>
            <p:cNvPr id="18" name="Rectangle: Rounded Corners 17">
              <a:extLst>
                <a:ext uri="{FF2B5EF4-FFF2-40B4-BE49-F238E27FC236}">
                  <a16:creationId xmlns:a16="http://schemas.microsoft.com/office/drawing/2014/main" id="{D4117849-01E8-405B-9404-028584E9BD66}"/>
                </a:ext>
              </a:extLst>
            </p:cNvPr>
            <p:cNvSpPr/>
            <p:nvPr/>
          </p:nvSpPr>
          <p:spPr>
            <a:xfrm>
              <a:off x="903131" y="2087338"/>
              <a:ext cx="1316313" cy="4551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0.425</a:t>
              </a:r>
            </a:p>
          </p:txBody>
        </p:sp>
        <p:sp>
          <p:nvSpPr>
            <p:cNvPr id="19" name="Rectangle: Rounded Corners 18">
              <a:extLst>
                <a:ext uri="{FF2B5EF4-FFF2-40B4-BE49-F238E27FC236}">
                  <a16:creationId xmlns:a16="http://schemas.microsoft.com/office/drawing/2014/main" id="{FE45ECD9-748C-425D-B66C-01BB8328E5C3}"/>
                </a:ext>
              </a:extLst>
            </p:cNvPr>
            <p:cNvSpPr/>
            <p:nvPr/>
          </p:nvSpPr>
          <p:spPr>
            <a:xfrm>
              <a:off x="7052373" y="2241493"/>
              <a:ext cx="1412453" cy="4551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0.537</a:t>
              </a:r>
            </a:p>
          </p:txBody>
        </p:sp>
        <p:sp>
          <p:nvSpPr>
            <p:cNvPr id="20" name="Rectangle: Rounded Corners 19">
              <a:extLst>
                <a:ext uri="{FF2B5EF4-FFF2-40B4-BE49-F238E27FC236}">
                  <a16:creationId xmlns:a16="http://schemas.microsoft.com/office/drawing/2014/main" id="{E1B6D1C1-4963-4C81-A39A-9A63209E49BB}"/>
                </a:ext>
              </a:extLst>
            </p:cNvPr>
            <p:cNvSpPr/>
            <p:nvPr/>
          </p:nvSpPr>
          <p:spPr>
            <a:xfrm>
              <a:off x="6978508" y="3910489"/>
              <a:ext cx="1412453" cy="4551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0.367</a:t>
              </a:r>
            </a:p>
          </p:txBody>
        </p:sp>
      </p:grpSp>
      <p:sp>
        <p:nvSpPr>
          <p:cNvPr id="4" name="TextBox 3"/>
          <p:cNvSpPr txBox="1"/>
          <p:nvPr/>
        </p:nvSpPr>
        <p:spPr>
          <a:xfrm>
            <a:off x="6842678" y="4233661"/>
            <a:ext cx="5339626" cy="707886"/>
          </a:xfrm>
          <a:prstGeom prst="rect">
            <a:avLst/>
          </a:prstGeom>
          <a:solidFill>
            <a:srgbClr val="FFC000"/>
          </a:solidFill>
        </p:spPr>
        <p:txBody>
          <a:bodyPr wrap="square" rtlCol="0">
            <a:spAutoFit/>
          </a:bodyPr>
          <a:lstStyle/>
          <a:p>
            <a:pPr algn="just"/>
            <a:r>
              <a:rPr lang="en-US" sz="2000" b="1" dirty="0">
                <a:latin typeface="Arial Narrow"/>
                <a:cs typeface="Arial Narrow"/>
              </a:rPr>
              <a:t>Burundi, DRC, FRS, Kenya, Rwanda, South Sudan, Uganda and United Republic of Tanzania</a:t>
            </a:r>
          </a:p>
        </p:txBody>
      </p:sp>
      <p:graphicFrame>
        <p:nvGraphicFramePr>
          <p:cNvPr id="7" name="Table 8">
            <a:extLst>
              <a:ext uri="{FF2B5EF4-FFF2-40B4-BE49-F238E27FC236}">
                <a16:creationId xmlns:a16="http://schemas.microsoft.com/office/drawing/2014/main" id="{FFBE0ADF-8F0F-447A-B6F0-4AE71A4A77FE}"/>
              </a:ext>
            </a:extLst>
          </p:cNvPr>
          <p:cNvGraphicFramePr>
            <a:graphicFrameLocks noGrp="1"/>
          </p:cNvGraphicFramePr>
          <p:nvPr>
            <p:extLst>
              <p:ext uri="{D42A27DB-BD31-4B8C-83A1-F6EECF244321}">
                <p14:modId xmlns:p14="http://schemas.microsoft.com/office/powerpoint/2010/main" val="1003961121"/>
              </p:ext>
            </p:extLst>
          </p:nvPr>
        </p:nvGraphicFramePr>
        <p:xfrm>
          <a:off x="6842677" y="4944451"/>
          <a:ext cx="5311194" cy="1791229"/>
        </p:xfrm>
        <a:graphic>
          <a:graphicData uri="http://schemas.openxmlformats.org/drawingml/2006/table">
            <a:tbl>
              <a:tblPr firstRow="1" bandRow="1">
                <a:tableStyleId>{5940675A-B579-460E-94D1-54222C63F5DA}</a:tableStyleId>
              </a:tblPr>
              <a:tblGrid>
                <a:gridCol w="2655597">
                  <a:extLst>
                    <a:ext uri="{9D8B030D-6E8A-4147-A177-3AD203B41FA5}">
                      <a16:colId xmlns:a16="http://schemas.microsoft.com/office/drawing/2014/main" val="1549473151"/>
                    </a:ext>
                  </a:extLst>
                </a:gridCol>
                <a:gridCol w="2655597">
                  <a:extLst>
                    <a:ext uri="{9D8B030D-6E8A-4147-A177-3AD203B41FA5}">
                      <a16:colId xmlns:a16="http://schemas.microsoft.com/office/drawing/2014/main" val="361123535"/>
                    </a:ext>
                  </a:extLst>
                </a:gridCol>
              </a:tblGrid>
              <a:tr h="660733">
                <a:tc>
                  <a:txBody>
                    <a:bodyPr/>
                    <a:lstStyle/>
                    <a:p>
                      <a:r>
                        <a:rPr lang="en-US" sz="2000" b="1" dirty="0">
                          <a:solidFill>
                            <a:schemeClr val="accent2">
                              <a:lumMod val="75000"/>
                            </a:schemeClr>
                          </a:solidFill>
                        </a:rPr>
                        <a:t>Size</a:t>
                      </a:r>
                    </a:p>
                  </a:txBody>
                  <a:tcPr>
                    <a:solidFill>
                      <a:schemeClr val="accent4">
                        <a:lumMod val="20000"/>
                        <a:lumOff val="80000"/>
                      </a:schemeClr>
                    </a:solidFill>
                  </a:tcPr>
                </a:tc>
                <a:tc>
                  <a:txBody>
                    <a:bodyPr/>
                    <a:lstStyle/>
                    <a:p>
                      <a:r>
                        <a:rPr lang="en-US" sz="2000" b="1">
                          <a:solidFill>
                            <a:schemeClr val="accent2">
                              <a:lumMod val="75000"/>
                            </a:schemeClr>
                          </a:solidFill>
                        </a:rPr>
                        <a:t>5.4 million square km</a:t>
                      </a:r>
                      <a:endParaRPr lang="en-US" sz="2000" b="1" dirty="0">
                        <a:solidFill>
                          <a:schemeClr val="accent2">
                            <a:lumMod val="75000"/>
                          </a:schemeClr>
                        </a:solidFill>
                      </a:endParaRPr>
                    </a:p>
                  </a:txBody>
                  <a:tcPr>
                    <a:solidFill>
                      <a:schemeClr val="accent4">
                        <a:lumMod val="20000"/>
                        <a:lumOff val="80000"/>
                      </a:schemeClr>
                    </a:solidFill>
                  </a:tcPr>
                </a:tc>
                <a:extLst>
                  <a:ext uri="{0D108BD9-81ED-4DB2-BD59-A6C34878D82A}">
                    <a16:rowId xmlns:a16="http://schemas.microsoft.com/office/drawing/2014/main" val="1244269010"/>
                  </a:ext>
                </a:extLst>
              </a:tr>
              <a:tr h="565248">
                <a:tc>
                  <a:txBody>
                    <a:bodyPr/>
                    <a:lstStyle/>
                    <a:p>
                      <a:r>
                        <a:rPr lang="en-US" sz="2000" b="1">
                          <a:solidFill>
                            <a:schemeClr val="accent2">
                              <a:lumMod val="75000"/>
                            </a:schemeClr>
                          </a:solidFill>
                        </a:rPr>
                        <a:t>Population</a:t>
                      </a:r>
                      <a:endParaRPr lang="en-US" sz="2000" b="1" dirty="0">
                        <a:solidFill>
                          <a:schemeClr val="accent2">
                            <a:lumMod val="75000"/>
                          </a:schemeClr>
                        </a:solidFill>
                      </a:endParaRPr>
                    </a:p>
                  </a:txBody>
                  <a:tcPr>
                    <a:solidFill>
                      <a:schemeClr val="accent4">
                        <a:lumMod val="20000"/>
                        <a:lumOff val="80000"/>
                      </a:schemeClr>
                    </a:solidFill>
                  </a:tcPr>
                </a:tc>
                <a:tc>
                  <a:txBody>
                    <a:bodyPr/>
                    <a:lstStyle/>
                    <a:p>
                      <a:r>
                        <a:rPr lang="en-US" sz="2000" b="1">
                          <a:solidFill>
                            <a:schemeClr val="accent2">
                              <a:lumMod val="75000"/>
                            </a:schemeClr>
                          </a:solidFill>
                        </a:rPr>
                        <a:t>302.2 million citizens</a:t>
                      </a:r>
                      <a:endParaRPr lang="en-US" sz="2000" b="1" dirty="0">
                        <a:solidFill>
                          <a:schemeClr val="accent2">
                            <a:lumMod val="75000"/>
                          </a:schemeClr>
                        </a:solidFill>
                      </a:endParaRPr>
                    </a:p>
                  </a:txBody>
                  <a:tcPr>
                    <a:solidFill>
                      <a:schemeClr val="accent4">
                        <a:lumMod val="20000"/>
                        <a:lumOff val="80000"/>
                      </a:schemeClr>
                    </a:solidFill>
                  </a:tcPr>
                </a:tc>
                <a:extLst>
                  <a:ext uri="{0D108BD9-81ED-4DB2-BD59-A6C34878D82A}">
                    <a16:rowId xmlns:a16="http://schemas.microsoft.com/office/drawing/2014/main" val="78086271"/>
                  </a:ext>
                </a:extLst>
              </a:tr>
              <a:tr h="565248">
                <a:tc>
                  <a:txBody>
                    <a:bodyPr/>
                    <a:lstStyle/>
                    <a:p>
                      <a:r>
                        <a:rPr lang="en-US" sz="2000" b="1">
                          <a:solidFill>
                            <a:schemeClr val="accent2">
                              <a:lumMod val="75000"/>
                            </a:schemeClr>
                          </a:solidFill>
                        </a:rPr>
                        <a:t>GDP</a:t>
                      </a:r>
                      <a:endParaRPr lang="en-US" sz="2000" b="1" dirty="0">
                        <a:solidFill>
                          <a:schemeClr val="accent2">
                            <a:lumMod val="75000"/>
                          </a:schemeClr>
                        </a:solidFill>
                      </a:endParaRPr>
                    </a:p>
                  </a:txBody>
                  <a:tcPr>
                    <a:solidFill>
                      <a:schemeClr val="accent4">
                        <a:lumMod val="20000"/>
                        <a:lumOff val="80000"/>
                      </a:schemeClr>
                    </a:solidFill>
                  </a:tcPr>
                </a:tc>
                <a:tc>
                  <a:txBody>
                    <a:bodyPr/>
                    <a:lstStyle/>
                    <a:p>
                      <a:r>
                        <a:rPr lang="en-US" sz="2000" b="1" dirty="0">
                          <a:solidFill>
                            <a:schemeClr val="accent2">
                              <a:lumMod val="75000"/>
                            </a:schemeClr>
                          </a:solidFill>
                        </a:rPr>
                        <a:t>US 312.9 bn</a:t>
                      </a:r>
                    </a:p>
                  </a:txBody>
                  <a:tcPr>
                    <a:solidFill>
                      <a:schemeClr val="accent4">
                        <a:lumMod val="20000"/>
                        <a:lumOff val="80000"/>
                      </a:schemeClr>
                    </a:solidFill>
                  </a:tcPr>
                </a:tc>
                <a:extLst>
                  <a:ext uri="{0D108BD9-81ED-4DB2-BD59-A6C34878D82A}">
                    <a16:rowId xmlns:a16="http://schemas.microsoft.com/office/drawing/2014/main" val="317693679"/>
                  </a:ext>
                </a:extLst>
              </a:tr>
            </a:tbl>
          </a:graphicData>
        </a:graphic>
      </p:graphicFrame>
    </p:spTree>
    <p:extLst>
      <p:ext uri="{BB962C8B-B14F-4D97-AF65-F5344CB8AC3E}">
        <p14:creationId xmlns:p14="http://schemas.microsoft.com/office/powerpoint/2010/main" val="1313656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F3969DA8-D32F-4CAA-9810-AFE20D1AB260}"/>
              </a:ext>
            </a:extLst>
          </p:cNvPr>
          <p:cNvPicPr>
            <a:picLocks noChangeAspect="1"/>
          </p:cNvPicPr>
          <p:nvPr/>
        </p:nvPicPr>
        <p:blipFill rotWithShape="1">
          <a:blip r:embed="rId2"/>
          <a:srcRect l="19453" t="32639" r="33594" b="8611"/>
          <a:stretch/>
        </p:blipFill>
        <p:spPr>
          <a:xfrm>
            <a:off x="6541053" y="1661418"/>
            <a:ext cx="4777381" cy="336245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0" name="Arc 29">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4374EC0C-CE4F-45FC-BA16-20976CD1C6FD}"/>
              </a:ext>
            </a:extLst>
          </p:cNvPr>
          <p:cNvSpPr>
            <a:spLocks noGrp="1"/>
          </p:cNvSpPr>
          <p:nvPr>
            <p:ph type="title"/>
          </p:nvPr>
        </p:nvSpPr>
        <p:spPr>
          <a:xfrm>
            <a:off x="838201" y="479493"/>
            <a:ext cx="5257800" cy="1325563"/>
          </a:xfrm>
        </p:spPr>
        <p:txBody>
          <a:bodyPr>
            <a:normAutofit/>
          </a:bodyPr>
          <a:lstStyle/>
          <a:p>
            <a:r>
              <a:rPr lang="en-US" sz="3100" b="1">
                <a:latin typeface="Arial Black" panose="020B0A04020102020204" pitchFamily="34" charset="0"/>
              </a:rPr>
              <a:t>Objective of the Community (Article 5)</a:t>
            </a:r>
          </a:p>
        </p:txBody>
      </p:sp>
      <p:sp>
        <p:nvSpPr>
          <p:cNvPr id="8" name="Content Placeholder 2">
            <a:extLst>
              <a:ext uri="{FF2B5EF4-FFF2-40B4-BE49-F238E27FC236}">
                <a16:creationId xmlns:a16="http://schemas.microsoft.com/office/drawing/2014/main" id="{E54DC570-59A0-4A2E-A09E-3BB718825216}"/>
              </a:ext>
            </a:extLst>
          </p:cNvPr>
          <p:cNvSpPr>
            <a:spLocks noGrp="1"/>
          </p:cNvSpPr>
          <p:nvPr>
            <p:ph idx="1"/>
          </p:nvPr>
        </p:nvSpPr>
        <p:spPr>
          <a:xfrm>
            <a:off x="838201" y="1984443"/>
            <a:ext cx="5257800" cy="4192520"/>
          </a:xfrm>
        </p:spPr>
        <p:txBody>
          <a:bodyPr>
            <a:normAutofit/>
          </a:bodyPr>
          <a:lstStyle/>
          <a:p>
            <a:pPr marL="0" indent="0">
              <a:buNone/>
            </a:pPr>
            <a:r>
              <a:rPr lang="en-US" dirty="0"/>
              <a:t>The objective of the Community shall be to develop policies and </a:t>
            </a:r>
            <a:r>
              <a:rPr lang="en-US" dirty="0" err="1"/>
              <a:t>programmes</a:t>
            </a:r>
            <a:r>
              <a:rPr lang="en-US" dirty="0"/>
              <a:t> aimed at widening and deepening co-operation among the Partner States in political, economic, social and cultural fields, research and technology, </a:t>
            </a:r>
            <a:r>
              <a:rPr lang="en-US" dirty="0" err="1"/>
              <a:t>defence</a:t>
            </a:r>
            <a:r>
              <a:rPr lang="en-US" dirty="0"/>
              <a:t>, security and legal and judicial affairs, for their mutual benefit.</a:t>
            </a:r>
          </a:p>
          <a:p>
            <a:pPr lvl="1"/>
            <a:endParaRPr lang="en-US"/>
          </a:p>
        </p:txBody>
      </p:sp>
    </p:spTree>
    <p:extLst>
      <p:ext uri="{BB962C8B-B14F-4D97-AF65-F5344CB8AC3E}">
        <p14:creationId xmlns:p14="http://schemas.microsoft.com/office/powerpoint/2010/main" val="4118991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363894" y="1467726"/>
            <a:ext cx="8740410" cy="5157443"/>
          </a:xfrm>
        </p:spPr>
        <p:txBody>
          <a:bodyPr anchor="ctr">
            <a:noAutofit/>
          </a:bodyPr>
          <a:lstStyle/>
          <a:p>
            <a:pPr marL="0" indent="0">
              <a:buNone/>
              <a:defRPr/>
            </a:pPr>
            <a:r>
              <a:rPr lang="en-US" sz="2000" b="1" dirty="0"/>
              <a:t>ARTICLE 111: </a:t>
            </a:r>
            <a:r>
              <a:rPr lang="en-US" sz="2000" dirty="0"/>
              <a:t>The Partner States agree to take concerted measures to foster co-operation in the joint and efficient management and the sustainable </a:t>
            </a:r>
            <a:r>
              <a:rPr lang="en-US" sz="2000" dirty="0" err="1"/>
              <a:t>utilisation</a:t>
            </a:r>
            <a:r>
              <a:rPr lang="en-US" sz="2000" dirty="0"/>
              <a:t> of natural resources within the Community for the mutual benefit of the Partner States</a:t>
            </a:r>
          </a:p>
          <a:p>
            <a:pPr marL="0" indent="0">
              <a:buNone/>
              <a:defRPr/>
            </a:pPr>
            <a:r>
              <a:rPr lang="en-US" sz="2000" b="1" dirty="0"/>
              <a:t>Article 112: </a:t>
            </a:r>
            <a:r>
              <a:rPr lang="en-US" sz="2000" dirty="0"/>
              <a:t>The Partner States undertake to cooperate in the management of the environment</a:t>
            </a:r>
            <a:endParaRPr lang="en-US" sz="2000" b="1" dirty="0"/>
          </a:p>
          <a:p>
            <a:pPr marL="0" indent="0">
              <a:spcBef>
                <a:spcPts val="0"/>
              </a:spcBef>
              <a:spcAft>
                <a:spcPts val="600"/>
              </a:spcAft>
              <a:buNone/>
            </a:pPr>
            <a:endParaRPr lang="en-US" sz="1900" b="1" dirty="0">
              <a:effectLst>
                <a:outerShdw blurRad="38100" dist="38100" dir="2700000" algn="tl">
                  <a:srgbClr val="000000">
                    <a:alpha val="43137"/>
                  </a:srgbClr>
                </a:outerShdw>
              </a:effectLst>
            </a:endParaRPr>
          </a:p>
          <a:p>
            <a:pPr marL="0" indent="0">
              <a:spcBef>
                <a:spcPts val="0"/>
              </a:spcBef>
              <a:spcAft>
                <a:spcPts val="600"/>
              </a:spcAft>
              <a:buNone/>
            </a:pPr>
            <a:r>
              <a:rPr lang="en-US" sz="1900" b="1" dirty="0">
                <a:effectLst>
                  <a:outerShdw blurRad="38100" dist="38100" dir="2700000" algn="tl">
                    <a:srgbClr val="000000">
                      <a:alpha val="43137"/>
                    </a:srgbClr>
                  </a:outerShdw>
                </a:effectLst>
              </a:rPr>
              <a:t>Article 114:  </a:t>
            </a:r>
            <a:r>
              <a:rPr lang="en-US" sz="1900" dirty="0"/>
              <a:t>Partner States agree to:</a:t>
            </a:r>
          </a:p>
          <a:p>
            <a:pPr>
              <a:spcBef>
                <a:spcPts val="0"/>
              </a:spcBef>
              <a:spcAft>
                <a:spcPts val="600"/>
              </a:spcAft>
            </a:pPr>
            <a:r>
              <a:rPr lang="en-US" sz="1900" dirty="0"/>
              <a:t> co-operate in the management of their natural resources for the conservation of the eco-systems and the arrest of environmental degradation; </a:t>
            </a:r>
          </a:p>
          <a:p>
            <a:pPr>
              <a:spcBef>
                <a:spcPts val="0"/>
              </a:spcBef>
              <a:spcAft>
                <a:spcPts val="600"/>
              </a:spcAft>
            </a:pPr>
            <a:r>
              <a:rPr lang="en-US" sz="1900" dirty="0"/>
              <a:t>to adopt common regulations for the protection of shared aquatic and terrestrial resources.</a:t>
            </a:r>
          </a:p>
          <a:p>
            <a:pPr marL="0" indent="0">
              <a:buNone/>
              <a:defRPr/>
            </a:pPr>
            <a:endParaRPr lang="en-US" sz="2000" dirty="0"/>
          </a:p>
        </p:txBody>
      </p:sp>
      <p:sp>
        <p:nvSpPr>
          <p:cNvPr id="6" name="Title 1">
            <a:extLst>
              <a:ext uri="{FF2B5EF4-FFF2-40B4-BE49-F238E27FC236}">
                <a16:creationId xmlns:a16="http://schemas.microsoft.com/office/drawing/2014/main" id="{4374EC0C-CE4F-45FC-BA16-20976CD1C6FD}"/>
              </a:ext>
            </a:extLst>
          </p:cNvPr>
          <p:cNvSpPr>
            <a:spLocks noGrp="1"/>
          </p:cNvSpPr>
          <p:nvPr>
            <p:ph type="title"/>
          </p:nvPr>
        </p:nvSpPr>
        <p:spPr>
          <a:xfrm>
            <a:off x="250257" y="0"/>
            <a:ext cx="11741718" cy="751345"/>
          </a:xfrm>
        </p:spPr>
        <p:txBody>
          <a:bodyPr>
            <a:noAutofit/>
          </a:bodyPr>
          <a:lstStyle/>
          <a:p>
            <a:pPr algn="ctr"/>
            <a:r>
              <a:rPr lang="en-US" sz="2600" b="1" dirty="0">
                <a:solidFill>
                  <a:srgbClr val="800000"/>
                </a:solidFill>
                <a:latin typeface="Arial Black" panose="020B0A04020102020204" pitchFamily="34" charset="0"/>
              </a:rPr>
              <a:t>EAC Treaty - Cooperation in Environment and Natural Resources</a:t>
            </a:r>
          </a:p>
        </p:txBody>
      </p:sp>
      <p:sp>
        <p:nvSpPr>
          <p:cNvPr id="7" name="Title 1">
            <a:extLst>
              <a:ext uri="{FF2B5EF4-FFF2-40B4-BE49-F238E27FC236}">
                <a16:creationId xmlns:a16="http://schemas.microsoft.com/office/drawing/2014/main" id="{F0632A3F-0554-4B84-8C17-B21C0EF792E5}"/>
              </a:ext>
            </a:extLst>
          </p:cNvPr>
          <p:cNvSpPr txBox="1">
            <a:spLocks/>
          </p:cNvSpPr>
          <p:nvPr/>
        </p:nvSpPr>
        <p:spPr>
          <a:xfrm>
            <a:off x="441157" y="1044916"/>
            <a:ext cx="9984105" cy="34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rgbClr val="800000"/>
                </a:solidFill>
                <a:latin typeface="Arial Black" panose="020B0A04020102020204" pitchFamily="34" charset="0"/>
              </a:rPr>
              <a:t>Chapter 19 </a:t>
            </a:r>
          </a:p>
        </p:txBody>
      </p:sp>
      <p:graphicFrame>
        <p:nvGraphicFramePr>
          <p:cNvPr id="4" name="Table 7">
            <a:extLst>
              <a:ext uri="{FF2B5EF4-FFF2-40B4-BE49-F238E27FC236}">
                <a16:creationId xmlns:a16="http://schemas.microsoft.com/office/drawing/2014/main" id="{2035E56B-A503-494E-A668-B0FD0939DB00}"/>
              </a:ext>
            </a:extLst>
          </p:cNvPr>
          <p:cNvGraphicFramePr>
            <a:graphicFrameLocks noGrp="1"/>
          </p:cNvGraphicFramePr>
          <p:nvPr>
            <p:extLst>
              <p:ext uri="{D42A27DB-BD31-4B8C-83A1-F6EECF244321}">
                <p14:modId xmlns:p14="http://schemas.microsoft.com/office/powerpoint/2010/main" val="1541252809"/>
              </p:ext>
            </p:extLst>
          </p:nvPr>
        </p:nvGraphicFramePr>
        <p:xfrm>
          <a:off x="87696" y="1234896"/>
          <a:ext cx="3276198" cy="5623104"/>
        </p:xfrm>
        <a:graphic>
          <a:graphicData uri="http://schemas.openxmlformats.org/drawingml/2006/table">
            <a:tbl>
              <a:tblPr firstRow="1" bandRow="1">
                <a:tableStyleId>{5C22544A-7EE6-4342-B048-85BDC9FD1C3A}</a:tableStyleId>
              </a:tblPr>
              <a:tblGrid>
                <a:gridCol w="3276198">
                  <a:extLst>
                    <a:ext uri="{9D8B030D-6E8A-4147-A177-3AD203B41FA5}">
                      <a16:colId xmlns:a16="http://schemas.microsoft.com/office/drawing/2014/main" val="3176560448"/>
                    </a:ext>
                  </a:extLst>
                </a:gridCol>
              </a:tblGrid>
              <a:tr h="5623104">
                <a:tc>
                  <a:txBody>
                    <a:bodyPr/>
                    <a:lstStyle/>
                    <a:p>
                      <a:pPr algn="l"/>
                      <a:r>
                        <a:rPr lang="en-US" sz="2000" dirty="0"/>
                        <a:t>Articles</a:t>
                      </a:r>
                    </a:p>
                    <a:p>
                      <a:endParaRPr lang="en-US" sz="2000" dirty="0"/>
                    </a:p>
                    <a:p>
                      <a:r>
                        <a:rPr lang="en-US" sz="2000" dirty="0"/>
                        <a:t>111: Environment and Natural Resources</a:t>
                      </a:r>
                    </a:p>
                    <a:p>
                      <a:endParaRPr lang="en-US" sz="2000" dirty="0"/>
                    </a:p>
                    <a:p>
                      <a:r>
                        <a:rPr lang="en-US" sz="2000" dirty="0"/>
                        <a:t>112: Management of Environment</a:t>
                      </a:r>
                    </a:p>
                    <a:p>
                      <a:endParaRPr lang="en-US" sz="2000" dirty="0"/>
                    </a:p>
                    <a:p>
                      <a:r>
                        <a:rPr lang="en-US" sz="2000" dirty="0"/>
                        <a:t>114: Management of Natural Resources</a:t>
                      </a:r>
                    </a:p>
                    <a:p>
                      <a:endParaRPr lang="en-US" sz="2000" dirty="0"/>
                    </a:p>
                  </a:txBody>
                  <a:tcPr/>
                </a:tc>
                <a:extLst>
                  <a:ext uri="{0D108BD9-81ED-4DB2-BD59-A6C34878D82A}">
                    <a16:rowId xmlns:a16="http://schemas.microsoft.com/office/drawing/2014/main" val="468831094"/>
                  </a:ext>
                </a:extLst>
              </a:tr>
            </a:tbl>
          </a:graphicData>
        </a:graphic>
      </p:graphicFrame>
    </p:spTree>
    <p:extLst>
      <p:ext uri="{BB962C8B-B14F-4D97-AF65-F5344CB8AC3E}">
        <p14:creationId xmlns:p14="http://schemas.microsoft.com/office/powerpoint/2010/main" val="3949347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txBox="1">
            <a:spLocks noGrp="1" noChangeArrowheads="1"/>
          </p:cNvSpPr>
          <p:nvPr/>
        </p:nvSpPr>
        <p:spPr bwMode="auto">
          <a:xfrm>
            <a:off x="11760200" y="6453188"/>
            <a:ext cx="431800" cy="404812"/>
          </a:xfrm>
          <a:prstGeom prst="rect">
            <a:avLst/>
          </a:prstGeom>
          <a:noFill/>
          <a:ln w="9525">
            <a:noFill/>
            <a:miter lim="800000"/>
            <a:headEnd/>
            <a:tailEnd/>
          </a:ln>
        </p:spPr>
        <p:txBody>
          <a:bodyPr/>
          <a:lstStyle/>
          <a:p>
            <a:pPr algn="r"/>
            <a:fld id="{8F425900-A8B5-4F64-B5CA-5BEBFAF13B63}" type="slidenum">
              <a:rPr lang="en-US" altLang="ja-JP" sz="1200">
                <a:solidFill>
                  <a:prstClr val="white"/>
                </a:solidFill>
                <a:latin typeface="Times New Roman" pitchFamily="18" charset="0"/>
              </a:rPr>
              <a:pPr algn="r"/>
              <a:t>5</a:t>
            </a:fld>
            <a:endParaRPr lang="en-US" altLang="ja-JP" sz="1200" dirty="0">
              <a:solidFill>
                <a:prstClr val="white"/>
              </a:solidFill>
              <a:latin typeface="Times New Roman" pitchFamily="18" charset="0"/>
            </a:endParaRPr>
          </a:p>
        </p:txBody>
      </p:sp>
      <p:sp>
        <p:nvSpPr>
          <p:cNvPr id="37896" name="Rectangle 10"/>
          <p:cNvSpPr>
            <a:spLocks noChangeArrowheads="1"/>
          </p:cNvSpPr>
          <p:nvPr/>
        </p:nvSpPr>
        <p:spPr bwMode="auto">
          <a:xfrm>
            <a:off x="-69574" y="6229533"/>
            <a:ext cx="12261567" cy="612665"/>
          </a:xfrm>
          <a:prstGeom prst="rect">
            <a:avLst/>
          </a:prstGeom>
          <a:solidFill>
            <a:srgbClr val="FFC000"/>
          </a:solidFill>
          <a:ln w="9525">
            <a:solidFill>
              <a:schemeClr val="tx1"/>
            </a:solidFill>
            <a:miter lim="800000"/>
            <a:headEnd/>
            <a:tailEnd/>
          </a:ln>
        </p:spPr>
        <p:txBody>
          <a:bodyPr anchor="ctr"/>
          <a:lstStyle/>
          <a:p>
            <a:pPr algn="ctr"/>
            <a:r>
              <a:rPr lang="en-US" b="1" u="sng" dirty="0">
                <a:solidFill>
                  <a:srgbClr val="000090"/>
                </a:solidFill>
                <a:latin typeface="Arial Narrow"/>
                <a:cs typeface="Arial Narrow"/>
              </a:rPr>
              <a:t>Mission</a:t>
            </a:r>
            <a:r>
              <a:rPr lang="en-US" b="1" dirty="0">
                <a:solidFill>
                  <a:srgbClr val="000090"/>
                </a:solidFill>
                <a:latin typeface="Arial Narrow"/>
                <a:cs typeface="Arial Narrow"/>
              </a:rPr>
              <a:t>: “widen and deepen the economic, political, social and cultural integration in order to improve the quality of life of the people of East Africa</a:t>
            </a:r>
          </a:p>
        </p:txBody>
      </p:sp>
      <p:sp>
        <p:nvSpPr>
          <p:cNvPr id="28" name="AutoShape 5"/>
          <p:cNvSpPr>
            <a:spLocks noChangeArrowheads="1"/>
          </p:cNvSpPr>
          <p:nvPr/>
        </p:nvSpPr>
        <p:spPr bwMode="auto">
          <a:xfrm>
            <a:off x="676329" y="115125"/>
            <a:ext cx="10355344" cy="767375"/>
          </a:xfrm>
          <a:prstGeom prst="triangle">
            <a:avLst>
              <a:gd name="adj" fmla="val 48566"/>
            </a:avLst>
          </a:prstGeom>
          <a:solidFill>
            <a:schemeClr val="bg1">
              <a:lumMod val="85000"/>
            </a:schemeClr>
          </a:solidFill>
          <a:ln w="38100">
            <a:solidFill>
              <a:schemeClr val="tx1"/>
            </a:solidFill>
            <a:miter lim="800000"/>
            <a:headEnd/>
            <a:tailEnd/>
          </a:ln>
        </p:spPr>
        <p:txBody>
          <a:bodyPr wrap="none" anchor="ctr"/>
          <a:lstStyle/>
          <a:p>
            <a:pPr algn="ctr">
              <a:lnSpc>
                <a:spcPts val="2400"/>
              </a:lnSpc>
            </a:pPr>
            <a:endParaRPr lang="en-US" altLang="ja-JP" sz="2800" b="1" dirty="0">
              <a:ln>
                <a:solidFill>
                  <a:prstClr val="black"/>
                </a:solidFill>
              </a:ln>
              <a:solidFill>
                <a:srgbClr val="FF0000"/>
              </a:solidFill>
              <a:latin typeface="Arial" pitchFamily="34" charset="0"/>
              <a:cs typeface="Arial" pitchFamily="34" charset="0"/>
            </a:endParaRPr>
          </a:p>
          <a:p>
            <a:pPr algn="ctr">
              <a:lnSpc>
                <a:spcPts val="2400"/>
              </a:lnSpc>
            </a:pPr>
            <a:r>
              <a:rPr lang="en-US" altLang="ja-JP" sz="2800" b="1" dirty="0">
                <a:ln>
                  <a:solidFill>
                    <a:prstClr val="black"/>
                  </a:solidFill>
                </a:ln>
                <a:solidFill>
                  <a:srgbClr val="00B0F0"/>
                </a:solidFill>
                <a:latin typeface="Arial" pitchFamily="34" charset="0"/>
                <a:cs typeface="Arial" pitchFamily="34" charset="0"/>
              </a:rPr>
              <a:t>EAC TREATY</a:t>
            </a:r>
            <a:endParaRPr lang="en-US" altLang="ja-JP" sz="2800" b="1" dirty="0">
              <a:ln>
                <a:solidFill>
                  <a:prstClr val="black"/>
                </a:solidFill>
              </a:ln>
              <a:solidFill>
                <a:srgbClr val="00B0F0"/>
              </a:solidFill>
            </a:endParaRPr>
          </a:p>
          <a:p>
            <a:pPr algn="ctr">
              <a:lnSpc>
                <a:spcPts val="2400"/>
              </a:lnSpc>
            </a:pPr>
            <a:endParaRPr lang="en-US" altLang="ja-JP" sz="3200" b="1" dirty="0">
              <a:ln>
                <a:solidFill>
                  <a:prstClr val="black"/>
                </a:solidFill>
              </a:ln>
              <a:solidFill>
                <a:srgbClr val="FF0000"/>
              </a:solidFill>
              <a:latin typeface="Arial" pitchFamily="34" charset="0"/>
              <a:cs typeface="Arial" pitchFamily="34" charset="0"/>
            </a:endParaRPr>
          </a:p>
          <a:p>
            <a:pPr algn="ctr">
              <a:lnSpc>
                <a:spcPts val="2400"/>
              </a:lnSpc>
            </a:pPr>
            <a:endParaRPr lang="en-US" altLang="ja-JP" sz="1200" b="1" dirty="0">
              <a:ln>
                <a:solidFill>
                  <a:prstClr val="black"/>
                </a:solidFill>
              </a:ln>
              <a:solidFill>
                <a:srgbClr val="FF0000"/>
              </a:solidFill>
            </a:endParaRPr>
          </a:p>
        </p:txBody>
      </p:sp>
      <p:sp>
        <p:nvSpPr>
          <p:cNvPr id="21" name="Rectangle 10">
            <a:extLst>
              <a:ext uri="{FF2B5EF4-FFF2-40B4-BE49-F238E27FC236}">
                <a16:creationId xmlns:a16="http://schemas.microsoft.com/office/drawing/2014/main" id="{C5A8A369-45DD-47F6-80D6-D92E4D90B9CC}"/>
              </a:ext>
            </a:extLst>
          </p:cNvPr>
          <p:cNvSpPr>
            <a:spLocks noChangeArrowheads="1"/>
          </p:cNvSpPr>
          <p:nvPr/>
        </p:nvSpPr>
        <p:spPr bwMode="auto">
          <a:xfrm>
            <a:off x="865639" y="2169804"/>
            <a:ext cx="9976725" cy="363959"/>
          </a:xfrm>
          <a:prstGeom prst="rect">
            <a:avLst/>
          </a:prstGeom>
          <a:solidFill>
            <a:srgbClr val="FFFF00"/>
          </a:solidFill>
          <a:ln w="9525">
            <a:solidFill>
              <a:schemeClr val="tx1"/>
            </a:solidFill>
            <a:miter lim="800000"/>
            <a:headEnd/>
            <a:tailEnd/>
          </a:ln>
        </p:spPr>
        <p:txBody>
          <a:bodyPr anchor="ctr"/>
          <a:lstStyle/>
          <a:p>
            <a:pPr algn="ctr"/>
            <a:endParaRPr lang="en-US" b="1" dirty="0">
              <a:solidFill>
                <a:srgbClr val="000090"/>
              </a:solidFill>
              <a:latin typeface="Arial Narrow"/>
              <a:cs typeface="Arial Narrow"/>
            </a:endParaRPr>
          </a:p>
          <a:p>
            <a:pPr algn="ctr"/>
            <a:r>
              <a:rPr lang="en-US" b="1" dirty="0">
                <a:solidFill>
                  <a:srgbClr val="000090"/>
                </a:solidFill>
                <a:latin typeface="Arial Narrow"/>
                <a:cs typeface="Arial Narrow"/>
              </a:rPr>
              <a:t>Protocols - Environment and Natural Resources/Tourism and Wildlife Management </a:t>
            </a:r>
          </a:p>
          <a:p>
            <a:pPr algn="ctr"/>
            <a:endParaRPr lang="en-US" altLang="ja-JP" b="1" dirty="0">
              <a:solidFill>
                <a:prstClr val="white"/>
              </a:solidFill>
              <a:latin typeface="Arial" pitchFamily="34" charset="0"/>
              <a:cs typeface="Arial" pitchFamily="34" charset="0"/>
            </a:endParaRPr>
          </a:p>
        </p:txBody>
      </p:sp>
      <p:sp>
        <p:nvSpPr>
          <p:cNvPr id="26" name="Text Box 13">
            <a:extLst>
              <a:ext uri="{FF2B5EF4-FFF2-40B4-BE49-F238E27FC236}">
                <a16:creationId xmlns:a16="http://schemas.microsoft.com/office/drawing/2014/main" id="{9C973381-82AA-49CA-8750-342D33888DC3}"/>
              </a:ext>
            </a:extLst>
          </p:cNvPr>
          <p:cNvSpPr txBox="1">
            <a:spLocks noChangeArrowheads="1"/>
          </p:cNvSpPr>
          <p:nvPr/>
        </p:nvSpPr>
        <p:spPr bwMode="auto">
          <a:xfrm>
            <a:off x="3658728" y="3090879"/>
            <a:ext cx="1751689" cy="372734"/>
          </a:xfrm>
          <a:prstGeom prst="rect">
            <a:avLst/>
          </a:prstGeom>
          <a:solidFill>
            <a:srgbClr val="00B050"/>
          </a:solidFill>
          <a:ln w="3175">
            <a:solidFill>
              <a:schemeClr val="tx1"/>
            </a:solidFill>
            <a:miter lim="800000"/>
            <a:headEnd/>
            <a:tailEnd/>
          </a:ln>
        </p:spPr>
        <p:txBody>
          <a:bodyPr wrap="none" anchor="ctr"/>
          <a:lstStyle/>
          <a:p>
            <a:pPr algn="ctr"/>
            <a:r>
              <a:rPr lang="en-US" altLang="ja-JP" sz="1600" b="1" dirty="0">
                <a:solidFill>
                  <a:prstClr val="black"/>
                </a:solidFill>
                <a:latin typeface="Arial" pitchFamily="34" charset="0"/>
                <a:cs typeface="Arial" pitchFamily="34" charset="0"/>
              </a:rPr>
              <a:t>Wildlife Policy</a:t>
            </a:r>
          </a:p>
        </p:txBody>
      </p:sp>
      <p:sp>
        <p:nvSpPr>
          <p:cNvPr id="33" name="Text Box 13">
            <a:extLst>
              <a:ext uri="{FF2B5EF4-FFF2-40B4-BE49-F238E27FC236}">
                <a16:creationId xmlns:a16="http://schemas.microsoft.com/office/drawing/2014/main" id="{4FA452FF-FF98-4788-8B9D-CB4DCA4315E8}"/>
              </a:ext>
            </a:extLst>
          </p:cNvPr>
          <p:cNvSpPr txBox="1">
            <a:spLocks noChangeArrowheads="1"/>
          </p:cNvSpPr>
          <p:nvPr/>
        </p:nvSpPr>
        <p:spPr bwMode="auto">
          <a:xfrm>
            <a:off x="3658728" y="3889378"/>
            <a:ext cx="1645351" cy="438399"/>
          </a:xfrm>
          <a:prstGeom prst="rect">
            <a:avLst/>
          </a:prstGeom>
          <a:solidFill>
            <a:srgbClr val="FFFF00"/>
          </a:solidFill>
          <a:ln w="3175">
            <a:solidFill>
              <a:schemeClr val="tx1"/>
            </a:solidFill>
            <a:miter lim="800000"/>
            <a:headEnd/>
            <a:tailEnd/>
          </a:ln>
        </p:spPr>
        <p:txBody>
          <a:bodyPr wrap="none" anchor="ctr"/>
          <a:lstStyle/>
          <a:p>
            <a:pPr algn="ctr"/>
            <a:r>
              <a:rPr lang="en-US" altLang="ja-JP" sz="1600" b="1" dirty="0">
                <a:solidFill>
                  <a:prstClr val="black"/>
                </a:solidFill>
                <a:latin typeface="Arial" pitchFamily="34" charset="0"/>
                <a:cs typeface="Arial" pitchFamily="34" charset="0"/>
              </a:rPr>
              <a:t>Wildlife Strategy</a:t>
            </a:r>
          </a:p>
        </p:txBody>
      </p:sp>
      <p:sp>
        <p:nvSpPr>
          <p:cNvPr id="43" name="Text Box 13">
            <a:extLst>
              <a:ext uri="{FF2B5EF4-FFF2-40B4-BE49-F238E27FC236}">
                <a16:creationId xmlns:a16="http://schemas.microsoft.com/office/drawing/2014/main" id="{AEBC91D9-B46A-40EE-94EF-662D049F5210}"/>
              </a:ext>
            </a:extLst>
          </p:cNvPr>
          <p:cNvSpPr txBox="1">
            <a:spLocks noChangeArrowheads="1"/>
          </p:cNvSpPr>
          <p:nvPr/>
        </p:nvSpPr>
        <p:spPr bwMode="auto">
          <a:xfrm>
            <a:off x="4016188" y="4392927"/>
            <a:ext cx="1287891" cy="457292"/>
          </a:xfrm>
          <a:prstGeom prst="rect">
            <a:avLst/>
          </a:prstGeom>
          <a:solidFill>
            <a:srgbClr val="00B050"/>
          </a:solidFill>
          <a:ln w="3175">
            <a:solidFill>
              <a:schemeClr val="tx1"/>
            </a:solidFill>
            <a:miter lim="800000"/>
            <a:headEnd/>
            <a:tailEnd/>
          </a:ln>
        </p:spPr>
        <p:txBody>
          <a:bodyPr wrap="none" anchor="ctr"/>
          <a:lstStyle/>
          <a:p>
            <a:pPr algn="ctr"/>
            <a:r>
              <a:rPr lang="en-US" altLang="ja-JP" sz="1400" b="1" dirty="0">
                <a:solidFill>
                  <a:prstClr val="black"/>
                </a:solidFill>
                <a:latin typeface="Arial" pitchFamily="34" charset="0"/>
                <a:cs typeface="Arial" pitchFamily="34" charset="0"/>
              </a:rPr>
              <a:t>Antipoaching </a:t>
            </a:r>
          </a:p>
          <a:p>
            <a:pPr algn="ctr"/>
            <a:r>
              <a:rPr lang="en-US" altLang="ja-JP" sz="1400" b="1" dirty="0">
                <a:solidFill>
                  <a:prstClr val="black"/>
                </a:solidFill>
                <a:latin typeface="Arial" pitchFamily="34" charset="0"/>
                <a:cs typeface="Arial" pitchFamily="34" charset="0"/>
              </a:rPr>
              <a:t>Strategy</a:t>
            </a:r>
          </a:p>
        </p:txBody>
      </p:sp>
      <p:sp>
        <p:nvSpPr>
          <p:cNvPr id="58" name="Text Box 13">
            <a:extLst>
              <a:ext uri="{FF2B5EF4-FFF2-40B4-BE49-F238E27FC236}">
                <a16:creationId xmlns:a16="http://schemas.microsoft.com/office/drawing/2014/main" id="{1DCAC590-198B-4609-B3A9-1A8CC605446F}"/>
              </a:ext>
            </a:extLst>
          </p:cNvPr>
          <p:cNvSpPr txBox="1">
            <a:spLocks noChangeArrowheads="1"/>
          </p:cNvSpPr>
          <p:nvPr/>
        </p:nvSpPr>
        <p:spPr bwMode="auto">
          <a:xfrm>
            <a:off x="5854050" y="5667696"/>
            <a:ext cx="2296538" cy="486510"/>
          </a:xfrm>
          <a:prstGeom prst="rect">
            <a:avLst/>
          </a:prstGeom>
          <a:solidFill>
            <a:srgbClr val="00B050"/>
          </a:solidFill>
          <a:ln w="9525">
            <a:solidFill>
              <a:srgbClr val="002060"/>
            </a:solidFill>
            <a:miter lim="800000"/>
            <a:headEnd/>
            <a:tailEnd/>
          </a:ln>
        </p:spPr>
        <p:txBody>
          <a:bodyPr wrap="none" anchor="ctr"/>
          <a:lstStyle/>
          <a:p>
            <a:pPr algn="ctr"/>
            <a:r>
              <a:rPr lang="en-US" altLang="ja-JP" sz="1600" b="1" dirty="0">
                <a:solidFill>
                  <a:prstClr val="black"/>
                </a:solidFill>
                <a:latin typeface="Arial" pitchFamily="34" charset="0"/>
                <a:cs typeface="Arial" pitchFamily="34" charset="0"/>
              </a:rPr>
              <a:t>Economic   Valuation of</a:t>
            </a:r>
          </a:p>
          <a:p>
            <a:pPr algn="ctr"/>
            <a:r>
              <a:rPr lang="en-US" altLang="ja-JP" sz="1600" b="1" dirty="0">
                <a:solidFill>
                  <a:prstClr val="black"/>
                </a:solidFill>
                <a:latin typeface="Arial" pitchFamily="34" charset="0"/>
                <a:cs typeface="Arial" pitchFamily="34" charset="0"/>
              </a:rPr>
              <a:t> Natural Capital</a:t>
            </a:r>
          </a:p>
        </p:txBody>
      </p:sp>
      <p:sp>
        <p:nvSpPr>
          <p:cNvPr id="92" name="Text Box 13">
            <a:extLst>
              <a:ext uri="{FF2B5EF4-FFF2-40B4-BE49-F238E27FC236}">
                <a16:creationId xmlns:a16="http://schemas.microsoft.com/office/drawing/2014/main" id="{4758BB47-0982-4840-9873-3CA57C9C249A}"/>
              </a:ext>
            </a:extLst>
          </p:cNvPr>
          <p:cNvSpPr txBox="1">
            <a:spLocks noChangeArrowheads="1"/>
          </p:cNvSpPr>
          <p:nvPr/>
        </p:nvSpPr>
        <p:spPr bwMode="auto">
          <a:xfrm>
            <a:off x="1312801" y="1042831"/>
            <a:ext cx="1933598" cy="512201"/>
          </a:xfrm>
          <a:prstGeom prst="rect">
            <a:avLst/>
          </a:prstGeom>
          <a:solidFill>
            <a:srgbClr val="00B050"/>
          </a:solidFill>
          <a:ln w="9525">
            <a:noFill/>
            <a:miter lim="800000"/>
            <a:headEnd/>
            <a:tailEnd/>
          </a:ln>
        </p:spPr>
        <p:txBody>
          <a:bodyPr wrap="none" anchor="ctr"/>
          <a:lstStyle/>
          <a:p>
            <a:pPr algn="ctr"/>
            <a:r>
              <a:rPr lang="en-US" altLang="ja-JP" sz="1600" b="1" dirty="0">
                <a:solidFill>
                  <a:prstClr val="black"/>
                </a:solidFill>
                <a:latin typeface="Arial" pitchFamily="34" charset="0"/>
                <a:cs typeface="Arial" pitchFamily="34" charset="0"/>
              </a:rPr>
              <a:t>Customs </a:t>
            </a:r>
          </a:p>
          <a:p>
            <a:pPr algn="ctr"/>
            <a:r>
              <a:rPr lang="en-US" altLang="ja-JP" sz="1600" b="1" dirty="0">
                <a:solidFill>
                  <a:prstClr val="black"/>
                </a:solidFill>
                <a:latin typeface="Arial" pitchFamily="34" charset="0"/>
                <a:cs typeface="Arial" pitchFamily="34" charset="0"/>
              </a:rPr>
              <a:t>Union </a:t>
            </a:r>
          </a:p>
        </p:txBody>
      </p:sp>
      <p:sp>
        <p:nvSpPr>
          <p:cNvPr id="95" name="Text Box 16">
            <a:extLst>
              <a:ext uri="{FF2B5EF4-FFF2-40B4-BE49-F238E27FC236}">
                <a16:creationId xmlns:a16="http://schemas.microsoft.com/office/drawing/2014/main" id="{A5BC11FF-3651-4742-8082-CC38582F239D}"/>
              </a:ext>
            </a:extLst>
          </p:cNvPr>
          <p:cNvSpPr txBox="1">
            <a:spLocks noChangeArrowheads="1"/>
          </p:cNvSpPr>
          <p:nvPr/>
        </p:nvSpPr>
        <p:spPr bwMode="auto">
          <a:xfrm>
            <a:off x="3832665" y="1035195"/>
            <a:ext cx="1860853" cy="516276"/>
          </a:xfrm>
          <a:prstGeom prst="rect">
            <a:avLst/>
          </a:prstGeom>
          <a:solidFill>
            <a:srgbClr val="00B050"/>
          </a:solidFill>
          <a:ln w="9525">
            <a:noFill/>
            <a:miter lim="800000"/>
            <a:headEnd/>
            <a:tailEnd/>
          </a:ln>
        </p:spPr>
        <p:txBody>
          <a:bodyPr wrap="none" anchor="ctr"/>
          <a:lstStyle/>
          <a:p>
            <a:pPr algn="ctr"/>
            <a:r>
              <a:rPr lang="en-US" altLang="ja-JP" sz="1600" b="1" dirty="0">
                <a:solidFill>
                  <a:prstClr val="black"/>
                </a:solidFill>
                <a:latin typeface="Arial" pitchFamily="34" charset="0"/>
                <a:cs typeface="Arial" pitchFamily="34" charset="0"/>
              </a:rPr>
              <a:t>Common </a:t>
            </a:r>
          </a:p>
          <a:p>
            <a:pPr algn="ctr"/>
            <a:r>
              <a:rPr lang="en-US" altLang="ja-JP" sz="1600" b="1" dirty="0">
                <a:solidFill>
                  <a:prstClr val="black"/>
                </a:solidFill>
                <a:latin typeface="Arial" pitchFamily="34" charset="0"/>
                <a:cs typeface="Arial" pitchFamily="34" charset="0"/>
              </a:rPr>
              <a:t>Market </a:t>
            </a:r>
          </a:p>
        </p:txBody>
      </p:sp>
      <p:sp>
        <p:nvSpPr>
          <p:cNvPr id="98" name="Text Box 16">
            <a:extLst>
              <a:ext uri="{FF2B5EF4-FFF2-40B4-BE49-F238E27FC236}">
                <a16:creationId xmlns:a16="http://schemas.microsoft.com/office/drawing/2014/main" id="{0A4637E3-A92B-4CAD-A0AF-019A216ADC20}"/>
              </a:ext>
            </a:extLst>
          </p:cNvPr>
          <p:cNvSpPr txBox="1">
            <a:spLocks noChangeArrowheads="1"/>
          </p:cNvSpPr>
          <p:nvPr/>
        </p:nvSpPr>
        <p:spPr bwMode="auto">
          <a:xfrm>
            <a:off x="6279784" y="1012533"/>
            <a:ext cx="1933598" cy="538938"/>
          </a:xfrm>
          <a:prstGeom prst="rect">
            <a:avLst/>
          </a:prstGeom>
          <a:solidFill>
            <a:srgbClr val="FFFF00"/>
          </a:solidFill>
          <a:ln w="3175">
            <a:solidFill>
              <a:schemeClr val="tx1"/>
            </a:solidFill>
            <a:miter lim="800000"/>
            <a:headEnd/>
            <a:tailEnd/>
          </a:ln>
        </p:spPr>
        <p:txBody>
          <a:bodyPr wrap="none" anchor="ctr"/>
          <a:lstStyle/>
          <a:p>
            <a:pPr algn="ctr"/>
            <a:r>
              <a:rPr lang="en-US" altLang="ja-JP" sz="1600" b="1" dirty="0">
                <a:solidFill>
                  <a:prstClr val="black"/>
                </a:solidFill>
                <a:latin typeface="Arial" pitchFamily="34" charset="0"/>
                <a:cs typeface="Arial" pitchFamily="34" charset="0"/>
              </a:rPr>
              <a:t>Monetary Union</a:t>
            </a:r>
          </a:p>
        </p:txBody>
      </p:sp>
      <p:sp>
        <p:nvSpPr>
          <p:cNvPr id="101" name="Text Box 16">
            <a:extLst>
              <a:ext uri="{FF2B5EF4-FFF2-40B4-BE49-F238E27FC236}">
                <a16:creationId xmlns:a16="http://schemas.microsoft.com/office/drawing/2014/main" id="{85DCEDBC-DCDA-4074-9C66-5131E8F2B4A6}"/>
              </a:ext>
            </a:extLst>
          </p:cNvPr>
          <p:cNvSpPr txBox="1">
            <a:spLocks noChangeArrowheads="1"/>
          </p:cNvSpPr>
          <p:nvPr/>
        </p:nvSpPr>
        <p:spPr bwMode="auto">
          <a:xfrm>
            <a:off x="8752707" y="1021968"/>
            <a:ext cx="2070046" cy="516276"/>
          </a:xfrm>
          <a:prstGeom prst="rect">
            <a:avLst/>
          </a:prstGeom>
          <a:solidFill>
            <a:srgbClr val="FFFF00"/>
          </a:solidFill>
          <a:ln w="3175">
            <a:solidFill>
              <a:schemeClr val="tx1"/>
            </a:solidFill>
            <a:miter lim="800000"/>
            <a:headEnd/>
            <a:tailEnd/>
          </a:ln>
        </p:spPr>
        <p:txBody>
          <a:bodyPr wrap="none" anchor="ctr"/>
          <a:lstStyle>
            <a:defPPr>
              <a:defRPr lang="en-US"/>
            </a:defPPr>
            <a:lvl1pPr algn="ctr">
              <a:defRPr sz="1600" b="1">
                <a:solidFill>
                  <a:prstClr val="black"/>
                </a:solidFill>
                <a:latin typeface="Arial" pitchFamily="34" charset="0"/>
                <a:cs typeface="Arial" pitchFamily="34" charset="0"/>
              </a:defRPr>
            </a:lvl1pPr>
          </a:lstStyle>
          <a:p>
            <a:r>
              <a:rPr lang="en-US" altLang="ja-JP" dirty="0"/>
              <a:t>Political Federation</a:t>
            </a:r>
          </a:p>
        </p:txBody>
      </p:sp>
      <p:sp>
        <p:nvSpPr>
          <p:cNvPr id="102" name="Rectangle 10">
            <a:extLst>
              <a:ext uri="{FF2B5EF4-FFF2-40B4-BE49-F238E27FC236}">
                <a16:creationId xmlns:a16="http://schemas.microsoft.com/office/drawing/2014/main" id="{B5D60B4A-D763-433D-8F4D-383AF9DFBC18}"/>
              </a:ext>
            </a:extLst>
          </p:cNvPr>
          <p:cNvSpPr>
            <a:spLocks noChangeArrowheads="1"/>
          </p:cNvSpPr>
          <p:nvPr/>
        </p:nvSpPr>
        <p:spPr bwMode="auto">
          <a:xfrm>
            <a:off x="865639" y="1631845"/>
            <a:ext cx="9976725" cy="460507"/>
          </a:xfrm>
          <a:prstGeom prst="rect">
            <a:avLst/>
          </a:prstGeom>
          <a:solidFill>
            <a:srgbClr val="00B050"/>
          </a:solidFill>
          <a:ln w="9525">
            <a:solidFill>
              <a:schemeClr val="tx1"/>
            </a:solidFill>
            <a:miter lim="800000"/>
            <a:headEnd/>
            <a:tailEnd/>
          </a:ln>
        </p:spPr>
        <p:txBody>
          <a:bodyPr anchor="ctr"/>
          <a:lstStyle/>
          <a:p>
            <a:pPr algn="ctr"/>
            <a:endParaRPr lang="en-US" b="1" dirty="0">
              <a:solidFill>
                <a:srgbClr val="000090"/>
              </a:solidFill>
              <a:latin typeface="Arial Narrow"/>
              <a:cs typeface="Arial Narrow"/>
            </a:endParaRPr>
          </a:p>
          <a:p>
            <a:pPr algn="ctr"/>
            <a:r>
              <a:rPr lang="en-US" b="1" dirty="0">
                <a:latin typeface="Arial Narrow"/>
                <a:cs typeface="Arial Narrow"/>
              </a:rPr>
              <a:t>Vision 2050 and 6</a:t>
            </a:r>
            <a:r>
              <a:rPr lang="en-US" b="1" baseline="30000" dirty="0">
                <a:latin typeface="Arial Narrow"/>
                <a:cs typeface="Arial Narrow"/>
              </a:rPr>
              <a:t>th</a:t>
            </a:r>
            <a:r>
              <a:rPr lang="en-US" b="1" dirty="0">
                <a:latin typeface="Arial Narrow"/>
                <a:cs typeface="Arial Narrow"/>
              </a:rPr>
              <a:t> EAC Development Strategy</a:t>
            </a:r>
          </a:p>
          <a:p>
            <a:pPr algn="ctr"/>
            <a:endParaRPr lang="en-US" altLang="ja-JP" b="1" dirty="0">
              <a:solidFill>
                <a:prstClr val="white"/>
              </a:solidFill>
              <a:latin typeface="Arial" pitchFamily="34" charset="0"/>
              <a:cs typeface="Arial" pitchFamily="34" charset="0"/>
            </a:endParaRPr>
          </a:p>
        </p:txBody>
      </p:sp>
      <p:cxnSp>
        <p:nvCxnSpPr>
          <p:cNvPr id="6" name="Straight Arrow Connector 5">
            <a:extLst>
              <a:ext uri="{FF2B5EF4-FFF2-40B4-BE49-F238E27FC236}">
                <a16:creationId xmlns:a16="http://schemas.microsoft.com/office/drawing/2014/main" id="{ED3BBC51-BD90-4C6B-8C9C-71CFF23568B4}"/>
              </a:ext>
            </a:extLst>
          </p:cNvPr>
          <p:cNvCxnSpPr>
            <a:cxnSpLocks/>
            <a:stCxn id="102" idx="2"/>
            <a:endCxn id="102" idx="2"/>
          </p:cNvCxnSpPr>
          <p:nvPr/>
        </p:nvCxnSpPr>
        <p:spPr>
          <a:xfrm>
            <a:off x="5854002" y="2092352"/>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4CC0BF1-80FE-4BE9-8C9D-373027A3FD8E}"/>
              </a:ext>
            </a:extLst>
          </p:cNvPr>
          <p:cNvCxnSpPr>
            <a:cxnSpLocks/>
          </p:cNvCxnSpPr>
          <p:nvPr/>
        </p:nvCxnSpPr>
        <p:spPr>
          <a:xfrm>
            <a:off x="9190350" y="2783244"/>
            <a:ext cx="0" cy="17667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83B4D43-668D-462D-808E-AF16F2162F3A}"/>
              </a:ext>
            </a:extLst>
          </p:cNvPr>
          <p:cNvCxnSpPr>
            <a:cxnSpLocks/>
          </p:cNvCxnSpPr>
          <p:nvPr/>
        </p:nvCxnSpPr>
        <p:spPr>
          <a:xfrm flipH="1">
            <a:off x="5854049" y="2068286"/>
            <a:ext cx="1" cy="16190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D4D264B-87D5-4B94-9F4B-523CC0E870FD}"/>
              </a:ext>
            </a:extLst>
          </p:cNvPr>
          <p:cNvCxnSpPr>
            <a:cxnSpLocks/>
          </p:cNvCxnSpPr>
          <p:nvPr/>
        </p:nvCxnSpPr>
        <p:spPr>
          <a:xfrm flipV="1">
            <a:off x="829053" y="3637450"/>
            <a:ext cx="10545769" cy="4208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DDEC0886-432A-4C6A-B805-49EA44C3DC2F}"/>
              </a:ext>
            </a:extLst>
          </p:cNvPr>
          <p:cNvCxnSpPr>
            <a:cxnSpLocks/>
          </p:cNvCxnSpPr>
          <p:nvPr/>
        </p:nvCxnSpPr>
        <p:spPr>
          <a:xfrm flipH="1">
            <a:off x="4614164" y="3617312"/>
            <a:ext cx="6282" cy="22508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BA8680BF-B116-4099-AC7C-C59FB64066A2}"/>
              </a:ext>
            </a:extLst>
          </p:cNvPr>
          <p:cNvCxnSpPr/>
          <p:nvPr/>
        </p:nvCxnSpPr>
        <p:spPr>
          <a:xfrm>
            <a:off x="11374822" y="3667863"/>
            <a:ext cx="0" cy="23049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87" name="Text Box 13">
            <a:extLst>
              <a:ext uri="{FF2B5EF4-FFF2-40B4-BE49-F238E27FC236}">
                <a16:creationId xmlns:a16="http://schemas.microsoft.com/office/drawing/2014/main" id="{E7F93D15-EEBB-4417-B8ED-3BF5B7D57072}"/>
              </a:ext>
            </a:extLst>
          </p:cNvPr>
          <p:cNvSpPr txBox="1">
            <a:spLocks noChangeArrowheads="1"/>
          </p:cNvSpPr>
          <p:nvPr/>
        </p:nvSpPr>
        <p:spPr bwMode="auto">
          <a:xfrm>
            <a:off x="8213382" y="5709715"/>
            <a:ext cx="2283895" cy="400090"/>
          </a:xfrm>
          <a:prstGeom prst="rect">
            <a:avLst/>
          </a:prstGeom>
          <a:solidFill>
            <a:srgbClr val="FFFF00"/>
          </a:solidFill>
          <a:ln w="9525">
            <a:solidFill>
              <a:srgbClr val="002060"/>
            </a:solidFill>
            <a:miter lim="800000"/>
            <a:headEnd/>
            <a:tailEnd/>
          </a:ln>
        </p:spPr>
        <p:txBody>
          <a:bodyPr wrap="none" anchor="ctr"/>
          <a:lstStyle/>
          <a:p>
            <a:pPr algn="ctr"/>
            <a:r>
              <a:rPr lang="en-US" altLang="ja-JP" sz="1600" b="1" dirty="0">
                <a:solidFill>
                  <a:prstClr val="black"/>
                </a:solidFill>
                <a:latin typeface="Arial" pitchFamily="34" charset="0"/>
                <a:cs typeface="Arial" pitchFamily="34" charset="0"/>
              </a:rPr>
              <a:t>Transboundary</a:t>
            </a:r>
          </a:p>
          <a:p>
            <a:pPr algn="ctr"/>
            <a:r>
              <a:rPr lang="en-US" altLang="ja-JP" sz="1600" b="1" dirty="0">
                <a:solidFill>
                  <a:prstClr val="black"/>
                </a:solidFill>
                <a:latin typeface="Arial" pitchFamily="34" charset="0"/>
                <a:cs typeface="Arial" pitchFamily="34" charset="0"/>
              </a:rPr>
              <a:t>Network </a:t>
            </a:r>
          </a:p>
        </p:txBody>
      </p:sp>
      <p:sp>
        <p:nvSpPr>
          <p:cNvPr id="88" name="Text Box 13">
            <a:extLst>
              <a:ext uri="{FF2B5EF4-FFF2-40B4-BE49-F238E27FC236}">
                <a16:creationId xmlns:a16="http://schemas.microsoft.com/office/drawing/2014/main" id="{2EB3D8ED-4903-489F-AED5-D50F117CBE8F}"/>
              </a:ext>
            </a:extLst>
          </p:cNvPr>
          <p:cNvSpPr txBox="1">
            <a:spLocks noChangeArrowheads="1"/>
          </p:cNvSpPr>
          <p:nvPr/>
        </p:nvSpPr>
        <p:spPr bwMode="auto">
          <a:xfrm>
            <a:off x="10665636" y="5741076"/>
            <a:ext cx="1285824" cy="419079"/>
          </a:xfrm>
          <a:prstGeom prst="rect">
            <a:avLst/>
          </a:prstGeom>
          <a:solidFill>
            <a:srgbClr val="FF0000"/>
          </a:solidFill>
          <a:ln w="9525">
            <a:solidFill>
              <a:srgbClr val="002060"/>
            </a:solidFill>
            <a:miter lim="800000"/>
            <a:headEnd/>
            <a:tailEnd/>
          </a:ln>
        </p:spPr>
        <p:txBody>
          <a:bodyPr wrap="none" anchor="ctr"/>
          <a:lstStyle/>
          <a:p>
            <a:pPr algn="ctr"/>
            <a:r>
              <a:rPr lang="en-US" altLang="ja-JP" sz="1600" b="1" dirty="0" err="1">
                <a:solidFill>
                  <a:prstClr val="black"/>
                </a:solidFill>
                <a:latin typeface="Arial" pitchFamily="34" charset="0"/>
                <a:cs typeface="Arial" pitchFamily="34" charset="0"/>
              </a:rPr>
              <a:t>CoE</a:t>
            </a:r>
            <a:endParaRPr lang="en-US" altLang="ja-JP" sz="1600" b="1" dirty="0">
              <a:solidFill>
                <a:prstClr val="black"/>
              </a:solidFill>
              <a:latin typeface="Arial" pitchFamily="34" charset="0"/>
              <a:cs typeface="Arial" pitchFamily="34" charset="0"/>
            </a:endParaRPr>
          </a:p>
        </p:txBody>
      </p:sp>
      <p:sp>
        <p:nvSpPr>
          <p:cNvPr id="41" name="Text Box 13">
            <a:extLst>
              <a:ext uri="{FF2B5EF4-FFF2-40B4-BE49-F238E27FC236}">
                <a16:creationId xmlns:a16="http://schemas.microsoft.com/office/drawing/2014/main" id="{22AC3AF5-1324-4F66-96A4-EC582B512283}"/>
              </a:ext>
            </a:extLst>
          </p:cNvPr>
          <p:cNvSpPr txBox="1">
            <a:spLocks noChangeArrowheads="1"/>
          </p:cNvSpPr>
          <p:nvPr/>
        </p:nvSpPr>
        <p:spPr bwMode="auto">
          <a:xfrm>
            <a:off x="2041819" y="3091617"/>
            <a:ext cx="1616909" cy="372734"/>
          </a:xfrm>
          <a:prstGeom prst="rect">
            <a:avLst/>
          </a:prstGeom>
          <a:solidFill>
            <a:srgbClr val="FFFF00"/>
          </a:solidFill>
          <a:ln w="3175">
            <a:solidFill>
              <a:schemeClr val="tx1"/>
            </a:solidFill>
            <a:miter lim="800000"/>
            <a:headEnd/>
            <a:tailEnd/>
          </a:ln>
        </p:spPr>
        <p:txBody>
          <a:bodyPr wrap="none" anchor="ctr"/>
          <a:lstStyle/>
          <a:p>
            <a:pPr algn="ctr"/>
            <a:r>
              <a:rPr lang="en-US" altLang="ja-JP" sz="1600" b="1" dirty="0">
                <a:solidFill>
                  <a:prstClr val="black"/>
                </a:solidFill>
                <a:latin typeface="Arial" pitchFamily="34" charset="0"/>
                <a:cs typeface="Arial" pitchFamily="34" charset="0"/>
              </a:rPr>
              <a:t>Water Policy</a:t>
            </a:r>
          </a:p>
        </p:txBody>
      </p:sp>
      <p:sp>
        <p:nvSpPr>
          <p:cNvPr id="42" name="Text Box 13">
            <a:extLst>
              <a:ext uri="{FF2B5EF4-FFF2-40B4-BE49-F238E27FC236}">
                <a16:creationId xmlns:a16="http://schemas.microsoft.com/office/drawing/2014/main" id="{3EA0C4A3-56EF-4697-B8D4-AABB8CF9ED28}"/>
              </a:ext>
            </a:extLst>
          </p:cNvPr>
          <p:cNvSpPr txBox="1">
            <a:spLocks noChangeArrowheads="1"/>
          </p:cNvSpPr>
          <p:nvPr/>
        </p:nvSpPr>
        <p:spPr bwMode="auto">
          <a:xfrm>
            <a:off x="5519124" y="3099659"/>
            <a:ext cx="2694258" cy="372734"/>
          </a:xfrm>
          <a:prstGeom prst="rect">
            <a:avLst/>
          </a:prstGeom>
          <a:solidFill>
            <a:srgbClr val="00B050"/>
          </a:solidFill>
          <a:ln w="3175">
            <a:solidFill>
              <a:schemeClr val="tx1"/>
            </a:solidFill>
            <a:miter lim="800000"/>
            <a:headEnd/>
            <a:tailEnd/>
          </a:ln>
        </p:spPr>
        <p:txBody>
          <a:bodyPr wrap="none" anchor="ctr"/>
          <a:lstStyle/>
          <a:p>
            <a:pPr algn="ctr"/>
            <a:r>
              <a:rPr lang="en-US" altLang="ja-JP" sz="1600" b="1" dirty="0">
                <a:solidFill>
                  <a:prstClr val="black"/>
                </a:solidFill>
                <a:highlight>
                  <a:srgbClr val="00FFFF"/>
                </a:highlight>
                <a:latin typeface="Arial" pitchFamily="34" charset="0"/>
                <a:cs typeface="Arial" pitchFamily="34" charset="0"/>
              </a:rPr>
              <a:t>Climate Change </a:t>
            </a:r>
          </a:p>
          <a:p>
            <a:pPr algn="ctr"/>
            <a:r>
              <a:rPr lang="en-US" altLang="ja-JP" sz="1600" b="1" dirty="0">
                <a:solidFill>
                  <a:prstClr val="black"/>
                </a:solidFill>
                <a:highlight>
                  <a:srgbClr val="00FFFF"/>
                </a:highlight>
                <a:latin typeface="Arial" pitchFamily="34" charset="0"/>
                <a:cs typeface="Arial" pitchFamily="34" charset="0"/>
              </a:rPr>
              <a:t>Policy</a:t>
            </a:r>
          </a:p>
        </p:txBody>
      </p:sp>
      <p:sp>
        <p:nvSpPr>
          <p:cNvPr id="44" name="Text Box 13">
            <a:extLst>
              <a:ext uri="{FF2B5EF4-FFF2-40B4-BE49-F238E27FC236}">
                <a16:creationId xmlns:a16="http://schemas.microsoft.com/office/drawing/2014/main" id="{1DC6AD1C-A02B-43EC-8F38-FA6B2EB8C188}"/>
              </a:ext>
            </a:extLst>
          </p:cNvPr>
          <p:cNvSpPr txBox="1">
            <a:spLocks noChangeArrowheads="1"/>
          </p:cNvSpPr>
          <p:nvPr/>
        </p:nvSpPr>
        <p:spPr bwMode="auto">
          <a:xfrm>
            <a:off x="290123" y="3093352"/>
            <a:ext cx="1616908" cy="372734"/>
          </a:xfrm>
          <a:prstGeom prst="rect">
            <a:avLst/>
          </a:prstGeom>
          <a:solidFill>
            <a:srgbClr val="00B050"/>
          </a:solidFill>
          <a:ln w="3175">
            <a:solidFill>
              <a:schemeClr val="tx1"/>
            </a:solidFill>
            <a:miter lim="800000"/>
            <a:headEnd/>
            <a:tailEnd/>
          </a:ln>
        </p:spPr>
        <p:txBody>
          <a:bodyPr wrap="none" anchor="ctr"/>
          <a:lstStyle/>
          <a:p>
            <a:pPr algn="ctr"/>
            <a:r>
              <a:rPr lang="en-US" altLang="ja-JP" sz="1600" b="1" dirty="0">
                <a:solidFill>
                  <a:prstClr val="black"/>
                </a:solidFill>
                <a:latin typeface="Arial" pitchFamily="34" charset="0"/>
                <a:cs typeface="Arial" pitchFamily="34" charset="0"/>
              </a:rPr>
              <a:t>Forestry Policy</a:t>
            </a:r>
          </a:p>
        </p:txBody>
      </p:sp>
      <p:sp>
        <p:nvSpPr>
          <p:cNvPr id="47" name="Text Box 13">
            <a:extLst>
              <a:ext uri="{FF2B5EF4-FFF2-40B4-BE49-F238E27FC236}">
                <a16:creationId xmlns:a16="http://schemas.microsoft.com/office/drawing/2014/main" id="{45299EFF-F933-43A8-818B-15BAFC7F2445}"/>
              </a:ext>
            </a:extLst>
          </p:cNvPr>
          <p:cNvSpPr txBox="1">
            <a:spLocks noChangeArrowheads="1"/>
          </p:cNvSpPr>
          <p:nvPr/>
        </p:nvSpPr>
        <p:spPr bwMode="auto">
          <a:xfrm>
            <a:off x="290123" y="4425032"/>
            <a:ext cx="2074479" cy="408178"/>
          </a:xfrm>
          <a:prstGeom prst="rect">
            <a:avLst/>
          </a:prstGeom>
          <a:solidFill>
            <a:srgbClr val="00B050"/>
          </a:solidFill>
          <a:ln w="3175">
            <a:solidFill>
              <a:schemeClr val="tx1"/>
            </a:solidFill>
            <a:miter lim="800000"/>
            <a:headEnd/>
            <a:tailEnd/>
          </a:ln>
        </p:spPr>
        <p:txBody>
          <a:bodyPr wrap="none" anchor="ctr"/>
          <a:lstStyle/>
          <a:p>
            <a:pPr algn="ctr"/>
            <a:r>
              <a:rPr lang="en-US" altLang="ja-JP" sz="1600" b="1" dirty="0">
                <a:solidFill>
                  <a:prstClr val="black"/>
                </a:solidFill>
                <a:highlight>
                  <a:srgbClr val="00FFFF"/>
                </a:highlight>
                <a:latin typeface="Arial" pitchFamily="34" charset="0"/>
                <a:cs typeface="Arial" pitchFamily="34" charset="0"/>
              </a:rPr>
              <a:t>RBSAP</a:t>
            </a:r>
          </a:p>
        </p:txBody>
      </p:sp>
      <p:cxnSp>
        <p:nvCxnSpPr>
          <p:cNvPr id="50" name="Straight Connector 49">
            <a:extLst>
              <a:ext uri="{FF2B5EF4-FFF2-40B4-BE49-F238E27FC236}">
                <a16:creationId xmlns:a16="http://schemas.microsoft.com/office/drawing/2014/main" id="{B9213F15-6E2A-484D-839C-F2B0E2E8B2DC}"/>
              </a:ext>
            </a:extLst>
          </p:cNvPr>
          <p:cNvCxnSpPr>
            <a:cxnSpLocks/>
          </p:cNvCxnSpPr>
          <p:nvPr/>
        </p:nvCxnSpPr>
        <p:spPr>
          <a:xfrm>
            <a:off x="-34788" y="4933264"/>
            <a:ext cx="12191993" cy="6749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56" name="Text Box 13">
            <a:extLst>
              <a:ext uri="{FF2B5EF4-FFF2-40B4-BE49-F238E27FC236}">
                <a16:creationId xmlns:a16="http://schemas.microsoft.com/office/drawing/2014/main" id="{99CDCB3C-B73A-4A51-8A0D-EE27158F81BA}"/>
              </a:ext>
            </a:extLst>
          </p:cNvPr>
          <p:cNvSpPr txBox="1">
            <a:spLocks noChangeArrowheads="1"/>
          </p:cNvSpPr>
          <p:nvPr/>
        </p:nvSpPr>
        <p:spPr bwMode="auto">
          <a:xfrm>
            <a:off x="4077991" y="5688949"/>
            <a:ext cx="1776058" cy="457292"/>
          </a:xfrm>
          <a:prstGeom prst="rect">
            <a:avLst/>
          </a:prstGeom>
          <a:solidFill>
            <a:srgbClr val="FFFF00"/>
          </a:solidFill>
          <a:ln w="9525">
            <a:solidFill>
              <a:srgbClr val="002060"/>
            </a:solidFill>
            <a:miter lim="800000"/>
            <a:headEnd/>
            <a:tailEnd/>
          </a:ln>
        </p:spPr>
        <p:txBody>
          <a:bodyPr wrap="none" anchor="ctr"/>
          <a:lstStyle/>
          <a:p>
            <a:pPr algn="ctr"/>
            <a:r>
              <a:rPr lang="en-US" altLang="ja-JP" sz="1600" b="1" dirty="0">
                <a:solidFill>
                  <a:prstClr val="black"/>
                </a:solidFill>
                <a:latin typeface="Arial" pitchFamily="34" charset="0"/>
                <a:cs typeface="Arial" pitchFamily="34" charset="0"/>
              </a:rPr>
              <a:t>Mountains </a:t>
            </a:r>
          </a:p>
          <a:p>
            <a:pPr algn="ctr"/>
            <a:r>
              <a:rPr lang="en-US" altLang="ja-JP" sz="1600" b="1" dirty="0">
                <a:solidFill>
                  <a:prstClr val="black"/>
                </a:solidFill>
                <a:latin typeface="Arial" pitchFamily="34" charset="0"/>
                <a:cs typeface="Arial" pitchFamily="34" charset="0"/>
              </a:rPr>
              <a:t>Platform</a:t>
            </a:r>
          </a:p>
        </p:txBody>
      </p:sp>
      <p:sp>
        <p:nvSpPr>
          <p:cNvPr id="57" name="Text Box 13">
            <a:extLst>
              <a:ext uri="{FF2B5EF4-FFF2-40B4-BE49-F238E27FC236}">
                <a16:creationId xmlns:a16="http://schemas.microsoft.com/office/drawing/2014/main" id="{E1EA5E49-01F3-4E9B-AD01-E579DBAF00F4}"/>
              </a:ext>
            </a:extLst>
          </p:cNvPr>
          <p:cNvSpPr txBox="1">
            <a:spLocks noChangeArrowheads="1"/>
          </p:cNvSpPr>
          <p:nvPr/>
        </p:nvSpPr>
        <p:spPr bwMode="auto">
          <a:xfrm>
            <a:off x="2310422" y="5694048"/>
            <a:ext cx="1844207" cy="457292"/>
          </a:xfrm>
          <a:prstGeom prst="rect">
            <a:avLst/>
          </a:prstGeom>
          <a:solidFill>
            <a:srgbClr val="00B050"/>
          </a:solidFill>
          <a:ln w="9525">
            <a:solidFill>
              <a:srgbClr val="002060"/>
            </a:solidFill>
            <a:miter lim="800000"/>
            <a:headEnd/>
            <a:tailEnd/>
          </a:ln>
        </p:spPr>
        <p:txBody>
          <a:bodyPr wrap="none" anchor="ctr"/>
          <a:lstStyle/>
          <a:p>
            <a:pPr algn="ctr"/>
            <a:r>
              <a:rPr lang="en-US" altLang="ja-JP" sz="1600" b="1" dirty="0">
                <a:solidFill>
                  <a:prstClr val="black"/>
                </a:solidFill>
                <a:latin typeface="Arial" pitchFamily="34" charset="0"/>
                <a:cs typeface="Arial" pitchFamily="34" charset="0"/>
              </a:rPr>
              <a:t>WASH</a:t>
            </a:r>
          </a:p>
        </p:txBody>
      </p:sp>
      <p:sp>
        <p:nvSpPr>
          <p:cNvPr id="60" name="Text Box 13">
            <a:extLst>
              <a:ext uri="{FF2B5EF4-FFF2-40B4-BE49-F238E27FC236}">
                <a16:creationId xmlns:a16="http://schemas.microsoft.com/office/drawing/2014/main" id="{422F0424-50A5-4CD5-BE30-0EF7118B50AB}"/>
              </a:ext>
            </a:extLst>
          </p:cNvPr>
          <p:cNvSpPr txBox="1">
            <a:spLocks noChangeArrowheads="1"/>
          </p:cNvSpPr>
          <p:nvPr/>
        </p:nvSpPr>
        <p:spPr bwMode="auto">
          <a:xfrm>
            <a:off x="37541" y="5696913"/>
            <a:ext cx="2635917" cy="457292"/>
          </a:xfrm>
          <a:prstGeom prst="rect">
            <a:avLst/>
          </a:prstGeom>
          <a:solidFill>
            <a:srgbClr val="00B050"/>
          </a:solidFill>
          <a:ln w="9525">
            <a:solidFill>
              <a:srgbClr val="002060"/>
            </a:solidFill>
            <a:miter lim="800000"/>
            <a:headEnd/>
            <a:tailEnd/>
          </a:ln>
        </p:spPr>
        <p:txBody>
          <a:bodyPr wrap="none" anchor="ctr"/>
          <a:lstStyle/>
          <a:p>
            <a:pPr algn="ctr"/>
            <a:r>
              <a:rPr lang="en-US" altLang="ja-JP" sz="1600" b="1" dirty="0">
                <a:solidFill>
                  <a:prstClr val="black"/>
                </a:solidFill>
                <a:latin typeface="Arial" pitchFamily="34" charset="0"/>
                <a:cs typeface="Arial" pitchFamily="34" charset="0"/>
              </a:rPr>
              <a:t>Joint Participation </a:t>
            </a:r>
          </a:p>
          <a:p>
            <a:pPr algn="ctr"/>
            <a:r>
              <a:rPr lang="en-US" altLang="ja-JP" sz="1600" b="1" dirty="0">
                <a:solidFill>
                  <a:prstClr val="black"/>
                </a:solidFill>
                <a:latin typeface="Arial" pitchFamily="34" charset="0"/>
                <a:cs typeface="Arial" pitchFamily="34" charset="0"/>
              </a:rPr>
              <a:t>in MEAs</a:t>
            </a:r>
          </a:p>
        </p:txBody>
      </p:sp>
      <p:sp>
        <p:nvSpPr>
          <p:cNvPr id="62" name="Text Box 13">
            <a:extLst>
              <a:ext uri="{FF2B5EF4-FFF2-40B4-BE49-F238E27FC236}">
                <a16:creationId xmlns:a16="http://schemas.microsoft.com/office/drawing/2014/main" id="{B760BDD1-D6C7-4435-BE10-15259F6EE9C5}"/>
              </a:ext>
            </a:extLst>
          </p:cNvPr>
          <p:cNvSpPr txBox="1">
            <a:spLocks noChangeArrowheads="1"/>
          </p:cNvSpPr>
          <p:nvPr/>
        </p:nvSpPr>
        <p:spPr bwMode="auto">
          <a:xfrm>
            <a:off x="290123" y="3919677"/>
            <a:ext cx="1486857" cy="457291"/>
          </a:xfrm>
          <a:prstGeom prst="rect">
            <a:avLst/>
          </a:prstGeom>
          <a:solidFill>
            <a:srgbClr val="00B050"/>
          </a:solidFill>
          <a:ln w="3175">
            <a:solidFill>
              <a:schemeClr val="tx1"/>
            </a:solidFill>
            <a:miter lim="800000"/>
            <a:headEnd/>
            <a:tailEnd/>
          </a:ln>
        </p:spPr>
        <p:txBody>
          <a:bodyPr wrap="none" anchor="ctr"/>
          <a:lstStyle/>
          <a:p>
            <a:pPr algn="ctr"/>
            <a:r>
              <a:rPr lang="en-US" altLang="ja-JP" sz="1400" b="1" dirty="0">
                <a:solidFill>
                  <a:prstClr val="black"/>
                </a:solidFill>
                <a:latin typeface="Arial" pitchFamily="34" charset="0"/>
                <a:cs typeface="Arial" pitchFamily="34" charset="0"/>
              </a:rPr>
              <a:t>Forestry Strategy</a:t>
            </a:r>
          </a:p>
        </p:txBody>
      </p:sp>
      <p:cxnSp>
        <p:nvCxnSpPr>
          <p:cNvPr id="63" name="Straight Arrow Connector 62">
            <a:extLst>
              <a:ext uri="{FF2B5EF4-FFF2-40B4-BE49-F238E27FC236}">
                <a16:creationId xmlns:a16="http://schemas.microsoft.com/office/drawing/2014/main" id="{4EFBB066-27E3-41B8-B36A-BC1A3C331A11}"/>
              </a:ext>
            </a:extLst>
          </p:cNvPr>
          <p:cNvCxnSpPr/>
          <p:nvPr/>
        </p:nvCxnSpPr>
        <p:spPr>
          <a:xfrm>
            <a:off x="2785731" y="3679529"/>
            <a:ext cx="0" cy="23049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A76CABDD-75B4-4844-8E9A-E3A7E0BA069B}"/>
              </a:ext>
            </a:extLst>
          </p:cNvPr>
          <p:cNvCxnSpPr/>
          <p:nvPr/>
        </p:nvCxnSpPr>
        <p:spPr>
          <a:xfrm>
            <a:off x="829053" y="3711786"/>
            <a:ext cx="0" cy="23049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35CDAC46-5920-40DD-81E7-80FC3ABB10A2}"/>
              </a:ext>
            </a:extLst>
          </p:cNvPr>
          <p:cNvCxnSpPr/>
          <p:nvPr/>
        </p:nvCxnSpPr>
        <p:spPr>
          <a:xfrm>
            <a:off x="6530558" y="3641746"/>
            <a:ext cx="0" cy="23049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Table 4">
            <a:extLst>
              <a:ext uri="{FF2B5EF4-FFF2-40B4-BE49-F238E27FC236}">
                <a16:creationId xmlns:a16="http://schemas.microsoft.com/office/drawing/2014/main" id="{D0BF4DCA-B4ED-438B-9286-C18BDE1C7217}"/>
              </a:ext>
            </a:extLst>
          </p:cNvPr>
          <p:cNvGraphicFramePr>
            <a:graphicFrameLocks noGrp="1"/>
          </p:cNvGraphicFramePr>
          <p:nvPr/>
        </p:nvGraphicFramePr>
        <p:xfrm>
          <a:off x="185335" y="2538564"/>
          <a:ext cx="11574843" cy="457200"/>
        </p:xfrm>
        <a:graphic>
          <a:graphicData uri="http://schemas.openxmlformats.org/drawingml/2006/table">
            <a:tbl>
              <a:tblPr firstRow="1" bandRow="1">
                <a:tableStyleId>{5C22544A-7EE6-4342-B048-85BDC9FD1C3A}</a:tableStyleId>
              </a:tblPr>
              <a:tblGrid>
                <a:gridCol w="1696885">
                  <a:extLst>
                    <a:ext uri="{9D8B030D-6E8A-4147-A177-3AD203B41FA5}">
                      <a16:colId xmlns:a16="http://schemas.microsoft.com/office/drawing/2014/main" val="1360643983"/>
                    </a:ext>
                  </a:extLst>
                </a:gridCol>
                <a:gridCol w="1541108">
                  <a:extLst>
                    <a:ext uri="{9D8B030D-6E8A-4147-A177-3AD203B41FA5}">
                      <a16:colId xmlns:a16="http://schemas.microsoft.com/office/drawing/2014/main" val="3009793072"/>
                    </a:ext>
                  </a:extLst>
                </a:gridCol>
                <a:gridCol w="2137516">
                  <a:extLst>
                    <a:ext uri="{9D8B030D-6E8A-4147-A177-3AD203B41FA5}">
                      <a16:colId xmlns:a16="http://schemas.microsoft.com/office/drawing/2014/main" val="2182358784"/>
                    </a:ext>
                  </a:extLst>
                </a:gridCol>
                <a:gridCol w="2910500">
                  <a:extLst>
                    <a:ext uri="{9D8B030D-6E8A-4147-A177-3AD203B41FA5}">
                      <a16:colId xmlns:a16="http://schemas.microsoft.com/office/drawing/2014/main" val="1179217989"/>
                    </a:ext>
                  </a:extLst>
                </a:gridCol>
                <a:gridCol w="1382029">
                  <a:extLst>
                    <a:ext uri="{9D8B030D-6E8A-4147-A177-3AD203B41FA5}">
                      <a16:colId xmlns:a16="http://schemas.microsoft.com/office/drawing/2014/main" val="2362299384"/>
                    </a:ext>
                  </a:extLst>
                </a:gridCol>
                <a:gridCol w="1089149">
                  <a:extLst>
                    <a:ext uri="{9D8B030D-6E8A-4147-A177-3AD203B41FA5}">
                      <a16:colId xmlns:a16="http://schemas.microsoft.com/office/drawing/2014/main" val="4056188684"/>
                    </a:ext>
                  </a:extLst>
                </a:gridCol>
                <a:gridCol w="817656">
                  <a:extLst>
                    <a:ext uri="{9D8B030D-6E8A-4147-A177-3AD203B41FA5}">
                      <a16:colId xmlns:a16="http://schemas.microsoft.com/office/drawing/2014/main" val="3195621213"/>
                    </a:ext>
                  </a:extLst>
                </a:gridCol>
              </a:tblGrid>
              <a:tr h="3711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Terrestrial Ecosystems</a:t>
                      </a:r>
                      <a:endParaRPr lang="en-US" dirty="0"/>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Aquatic Ecosystems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Wildlife Management</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Climate Change</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Pollution &amp; Waste Mgt</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Disaster &amp; Risk Mgt</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Biosafety</a:t>
                      </a:r>
                    </a:p>
                  </a:txBody>
                  <a:tcPr>
                    <a:solidFill>
                      <a:schemeClr val="accent2">
                        <a:lumMod val="20000"/>
                        <a:lumOff val="80000"/>
                      </a:schemeClr>
                    </a:solidFill>
                  </a:tcPr>
                </a:tc>
                <a:extLst>
                  <a:ext uri="{0D108BD9-81ED-4DB2-BD59-A6C34878D82A}">
                    <a16:rowId xmlns:a16="http://schemas.microsoft.com/office/drawing/2014/main" val="3979403280"/>
                  </a:ext>
                </a:extLst>
              </a:tr>
            </a:tbl>
          </a:graphicData>
        </a:graphic>
      </p:graphicFrame>
      <p:sp>
        <p:nvSpPr>
          <p:cNvPr id="45" name="Text Box 13">
            <a:extLst>
              <a:ext uri="{FF2B5EF4-FFF2-40B4-BE49-F238E27FC236}">
                <a16:creationId xmlns:a16="http://schemas.microsoft.com/office/drawing/2014/main" id="{03D5B972-E518-4766-AF02-8B4049D04AAD}"/>
              </a:ext>
            </a:extLst>
          </p:cNvPr>
          <p:cNvSpPr txBox="1">
            <a:spLocks noChangeArrowheads="1"/>
          </p:cNvSpPr>
          <p:nvPr/>
        </p:nvSpPr>
        <p:spPr bwMode="auto">
          <a:xfrm>
            <a:off x="1899352" y="3898362"/>
            <a:ext cx="1472068" cy="457292"/>
          </a:xfrm>
          <a:prstGeom prst="rect">
            <a:avLst/>
          </a:prstGeom>
          <a:solidFill>
            <a:srgbClr val="FFFF00"/>
          </a:solidFill>
          <a:ln w="3175">
            <a:solidFill>
              <a:schemeClr val="tx1"/>
            </a:solidFill>
            <a:miter lim="800000"/>
            <a:headEnd/>
            <a:tailEnd/>
          </a:ln>
        </p:spPr>
        <p:txBody>
          <a:bodyPr wrap="none" anchor="ctr"/>
          <a:lstStyle/>
          <a:p>
            <a:pPr algn="ctr"/>
            <a:r>
              <a:rPr lang="en-US" altLang="ja-JP" sz="1400" b="1" dirty="0">
                <a:solidFill>
                  <a:prstClr val="black"/>
                </a:solidFill>
                <a:latin typeface="Arial" pitchFamily="34" charset="0"/>
                <a:cs typeface="Arial" pitchFamily="34" charset="0"/>
              </a:rPr>
              <a:t>IWRM Strategy</a:t>
            </a:r>
          </a:p>
        </p:txBody>
      </p:sp>
      <p:sp>
        <p:nvSpPr>
          <p:cNvPr id="46" name="Text Box 13">
            <a:extLst>
              <a:ext uri="{FF2B5EF4-FFF2-40B4-BE49-F238E27FC236}">
                <a16:creationId xmlns:a16="http://schemas.microsoft.com/office/drawing/2014/main" id="{6FAD2698-97EA-44DC-B34A-F68B18BE130F}"/>
              </a:ext>
            </a:extLst>
          </p:cNvPr>
          <p:cNvSpPr txBox="1">
            <a:spLocks noChangeArrowheads="1"/>
          </p:cNvSpPr>
          <p:nvPr/>
        </p:nvSpPr>
        <p:spPr bwMode="auto">
          <a:xfrm>
            <a:off x="5459731" y="3889378"/>
            <a:ext cx="1974634" cy="372734"/>
          </a:xfrm>
          <a:prstGeom prst="rect">
            <a:avLst/>
          </a:prstGeom>
          <a:solidFill>
            <a:srgbClr val="00B050"/>
          </a:solidFill>
          <a:ln w="3175">
            <a:solidFill>
              <a:schemeClr val="tx1"/>
            </a:solidFill>
            <a:miter lim="800000"/>
            <a:headEnd/>
            <a:tailEnd/>
          </a:ln>
        </p:spPr>
        <p:txBody>
          <a:bodyPr wrap="none" anchor="ctr"/>
          <a:lstStyle/>
          <a:p>
            <a:pPr algn="ctr"/>
            <a:r>
              <a:rPr lang="en-US" altLang="ja-JP" sz="1400" b="1" dirty="0">
                <a:solidFill>
                  <a:prstClr val="black"/>
                </a:solidFill>
                <a:highlight>
                  <a:srgbClr val="00FFFF"/>
                </a:highlight>
                <a:latin typeface="Arial" pitchFamily="34" charset="0"/>
                <a:cs typeface="Arial" pitchFamily="34" charset="0"/>
              </a:rPr>
              <a:t>Climate Change </a:t>
            </a:r>
          </a:p>
          <a:p>
            <a:pPr algn="ctr"/>
            <a:r>
              <a:rPr lang="en-US" altLang="ja-JP" sz="1400" b="1" dirty="0">
                <a:solidFill>
                  <a:prstClr val="black"/>
                </a:solidFill>
                <a:highlight>
                  <a:srgbClr val="00FFFF"/>
                </a:highlight>
                <a:latin typeface="Arial" pitchFamily="34" charset="0"/>
                <a:cs typeface="Arial" pitchFamily="34" charset="0"/>
              </a:rPr>
              <a:t>Strategy</a:t>
            </a:r>
          </a:p>
        </p:txBody>
      </p:sp>
      <p:sp>
        <p:nvSpPr>
          <p:cNvPr id="48" name="Text Box 13">
            <a:extLst>
              <a:ext uri="{FF2B5EF4-FFF2-40B4-BE49-F238E27FC236}">
                <a16:creationId xmlns:a16="http://schemas.microsoft.com/office/drawing/2014/main" id="{7BE5FEA6-03D0-4469-BF43-40AE94B8ED82}"/>
              </a:ext>
            </a:extLst>
          </p:cNvPr>
          <p:cNvSpPr txBox="1">
            <a:spLocks noChangeArrowheads="1"/>
          </p:cNvSpPr>
          <p:nvPr/>
        </p:nvSpPr>
        <p:spPr bwMode="auto">
          <a:xfrm>
            <a:off x="6279784" y="4367744"/>
            <a:ext cx="2684922" cy="453386"/>
          </a:xfrm>
          <a:prstGeom prst="rect">
            <a:avLst/>
          </a:prstGeom>
          <a:solidFill>
            <a:srgbClr val="00B050"/>
          </a:solidFill>
          <a:ln w="3175">
            <a:solidFill>
              <a:schemeClr val="tx1"/>
            </a:solidFill>
            <a:miter lim="800000"/>
            <a:headEnd/>
            <a:tailEnd/>
          </a:ln>
        </p:spPr>
        <p:txBody>
          <a:bodyPr wrap="none" anchor="ctr"/>
          <a:lstStyle/>
          <a:p>
            <a:pPr algn="ctr"/>
            <a:r>
              <a:rPr lang="en-US" altLang="ja-JP" sz="1400" b="1" dirty="0">
                <a:solidFill>
                  <a:prstClr val="black"/>
                </a:solidFill>
                <a:latin typeface="Arial" pitchFamily="34" charset="0"/>
                <a:cs typeface="Arial" pitchFamily="34" charset="0"/>
              </a:rPr>
              <a:t>Climate Change </a:t>
            </a:r>
          </a:p>
          <a:p>
            <a:pPr algn="ctr"/>
            <a:r>
              <a:rPr lang="en-US" altLang="ja-JP" sz="1400" b="1" dirty="0">
                <a:solidFill>
                  <a:prstClr val="black"/>
                </a:solidFill>
                <a:latin typeface="Arial" pitchFamily="34" charset="0"/>
                <a:cs typeface="Arial" pitchFamily="34" charset="0"/>
              </a:rPr>
              <a:t>Masterplan</a:t>
            </a:r>
          </a:p>
        </p:txBody>
      </p:sp>
      <p:sp>
        <p:nvSpPr>
          <p:cNvPr id="51" name="Text Box 13">
            <a:extLst>
              <a:ext uri="{FF2B5EF4-FFF2-40B4-BE49-F238E27FC236}">
                <a16:creationId xmlns:a16="http://schemas.microsoft.com/office/drawing/2014/main" id="{0699767A-190D-4B61-966D-4A9D7A81C9A5}"/>
              </a:ext>
            </a:extLst>
          </p:cNvPr>
          <p:cNvSpPr txBox="1">
            <a:spLocks noChangeArrowheads="1"/>
          </p:cNvSpPr>
          <p:nvPr/>
        </p:nvSpPr>
        <p:spPr bwMode="auto">
          <a:xfrm>
            <a:off x="9918265" y="3910028"/>
            <a:ext cx="2033189" cy="372734"/>
          </a:xfrm>
          <a:prstGeom prst="rect">
            <a:avLst/>
          </a:prstGeom>
          <a:solidFill>
            <a:srgbClr val="00B050"/>
          </a:solidFill>
          <a:ln w="3175">
            <a:solidFill>
              <a:schemeClr val="tx1"/>
            </a:solidFill>
            <a:miter lim="800000"/>
            <a:headEnd/>
            <a:tailEnd/>
          </a:ln>
        </p:spPr>
        <p:txBody>
          <a:bodyPr wrap="none" anchor="ctr"/>
          <a:lstStyle/>
          <a:p>
            <a:pPr algn="ctr"/>
            <a:r>
              <a:rPr lang="en-US" altLang="ja-JP" sz="1400" b="1" dirty="0">
                <a:solidFill>
                  <a:prstClr val="black"/>
                </a:solidFill>
                <a:latin typeface="Arial" pitchFamily="34" charset="0"/>
                <a:cs typeface="Arial" pitchFamily="34" charset="0"/>
              </a:rPr>
              <a:t>DRRM Strategy</a:t>
            </a:r>
          </a:p>
        </p:txBody>
      </p:sp>
      <p:sp>
        <p:nvSpPr>
          <p:cNvPr id="52" name="Text Box 13">
            <a:extLst>
              <a:ext uri="{FF2B5EF4-FFF2-40B4-BE49-F238E27FC236}">
                <a16:creationId xmlns:a16="http://schemas.microsoft.com/office/drawing/2014/main" id="{78D2EAC4-749F-4C15-8208-5224A3260FDC}"/>
              </a:ext>
            </a:extLst>
          </p:cNvPr>
          <p:cNvSpPr txBox="1">
            <a:spLocks noChangeArrowheads="1"/>
          </p:cNvSpPr>
          <p:nvPr/>
        </p:nvSpPr>
        <p:spPr bwMode="auto">
          <a:xfrm>
            <a:off x="7590017" y="3910028"/>
            <a:ext cx="2172596" cy="372734"/>
          </a:xfrm>
          <a:prstGeom prst="rect">
            <a:avLst/>
          </a:prstGeom>
          <a:solidFill>
            <a:srgbClr val="00B050"/>
          </a:solidFill>
          <a:ln w="3175">
            <a:solidFill>
              <a:schemeClr val="tx1"/>
            </a:solidFill>
            <a:miter lim="800000"/>
            <a:headEnd/>
            <a:tailEnd/>
          </a:ln>
        </p:spPr>
        <p:txBody>
          <a:bodyPr wrap="none" anchor="ctr"/>
          <a:lstStyle/>
          <a:p>
            <a:pPr algn="ctr"/>
            <a:r>
              <a:rPr lang="en-US" altLang="ja-JP" sz="1400" b="1" dirty="0">
                <a:solidFill>
                  <a:prstClr val="black"/>
                </a:solidFill>
                <a:latin typeface="Arial" pitchFamily="34" charset="0"/>
                <a:cs typeface="Arial" pitchFamily="34" charset="0"/>
              </a:rPr>
              <a:t>Climate Finance Access </a:t>
            </a:r>
          </a:p>
          <a:p>
            <a:pPr algn="ctr"/>
            <a:r>
              <a:rPr lang="en-US" altLang="ja-JP" sz="1400" b="1" dirty="0">
                <a:solidFill>
                  <a:prstClr val="black"/>
                </a:solidFill>
                <a:latin typeface="Arial" pitchFamily="34" charset="0"/>
                <a:cs typeface="Arial" pitchFamily="34" charset="0"/>
              </a:rPr>
              <a:t>&amp; Mobilization Strategy</a:t>
            </a:r>
          </a:p>
        </p:txBody>
      </p:sp>
      <p:sp>
        <p:nvSpPr>
          <p:cNvPr id="53" name="Text Box 13">
            <a:extLst>
              <a:ext uri="{FF2B5EF4-FFF2-40B4-BE49-F238E27FC236}">
                <a16:creationId xmlns:a16="http://schemas.microsoft.com/office/drawing/2014/main" id="{D2DDB77F-ECC4-4A6F-9B57-464731929C15}"/>
              </a:ext>
            </a:extLst>
          </p:cNvPr>
          <p:cNvSpPr txBox="1">
            <a:spLocks noChangeArrowheads="1"/>
          </p:cNvSpPr>
          <p:nvPr/>
        </p:nvSpPr>
        <p:spPr bwMode="auto">
          <a:xfrm>
            <a:off x="185336" y="5052880"/>
            <a:ext cx="11903281" cy="408178"/>
          </a:xfrm>
          <a:prstGeom prst="rect">
            <a:avLst/>
          </a:prstGeom>
          <a:solidFill>
            <a:srgbClr val="FFFF00"/>
          </a:solidFill>
          <a:ln w="3175">
            <a:solidFill>
              <a:schemeClr val="tx1"/>
            </a:solidFill>
            <a:miter lim="800000"/>
            <a:headEnd/>
            <a:tailEnd/>
          </a:ln>
        </p:spPr>
        <p:txBody>
          <a:bodyPr wrap="none" anchor="ctr"/>
          <a:lstStyle/>
          <a:p>
            <a:pPr algn="ctr"/>
            <a:r>
              <a:rPr lang="en-US" altLang="ja-JP" sz="1600" b="1" dirty="0">
                <a:solidFill>
                  <a:prstClr val="black"/>
                </a:solidFill>
                <a:latin typeface="Arial" pitchFamily="34" charset="0"/>
                <a:cs typeface="Arial" pitchFamily="34" charset="0"/>
              </a:rPr>
              <a:t>Bills: Forest Management and Protection; Polythene Materials Control; Climate Change; Transboundary Ecosystems;  DRR</a:t>
            </a:r>
          </a:p>
        </p:txBody>
      </p:sp>
      <p:cxnSp>
        <p:nvCxnSpPr>
          <p:cNvPr id="68" name="Straight Arrow Connector 67">
            <a:extLst>
              <a:ext uri="{FF2B5EF4-FFF2-40B4-BE49-F238E27FC236}">
                <a16:creationId xmlns:a16="http://schemas.microsoft.com/office/drawing/2014/main" id="{BE0AA8A9-E9EA-48D5-A4BD-A7FEC6746FD0}"/>
              </a:ext>
            </a:extLst>
          </p:cNvPr>
          <p:cNvCxnSpPr>
            <a:cxnSpLocks/>
          </p:cNvCxnSpPr>
          <p:nvPr/>
        </p:nvCxnSpPr>
        <p:spPr>
          <a:xfrm>
            <a:off x="8386252" y="3676710"/>
            <a:ext cx="0" cy="23049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69" name="Text Box 13">
            <a:extLst>
              <a:ext uri="{FF2B5EF4-FFF2-40B4-BE49-F238E27FC236}">
                <a16:creationId xmlns:a16="http://schemas.microsoft.com/office/drawing/2014/main" id="{FBCB6991-A993-4DD2-8BC7-B0CB694F38FC}"/>
              </a:ext>
            </a:extLst>
          </p:cNvPr>
          <p:cNvSpPr txBox="1">
            <a:spLocks noChangeArrowheads="1"/>
          </p:cNvSpPr>
          <p:nvPr/>
        </p:nvSpPr>
        <p:spPr bwMode="auto">
          <a:xfrm>
            <a:off x="2406925" y="4438064"/>
            <a:ext cx="1472068" cy="408178"/>
          </a:xfrm>
          <a:prstGeom prst="rect">
            <a:avLst/>
          </a:prstGeom>
          <a:solidFill>
            <a:srgbClr val="00B050"/>
          </a:solidFill>
          <a:ln w="3175">
            <a:solidFill>
              <a:schemeClr val="tx1"/>
            </a:solidFill>
            <a:miter lim="800000"/>
            <a:headEnd/>
            <a:tailEnd/>
          </a:ln>
        </p:spPr>
        <p:txBody>
          <a:bodyPr wrap="none" anchor="ctr"/>
          <a:lstStyle/>
          <a:p>
            <a:pPr algn="ctr"/>
            <a:r>
              <a:rPr lang="en-US" altLang="ja-JP" sz="1400" b="1" dirty="0">
                <a:solidFill>
                  <a:prstClr val="black"/>
                </a:solidFill>
                <a:highlight>
                  <a:srgbClr val="00FFFF"/>
                </a:highlight>
                <a:latin typeface="Arial" pitchFamily="34" charset="0"/>
                <a:cs typeface="Arial" pitchFamily="34" charset="0"/>
              </a:rPr>
              <a:t>Blue Economy</a:t>
            </a:r>
          </a:p>
          <a:p>
            <a:pPr algn="ctr"/>
            <a:r>
              <a:rPr lang="en-US" altLang="ja-JP" sz="1400" b="1" dirty="0">
                <a:solidFill>
                  <a:prstClr val="black"/>
                </a:solidFill>
                <a:highlight>
                  <a:srgbClr val="00FFFF"/>
                </a:highlight>
                <a:latin typeface="Arial" pitchFamily="34" charset="0"/>
                <a:cs typeface="Arial" pitchFamily="34" charset="0"/>
              </a:rPr>
              <a:t>Strategy</a:t>
            </a:r>
          </a:p>
        </p:txBody>
      </p:sp>
      <p:sp>
        <p:nvSpPr>
          <p:cNvPr id="70" name="Text Box 13">
            <a:extLst>
              <a:ext uri="{FF2B5EF4-FFF2-40B4-BE49-F238E27FC236}">
                <a16:creationId xmlns:a16="http://schemas.microsoft.com/office/drawing/2014/main" id="{A90BB5ED-8854-408A-B020-1909EADAE969}"/>
              </a:ext>
            </a:extLst>
          </p:cNvPr>
          <p:cNvSpPr txBox="1">
            <a:spLocks noChangeArrowheads="1"/>
          </p:cNvSpPr>
          <p:nvPr/>
        </p:nvSpPr>
        <p:spPr bwMode="auto">
          <a:xfrm>
            <a:off x="9190349" y="4420521"/>
            <a:ext cx="2898267" cy="372734"/>
          </a:xfrm>
          <a:prstGeom prst="rect">
            <a:avLst/>
          </a:prstGeom>
          <a:solidFill>
            <a:srgbClr val="00B050"/>
          </a:solidFill>
          <a:ln w="3175">
            <a:solidFill>
              <a:schemeClr val="tx1"/>
            </a:solidFill>
            <a:miter lim="800000"/>
            <a:headEnd/>
            <a:tailEnd/>
          </a:ln>
        </p:spPr>
        <p:txBody>
          <a:bodyPr wrap="none" anchor="ctr"/>
          <a:lstStyle/>
          <a:p>
            <a:pPr algn="ctr"/>
            <a:r>
              <a:rPr lang="en-US" altLang="ja-JP" sz="1400" b="1" dirty="0">
                <a:solidFill>
                  <a:prstClr val="black"/>
                </a:solidFill>
                <a:latin typeface="Arial" pitchFamily="34" charset="0"/>
                <a:cs typeface="Arial" pitchFamily="34" charset="0"/>
              </a:rPr>
              <a:t>Arid &amp; Semi Arid Areas Strategy</a:t>
            </a:r>
          </a:p>
        </p:txBody>
      </p:sp>
    </p:spTree>
    <p:extLst>
      <p:ext uri="{BB962C8B-B14F-4D97-AF65-F5344CB8AC3E}">
        <p14:creationId xmlns:p14="http://schemas.microsoft.com/office/powerpoint/2010/main" val="203709597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838200" y="365125"/>
            <a:ext cx="5393361" cy="1325563"/>
          </a:xfrm>
        </p:spPr>
        <p:txBody>
          <a:bodyPr>
            <a:normAutofit/>
          </a:bodyPr>
          <a:lstStyle/>
          <a:p>
            <a:r>
              <a:rPr lang="en-GB" sz="2400" b="1">
                <a:effectLst/>
                <a:latin typeface="Arial" panose="020B0604020202020204" pitchFamily="34" charset="0"/>
                <a:ea typeface="Calibri" panose="020F0502020204030204" pitchFamily="34" charset="0"/>
              </a:rPr>
              <a:t>How can maritime security and trade be more effectively governed within the ocean space? </a:t>
            </a:r>
            <a:endParaRPr lang="en-GB" sz="2400" b="1">
              <a:effectLst>
                <a:outerShdw blurRad="38100" dist="38100" dir="2700000" algn="tl">
                  <a:srgbClr val="000000">
                    <a:alpha val="43137"/>
                  </a:srgbClr>
                </a:outerShdw>
              </a:effectLst>
              <a:latin typeface="Arial Black" pitchFamily="34" charset="0"/>
              <a:ea typeface="+mj-ea"/>
              <a:cs typeface="+mj-cs"/>
            </a:endParaRPr>
          </a:p>
        </p:txBody>
      </p:sp>
      <p:sp>
        <p:nvSpPr>
          <p:cNvPr id="3" name="Content Placeholder 2"/>
          <p:cNvSpPr>
            <a:spLocks noGrp="1"/>
          </p:cNvSpPr>
          <p:nvPr>
            <p:ph idx="1"/>
          </p:nvPr>
        </p:nvSpPr>
        <p:spPr>
          <a:xfrm>
            <a:off x="838200" y="1825625"/>
            <a:ext cx="5393361" cy="4351338"/>
          </a:xfrm>
        </p:spPr>
        <p:txBody>
          <a:bodyPr>
            <a:normAutofit/>
          </a:bodyPr>
          <a:lstStyle/>
          <a:p>
            <a:r>
              <a:rPr dirty="0"/>
              <a:t>EAC is committed to strengthening maritime security and trade governance within the ocean and marine space. </a:t>
            </a:r>
            <a:endParaRPr lang="en-GB" dirty="0"/>
          </a:p>
          <a:p>
            <a:r>
              <a:rPr dirty="0"/>
              <a:t>This presentation aims to highlight effective strategies for enhancing security and governance by aligning with regional frameworks, improving coordination, and investing in critical infrastructure. </a:t>
            </a:r>
            <a:endParaRPr lang="en-GB" dirty="0"/>
          </a:p>
        </p:txBody>
      </p:sp>
      <p:pic>
        <p:nvPicPr>
          <p:cNvPr id="4" name="Picture 3" descr="A person in a boat on the water&#10;&#10;Description automatically generated">
            <a:extLst>
              <a:ext uri="{FF2B5EF4-FFF2-40B4-BE49-F238E27FC236}">
                <a16:creationId xmlns:a16="http://schemas.microsoft.com/office/drawing/2014/main" id="{F152E728-E165-3A59-3A03-2E2143DE911A}"/>
              </a:ext>
            </a:extLst>
          </p:cNvPr>
          <p:cNvPicPr>
            <a:picLocks noChangeAspect="1"/>
          </p:cNvPicPr>
          <p:nvPr/>
        </p:nvPicPr>
        <p:blipFill>
          <a:blip r:embed="rId2">
            <a:extLst>
              <a:ext uri="{28A0092B-C50C-407E-A947-70E740481C1C}">
                <a14:useLocalDpi xmlns:a14="http://schemas.microsoft.com/office/drawing/2010/main" val="0"/>
              </a:ext>
            </a:extLst>
          </a:blip>
          <a:srcRect l="14557" r="33193" b="-1"/>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p:spPr>
      </p:pic>
      <p:sp>
        <p:nvSpPr>
          <p:cNvPr id="1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838200" y="365125"/>
            <a:ext cx="5393361" cy="1325563"/>
          </a:xfrm>
        </p:spPr>
        <p:txBody>
          <a:bodyPr>
            <a:normAutofit/>
          </a:bodyPr>
          <a:lstStyle/>
          <a:p>
            <a:r>
              <a:rPr dirty="0"/>
              <a:t>Introduction and Context</a:t>
            </a:r>
          </a:p>
        </p:txBody>
      </p:sp>
      <p:sp>
        <p:nvSpPr>
          <p:cNvPr id="3" name="Content Placeholder 2"/>
          <p:cNvSpPr>
            <a:spLocks noGrp="1"/>
          </p:cNvSpPr>
          <p:nvPr>
            <p:ph idx="1"/>
          </p:nvPr>
        </p:nvSpPr>
        <p:spPr>
          <a:xfrm>
            <a:off x="838200" y="1825625"/>
            <a:ext cx="5393361" cy="4351338"/>
          </a:xfrm>
        </p:spPr>
        <p:txBody>
          <a:bodyPr>
            <a:normAutofit/>
          </a:bodyPr>
          <a:lstStyle/>
          <a:p>
            <a:r>
              <a:rPr lang="en-GB" sz="1800" dirty="0"/>
              <a:t>Maritime security is a fundamental pillar of sustainable ocean governance and economic development. </a:t>
            </a:r>
          </a:p>
          <a:p>
            <a:r>
              <a:rPr lang="en-GB" sz="1800" dirty="0"/>
              <a:t>EAC recognizes that ensuring security in marine and freshwater environments is essential for trade facilitation, resource protection, and sovereignty. </a:t>
            </a:r>
          </a:p>
          <a:p>
            <a:r>
              <a:rPr lang="en-GB" sz="1800" dirty="0"/>
              <a:t>However, challenges such as piracy, illegal fishing, smuggling, and weak institutional coordination continue to threaten the effective governance of ocean spaces. </a:t>
            </a:r>
          </a:p>
          <a:p>
            <a:r>
              <a:rPr lang="en-GB" sz="1800" dirty="0"/>
              <a:t>By strengthening security measures and regional collaboration, EAC policy framework provides for an enabling environment that not only enhances maritime safety but also promotes sustainable trade and economic growth across member states.</a:t>
            </a:r>
          </a:p>
        </p:txBody>
      </p:sp>
      <p:pic>
        <p:nvPicPr>
          <p:cNvPr id="8" name="Picture 7">
            <a:extLst>
              <a:ext uri="{FF2B5EF4-FFF2-40B4-BE49-F238E27FC236}">
                <a16:creationId xmlns:a16="http://schemas.microsoft.com/office/drawing/2014/main" id="{738E6F00-D638-EBEF-7354-25D8A0AFA32C}"/>
              </a:ext>
            </a:extLst>
          </p:cNvPr>
          <p:cNvPicPr>
            <a:picLocks noChangeAspect="1"/>
          </p:cNvPicPr>
          <p:nvPr/>
        </p:nvPicPr>
        <p:blipFill>
          <a:blip r:embed="rId2" cstate="print">
            <a:extLst>
              <a:ext uri="{28A0092B-C50C-407E-A947-70E740481C1C}">
                <a14:useLocalDpi xmlns:a14="http://schemas.microsoft.com/office/drawing/2010/main" val="0"/>
              </a:ext>
            </a:extLst>
          </a:blip>
          <a:srcRect l="19475" r="2774"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5"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838200" y="365125"/>
            <a:ext cx="5393361" cy="1325563"/>
          </a:xfrm>
        </p:spPr>
        <p:txBody>
          <a:bodyPr>
            <a:normAutofit/>
          </a:bodyPr>
          <a:lstStyle/>
          <a:p>
            <a:r>
              <a:rPr lang="en-GB" sz="3400"/>
              <a:t>Key Security Challenges in Maritime Trade Governance</a:t>
            </a:r>
          </a:p>
        </p:txBody>
      </p:sp>
      <p:sp>
        <p:nvSpPr>
          <p:cNvPr id="3" name="Content Placeholder 2"/>
          <p:cNvSpPr>
            <a:spLocks noGrp="1"/>
          </p:cNvSpPr>
          <p:nvPr>
            <p:ph idx="1"/>
          </p:nvPr>
        </p:nvSpPr>
        <p:spPr>
          <a:xfrm>
            <a:off x="838200" y="1825625"/>
            <a:ext cx="5393361" cy="4351338"/>
          </a:xfrm>
        </p:spPr>
        <p:txBody>
          <a:bodyPr>
            <a:normAutofit lnSpcReduction="10000"/>
          </a:bodyPr>
          <a:lstStyle/>
          <a:p>
            <a:r>
              <a:rPr lang="en-GB" sz="1800" dirty="0"/>
              <a:t>The ocean space within the EAC region faces numerous security threats that hinder effective trade governance. Piracy, maritime terrorism, and armed robbery at sea have significantly disrupted trade routes and increased the cost of shipping. </a:t>
            </a:r>
          </a:p>
          <a:p>
            <a:r>
              <a:rPr lang="en-GB" sz="1800" dirty="0"/>
              <a:t>Illegal, unreported, and unregulated (IUU) fishing has also posed a major challenge by depleting marine resources and undermining local economies. </a:t>
            </a:r>
          </a:p>
          <a:p>
            <a:r>
              <a:rPr lang="en-GB" sz="1800" dirty="0"/>
              <a:t>Additionally, transnational crimes such as drug trafficking, human smuggling, and contraband trade have flourished due to weak law enforcement and limited regional coordination. </a:t>
            </a:r>
          </a:p>
          <a:p>
            <a:r>
              <a:rPr lang="en-GB" sz="1800" dirty="0"/>
              <a:t>The absence of a strong, harmonized security framework has further exacerbated these vulnerabilities, making it imperative for the EAC to strengthen its maritime governance strategy.</a:t>
            </a:r>
          </a:p>
        </p:txBody>
      </p:sp>
      <p:pic>
        <p:nvPicPr>
          <p:cNvPr id="5" name="Picture 4" descr="A group of striped fish swimming near coral&#10;&#10;AI-generated content may be incorrect.">
            <a:extLst>
              <a:ext uri="{FF2B5EF4-FFF2-40B4-BE49-F238E27FC236}">
                <a16:creationId xmlns:a16="http://schemas.microsoft.com/office/drawing/2014/main" id="{1F0974A0-9914-7A9D-26F8-9A9E0DB79E58}"/>
              </a:ext>
            </a:extLst>
          </p:cNvPr>
          <p:cNvPicPr>
            <a:picLocks noChangeAspect="1"/>
          </p:cNvPicPr>
          <p:nvPr/>
        </p:nvPicPr>
        <p:blipFill>
          <a:blip r:embed="rId2">
            <a:extLst>
              <a:ext uri="{28A0092B-C50C-407E-A947-70E740481C1C}">
                <a14:useLocalDpi xmlns:a14="http://schemas.microsoft.com/office/drawing/2010/main" val="0"/>
              </a:ext>
            </a:extLst>
          </a:blip>
          <a:srcRect r="2"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9"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0880" y="365125"/>
            <a:ext cx="6512559" cy="1807305"/>
          </a:xfrm>
        </p:spPr>
        <p:txBody>
          <a:bodyPr>
            <a:normAutofit/>
          </a:bodyPr>
          <a:lstStyle/>
          <a:p>
            <a:r>
              <a:rPr lang="en-GB" sz="4100" b="1" dirty="0"/>
              <a:t>EAC’s Commitment to Maritime Security and Trade Governance</a:t>
            </a:r>
          </a:p>
        </p:txBody>
      </p:sp>
      <p:sp>
        <p:nvSpPr>
          <p:cNvPr id="3" name="Content Placeholder 2"/>
          <p:cNvSpPr>
            <a:spLocks noGrp="1"/>
          </p:cNvSpPr>
          <p:nvPr>
            <p:ph idx="1"/>
          </p:nvPr>
        </p:nvSpPr>
        <p:spPr>
          <a:xfrm>
            <a:off x="690880" y="2333296"/>
            <a:ext cx="5801360" cy="4047183"/>
          </a:xfrm>
        </p:spPr>
        <p:txBody>
          <a:bodyPr>
            <a:normAutofit fontScale="92500"/>
          </a:bodyPr>
          <a:lstStyle/>
          <a:p>
            <a:r>
              <a:rPr lang="en-GB" sz="1600" dirty="0"/>
              <a:t>The EAC is committed to deepening regional integration through enhanced cooperation in security, trade, and economic development.</a:t>
            </a:r>
          </a:p>
          <a:p>
            <a:r>
              <a:rPr lang="en-GB" sz="1600" dirty="0"/>
              <a:t>As part of its strategic vision, EAC Partner States have ratified various international maritime security instruments (e.g. Djibouti code of conduct -2008, Jeddah amendment 2017, </a:t>
            </a:r>
            <a:r>
              <a:rPr lang="en-GB" sz="1600" b="0" i="0" dirty="0">
                <a:effectLst/>
                <a:latin typeface="Google Sans"/>
              </a:rPr>
              <a:t>Maritime Security and Safety and Development in Africa -Lomé Charter, IMO initiatives, etc</a:t>
            </a:r>
            <a:r>
              <a:rPr lang="en-GB" sz="1600" dirty="0"/>
              <a:t>) that support its goal of a well-regulated and safe ocean space. </a:t>
            </a:r>
          </a:p>
          <a:p>
            <a:r>
              <a:rPr lang="en-GB" sz="1600" dirty="0"/>
              <a:t>Despite these efforts, gaps remain in the regional governance structure, particularly in addressing port security, maritime surveillance, and coordinated law enforcement. </a:t>
            </a:r>
          </a:p>
          <a:p>
            <a:r>
              <a:rPr lang="en-GB" sz="1600" dirty="0"/>
              <a:t>The absence of a dedicated maritime security framework at the EAC level further complicates efforts to combat illicit activities and ensure smooth trade operations. </a:t>
            </a:r>
          </a:p>
          <a:p>
            <a:r>
              <a:rPr lang="en-GB" sz="1600" dirty="0"/>
              <a:t>Moving forward, the region intends to work collectively to establish stronger institutions and policies that will safeguard maritime trade and security.</a:t>
            </a:r>
          </a:p>
        </p:txBody>
      </p:sp>
      <p:pic>
        <p:nvPicPr>
          <p:cNvPr id="5" name="Picture 4" descr="An island with boats in the water&#10;&#10;AI-generated content may be incorrect.">
            <a:extLst>
              <a:ext uri="{FF2B5EF4-FFF2-40B4-BE49-F238E27FC236}">
                <a16:creationId xmlns:a16="http://schemas.microsoft.com/office/drawing/2014/main" id="{08A0C03A-ABE0-CB2E-D3E5-C8853FAEEC11}"/>
              </a:ext>
            </a:extLst>
          </p:cNvPr>
          <p:cNvPicPr>
            <a:picLocks noChangeAspect="1"/>
          </p:cNvPicPr>
          <p:nvPr/>
        </p:nvPicPr>
        <p:blipFill>
          <a:blip r:embed="rId3">
            <a:extLst>
              <a:ext uri="{28A0092B-C50C-407E-A947-70E740481C1C}">
                <a14:useLocalDpi xmlns:a14="http://schemas.microsoft.com/office/drawing/2010/main" val="0"/>
              </a:ext>
            </a:extLst>
          </a:blip>
          <a:srcRect l="29355" r="2"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4039</TotalTime>
  <Words>1536</Words>
  <Application>Microsoft Office PowerPoint</Application>
  <PresentationFormat>Widescreen</PresentationFormat>
  <Paragraphs>146</Paragraphs>
  <Slides>15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Black</vt:lpstr>
      <vt:lpstr>Arial Narrow</vt:lpstr>
      <vt:lpstr>Calibri</vt:lpstr>
      <vt:lpstr>Calibri Light</vt:lpstr>
      <vt:lpstr>Google Sans</vt:lpstr>
      <vt:lpstr>Times New Roman</vt:lpstr>
      <vt:lpstr>Office Theme</vt:lpstr>
      <vt:lpstr> Background Paper                                                                                          EAST AFRICAN COMMUNITY      1st – 4th April 2025 Dar es Salaam, Tanzania  </vt:lpstr>
      <vt:lpstr>EAC is one of the 8 RECs under AU</vt:lpstr>
      <vt:lpstr>Objective of the Community (Article 5)</vt:lpstr>
      <vt:lpstr>EAC Treaty - Cooperation in Environment and Natural Resources</vt:lpstr>
      <vt:lpstr>PowerPoint Presentation</vt:lpstr>
      <vt:lpstr>How can maritime security and trade be more effectively governed within the ocean space? </vt:lpstr>
      <vt:lpstr>Introduction and Context</vt:lpstr>
      <vt:lpstr>Key Security Challenges in Maritime Trade Governance</vt:lpstr>
      <vt:lpstr>EAC’s Commitment to Maritime Security and Trade Governance</vt:lpstr>
      <vt:lpstr>Enhancing Means of Implementation for Maritime Security</vt:lpstr>
      <vt:lpstr>Coordination, Cooperation, and Stakeholder Engagement</vt:lpstr>
      <vt:lpstr>Strengthening Institutional and Policy Frameworks for Security Governance</vt:lpstr>
      <vt:lpstr>Investing in Security Infrastructure and Port Modernization</vt:lpstr>
      <vt:lpstr>Strategic Priorities for Strengthening Maritime Security and Trade Governance</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Paper                                                                                          REGIONAL MECHANISMS FOR ADDRESSING FOOD INSECURITY  DAVID WAFULA  EAC SECRETARIAT</dc:title>
  <dc:creator>Simon Kiarie</dc:creator>
  <cp:keywords>IWT</cp:keywords>
  <cp:lastModifiedBy>NDOLI Alain</cp:lastModifiedBy>
  <cp:revision>377</cp:revision>
  <cp:lastPrinted>2017-11-03T09:53:44Z</cp:lastPrinted>
  <dcterms:created xsi:type="dcterms:W3CDTF">2017-07-19T15:48:21Z</dcterms:created>
  <dcterms:modified xsi:type="dcterms:W3CDTF">2025-03-31T07:41:42Z</dcterms:modified>
</cp:coreProperties>
</file>