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394" r:id="rId5"/>
    <p:sldId id="2145708089" r:id="rId6"/>
    <p:sldId id="2145708096" r:id="rId7"/>
    <p:sldId id="2145708092" r:id="rId8"/>
    <p:sldId id="2145708094" r:id="rId9"/>
    <p:sldId id="2145708097" r:id="rId10"/>
    <p:sldId id="2145708098" r:id="rId11"/>
    <p:sldId id="2145708100" r:id="rId12"/>
    <p:sldId id="2145708099" r:id="rId13"/>
    <p:sldId id="2145708095" r:id="rId14"/>
    <p:sldId id="2145708101" r:id="rId15"/>
    <p:sldId id="2145708102" r:id="rId16"/>
    <p:sldId id="2145708103" r:id="rId17"/>
    <p:sldId id="2145708104" r:id="rId18"/>
    <p:sldId id="2145708105" r:id="rId19"/>
    <p:sldId id="2145708106" r:id="rId20"/>
    <p:sldId id="2145708107" r:id="rId21"/>
    <p:sldId id="2145708068"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50DA5E-44A3-4CC5-B7C8-5BC349ED6EC2}">
          <p14:sldIdLst>
            <p14:sldId id="4394"/>
            <p14:sldId id="2145708089"/>
            <p14:sldId id="2145708096"/>
            <p14:sldId id="2145708092"/>
            <p14:sldId id="2145708094"/>
            <p14:sldId id="2145708097"/>
            <p14:sldId id="2145708098"/>
            <p14:sldId id="2145708100"/>
            <p14:sldId id="2145708099"/>
            <p14:sldId id="2145708095"/>
            <p14:sldId id="2145708101"/>
            <p14:sldId id="2145708102"/>
            <p14:sldId id="2145708103"/>
            <p14:sldId id="2145708104"/>
            <p14:sldId id="2145708105"/>
            <p14:sldId id="2145708106"/>
            <p14:sldId id="2145708107"/>
            <p14:sldId id="2145708068"/>
            <p14:sldId id="29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BA4B08-11A7-AEF8-853B-D0BBF1279C7D}" name="Ran Xie" initials="RX" userId="S::ran.xie@un.org::39886187-4b97-4702-af88-83b1db2b32c4" providerId="AD"/>
  <p188:author id="{785AD459-BD56-9C39-D010-45B284BCE3CF}" name="Elisa Tonda" initials="ET" userId="S::elisa.tonda@un.org::c0c58d9e-976c-41b5-9d8d-35c025f131e2" providerId="AD"/>
  <p188:author id="{01A49297-4B5B-B714-6DD1-3F9A8FB6C071}" name="Hyejin Seo" initials="HS" userId="S::hyejin.seo@un.org::d6464a66-fdcc-42a4-b43f-03376be521be" providerId="AD"/>
  <p188:author id="{8BF83CA0-A185-D22C-F0DA-EC706B354A81}" name="Feng Wang" initials="FW" userId="S::feng.wang@un.org::60370d64-064f-4988-8775-8cfa82dc98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3E4"/>
    <a:srgbClr val="0085C8"/>
    <a:srgbClr val="70C1F8"/>
    <a:srgbClr val="00B0F0"/>
    <a:srgbClr val="F2F2F2"/>
    <a:srgbClr val="D9D9D9"/>
    <a:srgbClr val="778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80FE1-4D70-4A32-89E0-A11A637D8613}" v="13" dt="2025-03-29T02:28:27.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336CA-B7F2-451E-B21B-FF2A2568ADF3}"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C618C-3A33-4B17-B15F-5A4152165F1F}" type="slidenum">
              <a:rPr lang="en-GB" smtClean="0"/>
              <a:t>‹#›</a:t>
            </a:fld>
            <a:endParaRPr lang="en-GB"/>
          </a:p>
        </p:txBody>
      </p:sp>
    </p:spTree>
    <p:extLst>
      <p:ext uri="{BB962C8B-B14F-4D97-AF65-F5344CB8AC3E}">
        <p14:creationId xmlns:p14="http://schemas.microsoft.com/office/powerpoint/2010/main" val="253963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4C618C-3A33-4B17-B15F-5A4152165F1F}" type="slidenum">
              <a:rPr lang="en-GB" smtClean="0"/>
              <a:t>1</a:t>
            </a:fld>
            <a:endParaRPr lang="en-GB"/>
          </a:p>
        </p:txBody>
      </p:sp>
    </p:spTree>
    <p:extLst>
      <p:ext uri="{BB962C8B-B14F-4D97-AF65-F5344CB8AC3E}">
        <p14:creationId xmlns:p14="http://schemas.microsoft.com/office/powerpoint/2010/main" val="343792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9DB7-4B2A-D2FF-B091-9D0DD9609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C4582-7ABA-88C3-5242-3F880848C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34CDA-BC66-C6EC-2EDD-93B236F752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A8E5B7-F3D9-FEC9-B42F-5A4A14AB8195}"/>
              </a:ext>
            </a:extLst>
          </p:cNvPr>
          <p:cNvSpPr>
            <a:spLocks noGrp="1"/>
          </p:cNvSpPr>
          <p:nvPr>
            <p:ph type="sldNum" sz="quarter" idx="5"/>
          </p:nvPr>
        </p:nvSpPr>
        <p:spPr/>
        <p:txBody>
          <a:bodyPr/>
          <a:lstStyle/>
          <a:p>
            <a:fld id="{884C618C-3A33-4B17-B15F-5A4152165F1F}" type="slidenum">
              <a:rPr lang="en-GB" smtClean="0"/>
              <a:t>10</a:t>
            </a:fld>
            <a:endParaRPr lang="en-GB"/>
          </a:p>
        </p:txBody>
      </p:sp>
    </p:spTree>
    <p:extLst>
      <p:ext uri="{BB962C8B-B14F-4D97-AF65-F5344CB8AC3E}">
        <p14:creationId xmlns:p14="http://schemas.microsoft.com/office/powerpoint/2010/main" val="272340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94EF-74DF-7EAF-3CD8-FEC2DE1EF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DDD8F-7475-563D-8060-1C755E61B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7C2A1-023C-B91F-C54A-FE3B5038BE9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D84D08-8560-4B32-6E46-B62C6556A223}"/>
              </a:ext>
            </a:extLst>
          </p:cNvPr>
          <p:cNvSpPr>
            <a:spLocks noGrp="1"/>
          </p:cNvSpPr>
          <p:nvPr>
            <p:ph type="sldNum" sz="quarter" idx="5"/>
          </p:nvPr>
        </p:nvSpPr>
        <p:spPr/>
        <p:txBody>
          <a:bodyPr/>
          <a:lstStyle/>
          <a:p>
            <a:fld id="{884C618C-3A33-4B17-B15F-5A4152165F1F}" type="slidenum">
              <a:rPr lang="en-GB" smtClean="0"/>
              <a:t>11</a:t>
            </a:fld>
            <a:endParaRPr lang="en-GB"/>
          </a:p>
        </p:txBody>
      </p:sp>
    </p:spTree>
    <p:extLst>
      <p:ext uri="{BB962C8B-B14F-4D97-AF65-F5344CB8AC3E}">
        <p14:creationId xmlns:p14="http://schemas.microsoft.com/office/powerpoint/2010/main" val="283849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628C-C0CF-270C-4EE9-C5F91B6DB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114B5-5FC8-C8FF-8314-A1395FCCB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3E4FD-7A8E-A9C0-0371-B31074F66B9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DFFA95-C99B-4B49-129D-35ADC08A29DC}"/>
              </a:ext>
            </a:extLst>
          </p:cNvPr>
          <p:cNvSpPr>
            <a:spLocks noGrp="1"/>
          </p:cNvSpPr>
          <p:nvPr>
            <p:ph type="sldNum" sz="quarter" idx="5"/>
          </p:nvPr>
        </p:nvSpPr>
        <p:spPr/>
        <p:txBody>
          <a:bodyPr/>
          <a:lstStyle/>
          <a:p>
            <a:fld id="{884C618C-3A33-4B17-B15F-5A4152165F1F}" type="slidenum">
              <a:rPr lang="en-GB" smtClean="0"/>
              <a:t>12</a:t>
            </a:fld>
            <a:endParaRPr lang="en-GB"/>
          </a:p>
        </p:txBody>
      </p:sp>
    </p:spTree>
    <p:extLst>
      <p:ext uri="{BB962C8B-B14F-4D97-AF65-F5344CB8AC3E}">
        <p14:creationId xmlns:p14="http://schemas.microsoft.com/office/powerpoint/2010/main" val="175988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22A3D-878D-93D0-F89D-38F094A0F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460A0-B3B1-41A3-CFBD-85DD3502A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E8B6B-57C5-6A2A-9CDB-A0EDA9E4430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582369-6A2E-BA7F-C50C-AEB5D45A6EDB}"/>
              </a:ext>
            </a:extLst>
          </p:cNvPr>
          <p:cNvSpPr>
            <a:spLocks noGrp="1"/>
          </p:cNvSpPr>
          <p:nvPr>
            <p:ph type="sldNum" sz="quarter" idx="5"/>
          </p:nvPr>
        </p:nvSpPr>
        <p:spPr/>
        <p:txBody>
          <a:bodyPr/>
          <a:lstStyle/>
          <a:p>
            <a:fld id="{884C618C-3A33-4B17-B15F-5A4152165F1F}" type="slidenum">
              <a:rPr lang="en-GB" smtClean="0"/>
              <a:t>13</a:t>
            </a:fld>
            <a:endParaRPr lang="en-GB"/>
          </a:p>
        </p:txBody>
      </p:sp>
    </p:spTree>
    <p:extLst>
      <p:ext uri="{BB962C8B-B14F-4D97-AF65-F5344CB8AC3E}">
        <p14:creationId xmlns:p14="http://schemas.microsoft.com/office/powerpoint/2010/main" val="166488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CE20E-D8B7-87AC-CDC2-B49570D7D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FE291-D114-DC55-1256-9883F8A1A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84281-BA70-53A2-D2CD-180BC6505A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54098E-7EE6-EAE4-2309-15189B42F93F}"/>
              </a:ext>
            </a:extLst>
          </p:cNvPr>
          <p:cNvSpPr>
            <a:spLocks noGrp="1"/>
          </p:cNvSpPr>
          <p:nvPr>
            <p:ph type="sldNum" sz="quarter" idx="5"/>
          </p:nvPr>
        </p:nvSpPr>
        <p:spPr/>
        <p:txBody>
          <a:bodyPr/>
          <a:lstStyle/>
          <a:p>
            <a:fld id="{884C618C-3A33-4B17-B15F-5A4152165F1F}" type="slidenum">
              <a:rPr lang="en-GB" smtClean="0"/>
              <a:t>14</a:t>
            </a:fld>
            <a:endParaRPr lang="en-GB"/>
          </a:p>
        </p:txBody>
      </p:sp>
    </p:spTree>
    <p:extLst>
      <p:ext uri="{BB962C8B-B14F-4D97-AF65-F5344CB8AC3E}">
        <p14:creationId xmlns:p14="http://schemas.microsoft.com/office/powerpoint/2010/main" val="23529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4056-B821-C295-C07D-0E41496D9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66B84-A430-F1CA-28D5-61B0921CC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27611-8A6E-EC26-32EB-944BA0ED25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213ED9-00D1-E783-7371-DDEA7D614083}"/>
              </a:ext>
            </a:extLst>
          </p:cNvPr>
          <p:cNvSpPr>
            <a:spLocks noGrp="1"/>
          </p:cNvSpPr>
          <p:nvPr>
            <p:ph type="sldNum" sz="quarter" idx="5"/>
          </p:nvPr>
        </p:nvSpPr>
        <p:spPr/>
        <p:txBody>
          <a:bodyPr/>
          <a:lstStyle/>
          <a:p>
            <a:fld id="{884C618C-3A33-4B17-B15F-5A4152165F1F}" type="slidenum">
              <a:rPr lang="en-GB" smtClean="0"/>
              <a:t>15</a:t>
            </a:fld>
            <a:endParaRPr lang="en-GB"/>
          </a:p>
        </p:txBody>
      </p:sp>
    </p:spTree>
    <p:extLst>
      <p:ext uri="{BB962C8B-B14F-4D97-AF65-F5344CB8AC3E}">
        <p14:creationId xmlns:p14="http://schemas.microsoft.com/office/powerpoint/2010/main" val="109912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9060-377C-0FA9-2076-8588F12CE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582D1-68D5-A7FD-0172-4DEB0AC8B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30112-E16D-7366-6564-87ACC016428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FC8A15-8176-9BE3-9337-ACC9B5B91CB9}"/>
              </a:ext>
            </a:extLst>
          </p:cNvPr>
          <p:cNvSpPr>
            <a:spLocks noGrp="1"/>
          </p:cNvSpPr>
          <p:nvPr>
            <p:ph type="sldNum" sz="quarter" idx="5"/>
          </p:nvPr>
        </p:nvSpPr>
        <p:spPr/>
        <p:txBody>
          <a:bodyPr/>
          <a:lstStyle/>
          <a:p>
            <a:fld id="{884C618C-3A33-4B17-B15F-5A4152165F1F}" type="slidenum">
              <a:rPr lang="en-GB" smtClean="0"/>
              <a:t>16</a:t>
            </a:fld>
            <a:endParaRPr lang="en-GB"/>
          </a:p>
        </p:txBody>
      </p:sp>
    </p:spTree>
    <p:extLst>
      <p:ext uri="{BB962C8B-B14F-4D97-AF65-F5344CB8AC3E}">
        <p14:creationId xmlns:p14="http://schemas.microsoft.com/office/powerpoint/2010/main" val="389734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8FA6-E4CE-CC73-79A8-0EDE40B40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F6184-DDE1-1DB4-D3BC-9F608E451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D3C94-F166-AD25-1B89-E3E01D3A93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99AB96-6564-8564-CBC7-24237F8F7189}"/>
              </a:ext>
            </a:extLst>
          </p:cNvPr>
          <p:cNvSpPr>
            <a:spLocks noGrp="1"/>
          </p:cNvSpPr>
          <p:nvPr>
            <p:ph type="sldNum" sz="quarter" idx="5"/>
          </p:nvPr>
        </p:nvSpPr>
        <p:spPr/>
        <p:txBody>
          <a:bodyPr/>
          <a:lstStyle/>
          <a:p>
            <a:fld id="{884C618C-3A33-4B17-B15F-5A4152165F1F}" type="slidenum">
              <a:rPr lang="en-GB" smtClean="0"/>
              <a:t>17</a:t>
            </a:fld>
            <a:endParaRPr lang="en-GB"/>
          </a:p>
        </p:txBody>
      </p:sp>
    </p:spTree>
    <p:extLst>
      <p:ext uri="{BB962C8B-B14F-4D97-AF65-F5344CB8AC3E}">
        <p14:creationId xmlns:p14="http://schemas.microsoft.com/office/powerpoint/2010/main" val="258217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310B-23BF-60AC-C9D6-0DB4AC4F9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1CD33-D16C-B6E1-EFCA-6F5EF4F6D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58A88-8702-BE4B-DDAA-D1D5C57A69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974549-B0EE-C2B2-A6EC-605A1F94D783}"/>
              </a:ext>
            </a:extLst>
          </p:cNvPr>
          <p:cNvSpPr>
            <a:spLocks noGrp="1"/>
          </p:cNvSpPr>
          <p:nvPr>
            <p:ph type="sldNum" sz="quarter" idx="5"/>
          </p:nvPr>
        </p:nvSpPr>
        <p:spPr/>
        <p:txBody>
          <a:bodyPr/>
          <a:lstStyle/>
          <a:p>
            <a:fld id="{884C618C-3A33-4B17-B15F-5A4152165F1F}" type="slidenum">
              <a:rPr lang="en-GB" smtClean="0"/>
              <a:t>2</a:t>
            </a:fld>
            <a:endParaRPr lang="en-GB"/>
          </a:p>
        </p:txBody>
      </p:sp>
    </p:spTree>
    <p:extLst>
      <p:ext uri="{BB962C8B-B14F-4D97-AF65-F5344CB8AC3E}">
        <p14:creationId xmlns:p14="http://schemas.microsoft.com/office/powerpoint/2010/main" val="333597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8DC5D-FDD5-4F56-BF06-DA20B54BE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B2887-E711-01BA-B33C-E3CAABF25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3C380-225D-842B-9F39-7E87DCDC1A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6C176B-3C95-6B94-7EF9-6FFD91A49B69}"/>
              </a:ext>
            </a:extLst>
          </p:cNvPr>
          <p:cNvSpPr>
            <a:spLocks noGrp="1"/>
          </p:cNvSpPr>
          <p:nvPr>
            <p:ph type="sldNum" sz="quarter" idx="5"/>
          </p:nvPr>
        </p:nvSpPr>
        <p:spPr/>
        <p:txBody>
          <a:bodyPr/>
          <a:lstStyle/>
          <a:p>
            <a:fld id="{884C618C-3A33-4B17-B15F-5A4152165F1F}" type="slidenum">
              <a:rPr lang="en-GB" smtClean="0"/>
              <a:t>3</a:t>
            </a:fld>
            <a:endParaRPr lang="en-GB"/>
          </a:p>
        </p:txBody>
      </p:sp>
    </p:spTree>
    <p:extLst>
      <p:ext uri="{BB962C8B-B14F-4D97-AF65-F5344CB8AC3E}">
        <p14:creationId xmlns:p14="http://schemas.microsoft.com/office/powerpoint/2010/main" val="361779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6CE3E-737F-A2F6-34C3-C566EFE9A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32C7D-8F83-7575-0580-D96F632D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70E05-E7DB-D344-9451-9660A920DA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A588DF-7A44-46A9-7DFD-8F3A1BD49C9C}"/>
              </a:ext>
            </a:extLst>
          </p:cNvPr>
          <p:cNvSpPr>
            <a:spLocks noGrp="1"/>
          </p:cNvSpPr>
          <p:nvPr>
            <p:ph type="sldNum" sz="quarter" idx="5"/>
          </p:nvPr>
        </p:nvSpPr>
        <p:spPr/>
        <p:txBody>
          <a:bodyPr/>
          <a:lstStyle/>
          <a:p>
            <a:fld id="{884C618C-3A33-4B17-B15F-5A4152165F1F}" type="slidenum">
              <a:rPr lang="en-GB" smtClean="0"/>
              <a:t>4</a:t>
            </a:fld>
            <a:endParaRPr lang="en-GB"/>
          </a:p>
        </p:txBody>
      </p:sp>
    </p:spTree>
    <p:extLst>
      <p:ext uri="{BB962C8B-B14F-4D97-AF65-F5344CB8AC3E}">
        <p14:creationId xmlns:p14="http://schemas.microsoft.com/office/powerpoint/2010/main" val="423143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9E73-737F-43B3-96E1-2236BA675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2E464-2593-C40D-A6EF-D4C05B3AE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945BC-6037-F5CE-CF24-AC1C2B72CC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F8AAB76-9E62-FA92-C723-C6EFAA1E8717}"/>
              </a:ext>
            </a:extLst>
          </p:cNvPr>
          <p:cNvSpPr>
            <a:spLocks noGrp="1"/>
          </p:cNvSpPr>
          <p:nvPr>
            <p:ph type="sldNum" sz="quarter" idx="5"/>
          </p:nvPr>
        </p:nvSpPr>
        <p:spPr/>
        <p:txBody>
          <a:bodyPr/>
          <a:lstStyle/>
          <a:p>
            <a:fld id="{884C618C-3A33-4B17-B15F-5A4152165F1F}" type="slidenum">
              <a:rPr lang="en-GB" smtClean="0"/>
              <a:t>5</a:t>
            </a:fld>
            <a:endParaRPr lang="en-GB"/>
          </a:p>
        </p:txBody>
      </p:sp>
    </p:spTree>
    <p:extLst>
      <p:ext uri="{BB962C8B-B14F-4D97-AF65-F5344CB8AC3E}">
        <p14:creationId xmlns:p14="http://schemas.microsoft.com/office/powerpoint/2010/main" val="35538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55F9-26FF-7D1C-58D5-9AA4EDF9D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4AF33-5387-B180-0753-69D9E502C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66FF7-8D71-151A-08EB-B8F66FDC59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CD39C1-8EA0-758F-2F16-04AA28B202A1}"/>
              </a:ext>
            </a:extLst>
          </p:cNvPr>
          <p:cNvSpPr>
            <a:spLocks noGrp="1"/>
          </p:cNvSpPr>
          <p:nvPr>
            <p:ph type="sldNum" sz="quarter" idx="5"/>
          </p:nvPr>
        </p:nvSpPr>
        <p:spPr/>
        <p:txBody>
          <a:bodyPr/>
          <a:lstStyle/>
          <a:p>
            <a:fld id="{884C618C-3A33-4B17-B15F-5A4152165F1F}" type="slidenum">
              <a:rPr lang="en-GB" smtClean="0"/>
              <a:t>6</a:t>
            </a:fld>
            <a:endParaRPr lang="en-GB"/>
          </a:p>
        </p:txBody>
      </p:sp>
    </p:spTree>
    <p:extLst>
      <p:ext uri="{BB962C8B-B14F-4D97-AF65-F5344CB8AC3E}">
        <p14:creationId xmlns:p14="http://schemas.microsoft.com/office/powerpoint/2010/main" val="3367124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4C27-6D7F-9626-839A-352AFB550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1C35-B7AA-41C4-2950-A8E19F290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27D50-9059-351C-E3DD-9F699D088E0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9FF085-A651-A010-F98A-286ABF37025C}"/>
              </a:ext>
            </a:extLst>
          </p:cNvPr>
          <p:cNvSpPr>
            <a:spLocks noGrp="1"/>
          </p:cNvSpPr>
          <p:nvPr>
            <p:ph type="sldNum" sz="quarter" idx="5"/>
          </p:nvPr>
        </p:nvSpPr>
        <p:spPr/>
        <p:txBody>
          <a:bodyPr/>
          <a:lstStyle/>
          <a:p>
            <a:fld id="{884C618C-3A33-4B17-B15F-5A4152165F1F}" type="slidenum">
              <a:rPr lang="en-GB" smtClean="0"/>
              <a:t>7</a:t>
            </a:fld>
            <a:endParaRPr lang="en-GB"/>
          </a:p>
        </p:txBody>
      </p:sp>
    </p:spTree>
    <p:extLst>
      <p:ext uri="{BB962C8B-B14F-4D97-AF65-F5344CB8AC3E}">
        <p14:creationId xmlns:p14="http://schemas.microsoft.com/office/powerpoint/2010/main" val="86175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079D-02C4-D4BD-BBC0-C79CA29CE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29C2D-0374-D18D-0F40-CAA0DBD36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927ED-BAA9-5F87-F1E4-660201E37E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48C1B8-5F88-2775-2FCB-B70853069CB9}"/>
              </a:ext>
            </a:extLst>
          </p:cNvPr>
          <p:cNvSpPr>
            <a:spLocks noGrp="1"/>
          </p:cNvSpPr>
          <p:nvPr>
            <p:ph type="sldNum" sz="quarter" idx="5"/>
          </p:nvPr>
        </p:nvSpPr>
        <p:spPr/>
        <p:txBody>
          <a:bodyPr/>
          <a:lstStyle/>
          <a:p>
            <a:fld id="{884C618C-3A33-4B17-B15F-5A4152165F1F}" type="slidenum">
              <a:rPr lang="en-GB" smtClean="0"/>
              <a:t>8</a:t>
            </a:fld>
            <a:endParaRPr lang="en-GB"/>
          </a:p>
        </p:txBody>
      </p:sp>
    </p:spTree>
    <p:extLst>
      <p:ext uri="{BB962C8B-B14F-4D97-AF65-F5344CB8AC3E}">
        <p14:creationId xmlns:p14="http://schemas.microsoft.com/office/powerpoint/2010/main" val="362574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0122-97D9-6E40-594A-2820EA755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77FB4-CFE5-AEF5-8DB5-93424081B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CED76-D417-ECCC-66D6-032F1F359F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4191C7-9B6D-581F-469A-E56CFA06A348}"/>
              </a:ext>
            </a:extLst>
          </p:cNvPr>
          <p:cNvSpPr>
            <a:spLocks noGrp="1"/>
          </p:cNvSpPr>
          <p:nvPr>
            <p:ph type="sldNum" sz="quarter" idx="5"/>
          </p:nvPr>
        </p:nvSpPr>
        <p:spPr/>
        <p:txBody>
          <a:bodyPr/>
          <a:lstStyle/>
          <a:p>
            <a:fld id="{884C618C-3A33-4B17-B15F-5A4152165F1F}" type="slidenum">
              <a:rPr lang="en-GB" smtClean="0"/>
              <a:t>9</a:t>
            </a:fld>
            <a:endParaRPr lang="en-GB"/>
          </a:p>
        </p:txBody>
      </p:sp>
    </p:spTree>
    <p:extLst>
      <p:ext uri="{BB962C8B-B14F-4D97-AF65-F5344CB8AC3E}">
        <p14:creationId xmlns:p14="http://schemas.microsoft.com/office/powerpoint/2010/main" val="970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AC07-4ECD-274D-A461-34813D23A1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DAD18A-AA99-7244-AD35-36B5F7F22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20D051-4D76-114A-B416-A96E2CBDBC00}"/>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5" name="Footer Placeholder 4">
            <a:extLst>
              <a:ext uri="{FF2B5EF4-FFF2-40B4-BE49-F238E27FC236}">
                <a16:creationId xmlns:a16="http://schemas.microsoft.com/office/drawing/2014/main" id="{CFF8A74E-22F8-534D-B4EF-35F71AEC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47C90-B25E-A346-9E9B-162B3B16D880}"/>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8521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7F9A-FB0A-374E-8E6E-9FA973B034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A5AF0C-A74C-8D41-8D0B-E760DF3D2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894928-BA9F-BE42-8F15-BBA9A42264DF}"/>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5" name="Footer Placeholder 4">
            <a:extLst>
              <a:ext uri="{FF2B5EF4-FFF2-40B4-BE49-F238E27FC236}">
                <a16:creationId xmlns:a16="http://schemas.microsoft.com/office/drawing/2014/main" id="{45B01EF0-F95A-7945-9A8C-35AD090D9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47B9-6005-2044-8A6F-E62EBCA39236}"/>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45958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26E5D-64F1-7042-8487-B3E516156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755CE7-1A46-F24F-8E3D-5A75E4297B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F563F-D312-914B-8778-A3D9146B4842}"/>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5" name="Footer Placeholder 4">
            <a:extLst>
              <a:ext uri="{FF2B5EF4-FFF2-40B4-BE49-F238E27FC236}">
                <a16:creationId xmlns:a16="http://schemas.microsoft.com/office/drawing/2014/main" id="{DEFAEE13-CEB6-B842-A306-00E16204F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45253-EA51-E242-8776-3BAF9B396794}"/>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85142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5" descr="A plastic bottle in the water&#10;&#10;Description automatically generated">
            <a:extLst>
              <a:ext uri="{FF2B5EF4-FFF2-40B4-BE49-F238E27FC236}">
                <a16:creationId xmlns:a16="http://schemas.microsoft.com/office/drawing/2014/main" id="{5C593852-7D9A-ECC5-CBD3-083A687A3A43}"/>
              </a:ext>
            </a:extLst>
          </p:cNvPr>
          <p:cNvPicPr>
            <a:picLocks noChangeAspect="1"/>
          </p:cNvPicPr>
          <p:nvPr userDrawn="1"/>
        </p:nvPicPr>
        <p:blipFill rotWithShape="1">
          <a:blip r:embed="rId3"/>
          <a:srcRect t="24655" b="353"/>
          <a:stretch/>
        </p:blipFill>
        <p:spPr>
          <a:xfrm>
            <a:off x="-3594" y="-1"/>
            <a:ext cx="12195594" cy="6858001"/>
          </a:xfrm>
          <a:prstGeom prst="rect">
            <a:avLst/>
          </a:prstGeom>
        </p:spPr>
      </p:pic>
      <p:sp>
        <p:nvSpPr>
          <p:cNvPr id="13" name="Rounded Rectangle 12">
            <a:extLst>
              <a:ext uri="{FF2B5EF4-FFF2-40B4-BE49-F238E27FC236}">
                <a16:creationId xmlns:a16="http://schemas.microsoft.com/office/drawing/2014/main" id="{819E58EB-CFB6-8D17-DC5E-3F47A2741566}"/>
              </a:ext>
            </a:extLst>
          </p:cNvPr>
          <p:cNvSpPr/>
          <p:nvPr userDrawn="1"/>
        </p:nvSpPr>
        <p:spPr>
          <a:xfrm>
            <a:off x="-2540" y="-1"/>
            <a:ext cx="12191999" cy="863595"/>
          </a:xfrm>
          <a:prstGeom prst="roundRect">
            <a:avLst>
              <a:gd name="adj" fmla="val 0"/>
            </a:avLst>
          </a:prstGeom>
          <a:gradFill>
            <a:gsLst>
              <a:gs pos="83000">
                <a:srgbClr val="009FE3">
                  <a:alpha val="70000"/>
                </a:srgbClr>
              </a:gs>
              <a:gs pos="0">
                <a:srgbClr val="009FE3">
                  <a:alpha val="70000"/>
                </a:srgbClr>
              </a:gs>
              <a:gs pos="99000">
                <a:srgbClr val="009FE3">
                  <a:alpha val="80000"/>
                </a:srgbClr>
              </a:gs>
            </a:gsLst>
            <a:lin ang="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A3D19BA-574E-5AE9-4470-F66628E4728E}"/>
              </a:ext>
            </a:extLst>
          </p:cNvPr>
          <p:cNvSpPr/>
          <p:nvPr userDrawn="1"/>
        </p:nvSpPr>
        <p:spPr>
          <a:xfrm>
            <a:off x="0" y="880561"/>
            <a:ext cx="12192000" cy="5994401"/>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5BC2BE-2FD4-BE43-A025-98552DC8554F}"/>
              </a:ext>
            </a:extLst>
          </p:cNvPr>
          <p:cNvSpPr>
            <a:spLocks noGrp="1"/>
          </p:cNvSpPr>
          <p:nvPr>
            <p:ph type="title" hasCustomPrompt="1"/>
          </p:nvPr>
        </p:nvSpPr>
        <p:spPr>
          <a:xfrm>
            <a:off x="543560" y="131491"/>
            <a:ext cx="10503560" cy="640763"/>
          </a:xfrm>
        </p:spPr>
        <p:txBody>
          <a:bodyPr>
            <a:normAutofit/>
          </a:bodyPr>
          <a:lstStyle>
            <a:lvl1pPr>
              <a:defRPr sz="28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D190BEE-8862-634E-9DAE-E2C82AD1A68E}"/>
              </a:ext>
            </a:extLst>
          </p:cNvPr>
          <p:cNvSpPr>
            <a:spLocks noGrp="1"/>
          </p:cNvSpPr>
          <p:nvPr>
            <p:ph idx="1"/>
          </p:nvPr>
        </p:nvSpPr>
        <p:spPr>
          <a:xfrm>
            <a:off x="503803" y="995085"/>
            <a:ext cx="11099800" cy="5100635"/>
          </a:xfrm>
        </p:spPr>
        <p:txBody>
          <a:bodyPr/>
          <a:lstStyle>
            <a:lvl1pPr>
              <a:defRPr sz="2600">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E7E013-C6D9-11AD-747E-E570748AB1C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tint val="75000"/>
                  </a:schemeClr>
                </a:solidFill>
                <a:latin typeface="Roboto Condensed Light"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07 March 2024</a:t>
            </a:r>
            <a:endParaRPr lang="en-US"/>
          </a:p>
        </p:txBody>
      </p:sp>
      <p:sp>
        <p:nvSpPr>
          <p:cNvPr id="5" name="Footer Placeholder 4">
            <a:extLst>
              <a:ext uri="{FF2B5EF4-FFF2-40B4-BE49-F238E27FC236}">
                <a16:creationId xmlns:a16="http://schemas.microsoft.com/office/drawing/2014/main" id="{F8E61527-E750-D7FB-D62E-4461C289675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1">
                    <a:tint val="75000"/>
                  </a:schemeClr>
                </a:solidFill>
                <a:latin typeface="Roboto Condensed Light"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UNEP regional knowledge-sharing meetings on plastics prior to the INC-3</a:t>
            </a:r>
          </a:p>
        </p:txBody>
      </p:sp>
      <p:sp>
        <p:nvSpPr>
          <p:cNvPr id="7" name="Slide Number Placeholder 5">
            <a:extLst>
              <a:ext uri="{FF2B5EF4-FFF2-40B4-BE49-F238E27FC236}">
                <a16:creationId xmlns:a16="http://schemas.microsoft.com/office/drawing/2014/main" id="{8AAAB44D-363F-56F8-8C4F-5E045E095E7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Roboto Condensed Light"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9E0203-A09F-0842-9341-4BFD3867CFA2}" type="slidenum">
              <a:rPr lang="en-US" smtClean="0"/>
              <a:pPr/>
              <a:t>‹#›</a:t>
            </a:fld>
            <a:endParaRPr lang="en-US"/>
          </a:p>
        </p:txBody>
      </p:sp>
      <p:cxnSp>
        <p:nvCxnSpPr>
          <p:cNvPr id="12" name="Straight Connector 11">
            <a:extLst>
              <a:ext uri="{FF2B5EF4-FFF2-40B4-BE49-F238E27FC236}">
                <a16:creationId xmlns:a16="http://schemas.microsoft.com/office/drawing/2014/main" id="{F19AD2AF-2CA0-A265-00D3-78F3401A2AA1}"/>
              </a:ext>
            </a:extLst>
          </p:cNvPr>
          <p:cNvCxnSpPr>
            <a:cxnSpLocks/>
          </p:cNvCxnSpPr>
          <p:nvPr userDrawn="1"/>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27F94519-8005-C58B-FEC9-46E92E8DF5A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Tree>
    <p:custDataLst>
      <p:tags r:id="rId1"/>
    </p:custDataLst>
    <p:extLst>
      <p:ext uri="{BB962C8B-B14F-4D97-AF65-F5344CB8AC3E}">
        <p14:creationId xmlns:p14="http://schemas.microsoft.com/office/powerpoint/2010/main" val="211749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C2BE-2FD4-BE43-A025-98552DC8554F}"/>
              </a:ext>
            </a:extLst>
          </p:cNvPr>
          <p:cNvSpPr>
            <a:spLocks noGrp="1"/>
          </p:cNvSpPr>
          <p:nvPr>
            <p:ph type="title"/>
          </p:nvPr>
        </p:nvSpPr>
        <p:spPr>
          <a:xfrm>
            <a:off x="543560" y="131491"/>
            <a:ext cx="11099800" cy="640763"/>
          </a:xfrm>
        </p:spPr>
        <p:txBody>
          <a:bodyPr>
            <a:normAutofit/>
          </a:bodyPr>
          <a:lstStyle>
            <a:lvl1pPr>
              <a:defRPr sz="2800" b="1">
                <a:solidFill>
                  <a:srgbClr val="00B0F0"/>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D190BEE-8862-634E-9DAE-E2C82AD1A68E}"/>
              </a:ext>
            </a:extLst>
          </p:cNvPr>
          <p:cNvSpPr>
            <a:spLocks noGrp="1"/>
          </p:cNvSpPr>
          <p:nvPr>
            <p:ph idx="1"/>
          </p:nvPr>
        </p:nvSpPr>
        <p:spPr>
          <a:xfrm>
            <a:off x="543560" y="1157290"/>
            <a:ext cx="11099800" cy="5100635"/>
          </a:xfrm>
        </p:spPr>
        <p:txBody>
          <a:bodyPr/>
          <a:lstStyle>
            <a:lvl1pPr>
              <a:defRPr sz="2600">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0" name="Straight Connector 9">
            <a:extLst>
              <a:ext uri="{FF2B5EF4-FFF2-40B4-BE49-F238E27FC236}">
                <a16:creationId xmlns:a16="http://schemas.microsoft.com/office/drawing/2014/main" id="{7838B9CA-B708-4CBF-AAB1-4D55910BA68E}"/>
              </a:ext>
            </a:extLst>
          </p:cNvPr>
          <p:cNvCxnSpPr/>
          <p:nvPr userDrawn="1"/>
        </p:nvCxnSpPr>
        <p:spPr>
          <a:xfrm>
            <a:off x="0" y="878889"/>
            <a:ext cx="12192000"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6">
            <a:extLst>
              <a:ext uri="{FF2B5EF4-FFF2-40B4-BE49-F238E27FC236}">
                <a16:creationId xmlns:a16="http://schemas.microsoft.com/office/drawing/2014/main" id="{FDCF5CEE-1AE1-4278-BE34-F43B9B7383A2}"/>
              </a:ext>
            </a:extLst>
          </p:cNvPr>
          <p:cNvSpPr>
            <a:spLocks noGrp="1"/>
          </p:cNvSpPr>
          <p:nvPr>
            <p:ph type="sldNum" sz="quarter" idx="12"/>
          </p:nvPr>
        </p:nvSpPr>
        <p:spPr>
          <a:xfrm>
            <a:off x="4724400" y="6470651"/>
            <a:ext cx="2743200" cy="365125"/>
          </a:xfrm>
        </p:spPr>
        <p:txBody>
          <a:bodyPr/>
          <a:lstStyle>
            <a:lvl1pPr algn="ctr">
              <a:defRPr/>
            </a:lvl1pPr>
          </a:lstStyle>
          <a:p>
            <a:fld id="{F09E0203-A09F-0842-9341-4BFD3867CFA2}"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F881D7C3-F04A-F078-A8B1-D9A7CF8233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6912" y="75251"/>
            <a:ext cx="873125" cy="873125"/>
          </a:xfrm>
          <a:prstGeom prst="rect">
            <a:avLst/>
          </a:prstGeom>
        </p:spPr>
      </p:pic>
    </p:spTree>
    <p:custDataLst>
      <p:tags r:id="rId1"/>
    </p:custDataLst>
    <p:extLst>
      <p:ext uri="{BB962C8B-B14F-4D97-AF65-F5344CB8AC3E}">
        <p14:creationId xmlns:p14="http://schemas.microsoft.com/office/powerpoint/2010/main" val="62298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17B9-B148-E945-A148-AF11F998E4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CA13F4-6533-8F4D-B85C-DCBEBAB82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1D4C4C-3BC4-E94B-8FFB-CF3A78D02D6F}"/>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5" name="Footer Placeholder 4">
            <a:extLst>
              <a:ext uri="{FF2B5EF4-FFF2-40B4-BE49-F238E27FC236}">
                <a16:creationId xmlns:a16="http://schemas.microsoft.com/office/drawing/2014/main" id="{536E3417-B0DA-8D40-BCFF-5BD793E0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3042B-AE29-6A40-9D64-EB42D4DFD3BB}"/>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95918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3EBE-5BB2-9043-B1CD-F8DEC3713C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7F21E0-BF3B-5645-B70D-243CB22420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A73481-D8A0-D844-8619-711C4427A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3B4DE-EF38-F44E-B078-539326634548}"/>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6" name="Footer Placeholder 5">
            <a:extLst>
              <a:ext uri="{FF2B5EF4-FFF2-40B4-BE49-F238E27FC236}">
                <a16:creationId xmlns:a16="http://schemas.microsoft.com/office/drawing/2014/main" id="{901DDE1C-6604-1844-9F35-A0D30952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6A18A-AF8C-3344-A6D2-BC0EBB13AA75}"/>
              </a:ext>
            </a:extLst>
          </p:cNvPr>
          <p:cNvSpPr>
            <a:spLocks noGrp="1"/>
          </p:cNvSpPr>
          <p:nvPr>
            <p:ph type="sldNum" sz="quarter" idx="12"/>
          </p:nvPr>
        </p:nvSpPr>
        <p:spPr/>
        <p:txBody>
          <a:bodyPr/>
          <a:lstStyle/>
          <a:p>
            <a:fld id="{F09E0203-A09F-0842-9341-4BFD3867CFA2}" type="slidenum">
              <a:rPr lang="en-US" smtClean="0"/>
              <a:t>‹#›</a:t>
            </a:fld>
            <a:endParaRPr lang="en-US"/>
          </a:p>
        </p:txBody>
      </p:sp>
    </p:spTree>
    <p:custDataLst>
      <p:tags r:id="rId1"/>
    </p:custDataLst>
    <p:extLst>
      <p:ext uri="{BB962C8B-B14F-4D97-AF65-F5344CB8AC3E}">
        <p14:creationId xmlns:p14="http://schemas.microsoft.com/office/powerpoint/2010/main" val="192756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AABC-5F3E-F544-A989-4215E16705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4AD5C4-1F6E-E542-86B3-2FD64939D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E9964D-E4CF-C64B-B22B-028802C32C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23F8C2-AAC8-294A-AE77-DC323A8B3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D8550E-758E-4C47-AAF9-E6DCB4BCA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B80521-D8AC-D245-B03B-798B63C47275}"/>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8" name="Footer Placeholder 7">
            <a:extLst>
              <a:ext uri="{FF2B5EF4-FFF2-40B4-BE49-F238E27FC236}">
                <a16:creationId xmlns:a16="http://schemas.microsoft.com/office/drawing/2014/main" id="{0E73800E-41A3-6640-8D6F-5E6B752C1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F6877-5F51-7946-8AE1-D155878536C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44952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1D1-71E2-A143-9849-E31FC4963E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0A9FB3-307A-DF4E-9555-451A6BB3E399}"/>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4" name="Footer Placeholder 3">
            <a:extLst>
              <a:ext uri="{FF2B5EF4-FFF2-40B4-BE49-F238E27FC236}">
                <a16:creationId xmlns:a16="http://schemas.microsoft.com/office/drawing/2014/main" id="{EE7E2E4D-59CE-554C-89A6-862894A99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E3EB03-2311-2D40-A4C7-9075EE223428}"/>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14431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E0DE3-BED1-D54F-BEAA-EC1028D846C2}"/>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3" name="Footer Placeholder 2">
            <a:extLst>
              <a:ext uri="{FF2B5EF4-FFF2-40B4-BE49-F238E27FC236}">
                <a16:creationId xmlns:a16="http://schemas.microsoft.com/office/drawing/2014/main" id="{00F3F3F1-269A-0141-BCC5-EC8AF0055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5E10F-C896-364B-B942-D8EAE480F319}"/>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84478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1E7-463E-9649-AB61-F30F302CFF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889F6-1141-5F4B-9E1A-78D1C42B8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207966-BD51-484B-9E24-A0AF92E8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2F7D5A-298F-7645-89AA-57AA44E11EDB}"/>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6" name="Footer Placeholder 5">
            <a:extLst>
              <a:ext uri="{FF2B5EF4-FFF2-40B4-BE49-F238E27FC236}">
                <a16:creationId xmlns:a16="http://schemas.microsoft.com/office/drawing/2014/main" id="{0F5C3A19-B82D-7848-9D80-1438A5CEA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609FB-0537-F447-8684-B7AE80CF6A0E}"/>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28649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DCD7-8C05-784F-B967-89E4284ECA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38B20C-C42A-E44D-A952-19B4D305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12854BA3-09E2-2C4E-89F7-110A98FCA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15A16B-D78C-A546-8D53-5C548EAC14B0}"/>
              </a:ext>
            </a:extLst>
          </p:cNvPr>
          <p:cNvSpPr>
            <a:spLocks noGrp="1"/>
          </p:cNvSpPr>
          <p:nvPr>
            <p:ph type="dt" sz="half" idx="10"/>
          </p:nvPr>
        </p:nvSpPr>
        <p:spPr/>
        <p:txBody>
          <a:bodyPr/>
          <a:lstStyle/>
          <a:p>
            <a:fld id="{A0F30487-9C54-7E48-836D-2B2D373B8A85}" type="datetimeFigureOut">
              <a:rPr lang="en-US" smtClean="0"/>
              <a:t>4/3/2025</a:t>
            </a:fld>
            <a:endParaRPr lang="en-US"/>
          </a:p>
        </p:txBody>
      </p:sp>
      <p:sp>
        <p:nvSpPr>
          <p:cNvPr id="6" name="Footer Placeholder 5">
            <a:extLst>
              <a:ext uri="{FF2B5EF4-FFF2-40B4-BE49-F238E27FC236}">
                <a16:creationId xmlns:a16="http://schemas.microsoft.com/office/drawing/2014/main" id="{42DFF0E7-CF03-B64A-B146-9D65C2BAF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53722-7A82-4448-B7C3-02830ECCB6D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8189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929D1-5E48-A046-AAE1-BCCA5ACB1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3C9253-EABA-104E-AC57-20BBDDC8E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A41176-6322-B44A-AB2A-64E15B9FE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30487-9C54-7E48-836D-2B2D373B8A85}" type="datetimeFigureOut">
              <a:rPr lang="en-US" smtClean="0"/>
              <a:t>4/3/2025</a:t>
            </a:fld>
            <a:endParaRPr lang="en-US"/>
          </a:p>
        </p:txBody>
      </p:sp>
      <p:sp>
        <p:nvSpPr>
          <p:cNvPr id="5" name="Footer Placeholder 4">
            <a:extLst>
              <a:ext uri="{FF2B5EF4-FFF2-40B4-BE49-F238E27FC236}">
                <a16:creationId xmlns:a16="http://schemas.microsoft.com/office/drawing/2014/main" id="{AE3DE3D9-F99A-6A4A-A255-F36F987B4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2D6F28-6826-124D-9F1F-0239F9E50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E0203-A09F-0842-9341-4BFD3867CFA2}" type="slidenum">
              <a:rPr lang="en-US" smtClean="0"/>
              <a:t>‹#›</a:t>
            </a:fld>
            <a:endParaRPr lang="en-US"/>
          </a:p>
        </p:txBody>
      </p:sp>
    </p:spTree>
    <p:extLst>
      <p:ext uri="{BB962C8B-B14F-4D97-AF65-F5344CB8AC3E}">
        <p14:creationId xmlns:p14="http://schemas.microsoft.com/office/powerpoint/2010/main" val="318952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joyce.Nyagah@u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E5552E-D67E-7CC8-8963-E765232BD4D1}"/>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9" name="Table 298">
            <a:extLst>
              <a:ext uri="{FF2B5EF4-FFF2-40B4-BE49-F238E27FC236}">
                <a16:creationId xmlns:a16="http://schemas.microsoft.com/office/drawing/2014/main" id="{7989C167-AF4C-5614-849D-9241D320CF11}"/>
              </a:ext>
            </a:extLst>
          </p:cNvPr>
          <p:cNvGraphicFramePr>
            <a:graphicFrameLocks noGrp="1"/>
          </p:cNvGraphicFramePr>
          <p:nvPr>
            <p:extLst>
              <p:ext uri="{D42A27DB-BD31-4B8C-83A1-F6EECF244321}">
                <p14:modId xmlns:p14="http://schemas.microsoft.com/office/powerpoint/2010/main" val="2365750966"/>
              </p:ext>
            </p:extLst>
          </p:nvPr>
        </p:nvGraphicFramePr>
        <p:xfrm>
          <a:off x="797442" y="2006906"/>
          <a:ext cx="10570783" cy="4435487"/>
        </p:xfrm>
        <a:graphic>
          <a:graphicData uri="http://schemas.openxmlformats.org/drawingml/2006/table">
            <a:tbl>
              <a:tblPr>
                <a:effectLst/>
                <a:tableStyleId>{5C22544A-7EE6-4342-B048-85BDC9FD1C3A}</a:tableStyleId>
              </a:tblPr>
              <a:tblGrid>
                <a:gridCol w="6020015">
                  <a:extLst>
                    <a:ext uri="{9D8B030D-6E8A-4147-A177-3AD203B41FA5}">
                      <a16:colId xmlns:a16="http://schemas.microsoft.com/office/drawing/2014/main" val="1031637976"/>
                    </a:ext>
                  </a:extLst>
                </a:gridCol>
                <a:gridCol w="4550768">
                  <a:extLst>
                    <a:ext uri="{9D8B030D-6E8A-4147-A177-3AD203B41FA5}">
                      <a16:colId xmlns:a16="http://schemas.microsoft.com/office/drawing/2014/main" val="655879346"/>
                    </a:ext>
                  </a:extLst>
                </a:gridCol>
              </a:tblGrid>
              <a:tr h="2072250">
                <a:tc gridSpan="2">
                  <a:txBody>
                    <a:bodyPr/>
                    <a:lstStyle/>
                    <a:p>
                      <a:r>
                        <a:rPr lang="en-US" sz="3600" dirty="0">
                          <a:solidFill>
                            <a:schemeClr val="bg1"/>
                          </a:solidFill>
                          <a:latin typeface="Roboto" panose="02000000000000000000" pitchFamily="2" charset="0"/>
                          <a:ea typeface="Roboto" panose="02000000000000000000" pitchFamily="2" charset="0"/>
                        </a:rPr>
                        <a:t>Africa Union Ocean Governance Strategy and Implementation Plan( AUOGS)</a:t>
                      </a:r>
                      <a:endParaRPr lang="en-GB" sz="3600" b="0" i="0" dirty="0">
                        <a:solidFill>
                          <a:schemeClr val="bg1"/>
                        </a:solidFill>
                        <a:latin typeface="Roboto" panose="02000000000000000000" pitchFamily="2" charset="0"/>
                        <a:ea typeface="Roboto" panose="02000000000000000000" pitchFamily="2" charset="0"/>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hMerge="1">
                  <a:txBody>
                    <a:bodyPr/>
                    <a:lstStyle/>
                    <a:p>
                      <a:endParaRPr lang="en-US">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11135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Monitoring and Reporting Mechanisms for Strategy Implementation</a:t>
                      </a:r>
                      <a:endParaRPr lang="en-US" sz="2400" b="1" i="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440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Joyce Nyagah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3</a:t>
                      </a:r>
                      <a:r>
                        <a:rPr lang="en-US" sz="2000" baseline="300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rd</a:t>
                      </a:r>
                      <a:r>
                        <a:rPr lang="en-US" sz="2000" dirty="0">
                          <a:solidFill>
                            <a:schemeClr val="bg1"/>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Light" panose="02000000000000000000" pitchFamily="2" charset="0"/>
                        </a:rPr>
                        <a:t>  April 2025</a:t>
                      </a:r>
                    </a:p>
                    <a:p>
                      <a:endParaRPr lang="en-US" sz="1800" dirty="0">
                        <a:solidFill>
                          <a:schemeClr val="bg1"/>
                        </a:solidFill>
                        <a:latin typeface="Roboto" panose="02000000000000000000" pitchFamily="2" charset="0"/>
                        <a:ea typeface="Roboto" panose="02000000000000000000" pitchFamily="2" charset="0"/>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tc>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pic>
        <p:nvPicPr>
          <p:cNvPr id="3" name="Picture 2" descr="Logo&#10;&#10;Description automatically generated">
            <a:extLst>
              <a:ext uri="{FF2B5EF4-FFF2-40B4-BE49-F238E27FC236}">
                <a16:creationId xmlns:a16="http://schemas.microsoft.com/office/drawing/2014/main" id="{E012ECCA-3EE0-2F10-E366-1D349E248E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5457" y="652287"/>
            <a:ext cx="1442769" cy="1039660"/>
          </a:xfrm>
          <a:prstGeom prst="rect">
            <a:avLst/>
          </a:prstGeom>
        </p:spPr>
      </p:pic>
      <p:sp>
        <p:nvSpPr>
          <p:cNvPr id="2" name="Slide Number Placeholder 1">
            <a:extLst>
              <a:ext uri="{FF2B5EF4-FFF2-40B4-BE49-F238E27FC236}">
                <a16:creationId xmlns:a16="http://schemas.microsoft.com/office/drawing/2014/main" id="{8AF431DC-3915-AED3-C823-8036C52FC9D3}"/>
              </a:ext>
            </a:extLst>
          </p:cNvPr>
          <p:cNvSpPr>
            <a:spLocks noGrp="1"/>
          </p:cNvSpPr>
          <p:nvPr>
            <p:ph type="sldNum" sz="quarter" idx="12"/>
          </p:nvPr>
        </p:nvSpPr>
        <p:spPr/>
        <p:txBody>
          <a:bodyPr/>
          <a:lstStyle/>
          <a:p>
            <a:fld id="{C80A21FA-2CD5-4DC2-968D-A0B804A30892}" type="slidenum">
              <a:rPr lang="en-GB" smtClean="0"/>
              <a:t>1</a:t>
            </a:fld>
            <a:endParaRPr lang="en-GB"/>
          </a:p>
        </p:txBody>
      </p:sp>
    </p:spTree>
    <p:custDataLst>
      <p:tags r:id="rId1"/>
    </p:custDataLst>
    <p:extLst>
      <p:ext uri="{BB962C8B-B14F-4D97-AF65-F5344CB8AC3E}">
        <p14:creationId xmlns:p14="http://schemas.microsoft.com/office/powerpoint/2010/main" val="234474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89E7-63D2-DE0E-4198-698AB10F7FFA}"/>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16934C16-40D7-3FDB-B58D-F1609563C0EA}"/>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F867622D-B54A-F9CD-DA5B-28A91BDB9E6C}"/>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2266A7AB-5F82-298D-7B5E-A50C45CED4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A2C2CE84-28AD-809B-8BC8-0E30B03669E6}"/>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Reporting Processes</a:t>
            </a:r>
            <a:endParaRPr lang="en-GB" dirty="0">
              <a:solidFill>
                <a:srgbClr val="0085C8"/>
              </a:solidFill>
            </a:endParaRPr>
          </a:p>
        </p:txBody>
      </p:sp>
      <p:sp>
        <p:nvSpPr>
          <p:cNvPr id="11" name="TextBox 10">
            <a:extLst>
              <a:ext uri="{FF2B5EF4-FFF2-40B4-BE49-F238E27FC236}">
                <a16:creationId xmlns:a16="http://schemas.microsoft.com/office/drawing/2014/main" id="{B4A2D86B-F3B8-A735-9637-5CC55E90D55A}"/>
              </a:ext>
            </a:extLst>
          </p:cNvPr>
          <p:cNvSpPr txBox="1"/>
          <p:nvPr/>
        </p:nvSpPr>
        <p:spPr>
          <a:xfrm>
            <a:off x="176714" y="3535836"/>
            <a:ext cx="19646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Documentation</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DA10D690-7795-0087-8AA6-A8A961DD6D6D}"/>
              </a:ext>
            </a:extLst>
          </p:cNvPr>
          <p:cNvSpPr txBox="1"/>
          <p:nvPr/>
        </p:nvSpPr>
        <p:spPr>
          <a:xfrm>
            <a:off x="2208116" y="579117"/>
            <a:ext cx="9645975" cy="6559937"/>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pPr>
            <a:endParaRPr lang="en-US" b="1" dirty="0">
              <a:solidFill>
                <a:srgbClr val="000000"/>
              </a:solidFill>
              <a:latin typeface="Roboto Condensed Light"/>
              <a:ea typeface="Roboto Condensed Light"/>
              <a:cs typeface="Roboto Condensed Light"/>
            </a:endParaRPr>
          </a:p>
          <a:p>
            <a:pPr marL="342900" indent="-342900">
              <a:lnSpc>
                <a:spcPct val="100000"/>
              </a:lnSpc>
              <a:buAutoNum type="arabicPeriod"/>
            </a:pPr>
            <a:r>
              <a:rPr lang="en-US" b="1" dirty="0">
                <a:solidFill>
                  <a:srgbClr val="000000"/>
                </a:solidFill>
                <a:latin typeface="Roboto Condensed Light"/>
                <a:ea typeface="Roboto Condensed Light"/>
                <a:cs typeface="Roboto Condensed Light"/>
              </a:rPr>
              <a:t>Frequency of Reporting</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Quarterly Progress Updates: National and regional institutions submit updates on key performance indicators (KPIs) related to ocean governance priorities, such as marine biodiversity conservation, pollution control, and sustainable fisheries management.</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Annual Reports: Comprehensive national and regional reports assessing the progress of implementation, challenges encountered, and recommendations for policy adjustments.</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Mid-Term and End-Term Evaluations: Conducted every 3-5 years to assess long-term impact, effectiveness, and alignment with strategic objectives such as AU Agenda 2063, the African Blue Economy Strategy, and SDG 14.</a:t>
            </a:r>
          </a:p>
          <a:p>
            <a:pPr>
              <a:lnSpc>
                <a:spcPct val="100000"/>
              </a:lnSpc>
            </a:pPr>
            <a:endParaRPr lang="en-US" dirty="0">
              <a:solidFill>
                <a:srgbClr val="000000"/>
              </a:solidFill>
              <a:latin typeface="Roboto Condensed Light"/>
              <a:ea typeface="Roboto Condensed Light"/>
              <a:cs typeface="Roboto Condensed Light"/>
            </a:endParaRPr>
          </a:p>
          <a:p>
            <a:pPr>
              <a:lnSpc>
                <a:spcPct val="100000"/>
              </a:lnSpc>
            </a:pPr>
            <a:r>
              <a:rPr lang="en-US" b="1" dirty="0">
                <a:solidFill>
                  <a:srgbClr val="000000"/>
                </a:solidFill>
                <a:latin typeface="Roboto Condensed Light"/>
                <a:ea typeface="Roboto Condensed Light"/>
                <a:cs typeface="Roboto Condensed Light"/>
              </a:rPr>
              <a:t>2. Standardized Reporting Framework</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Unified Templates and Guidelines: Establishing a common reporting format across all implementing bodies ensures consistency and comparability of data.</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Sector-Specific Data Collection: Reports are structured around strategic priority areas including marine spatial planning, climate resilience, sustainable fisheries, ocean pollution mitigation, and economic valuation of ocean resources.</a:t>
            </a:r>
          </a:p>
          <a:p>
            <a:pPr marL="285750" indent="-285750">
              <a:lnSpc>
                <a:spcPct val="100000"/>
              </a:lnSpc>
              <a:buFont typeface="Wingdings" panose="05000000000000000000" pitchFamily="2" charset="2"/>
              <a:buChar char="q"/>
            </a:pPr>
            <a:r>
              <a:rPr lang="en-US" dirty="0">
                <a:solidFill>
                  <a:srgbClr val="000000"/>
                </a:solidFill>
                <a:latin typeface="Roboto Condensed Light"/>
                <a:ea typeface="Roboto Condensed Light"/>
                <a:cs typeface="Roboto Condensed Light"/>
              </a:rPr>
              <a:t>Integration with Regional and Global Reporting Mechanisms: Aligning reporting with frameworks such as the Nairobi Convention, UN Decade of Ocean Science, CBD, and IMO regulations to ensure coherence in global governance efforts.</a:t>
            </a:r>
            <a:endParaRPr lang="en-US" sz="2400" b="1"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3" name="Picture 2">
            <a:extLst>
              <a:ext uri="{FF2B5EF4-FFF2-40B4-BE49-F238E27FC236}">
                <a16:creationId xmlns:a16="http://schemas.microsoft.com/office/drawing/2014/main" id="{1735B914-47B3-4D62-EA7E-36703305C826}"/>
              </a:ext>
            </a:extLst>
          </p:cNvPr>
          <p:cNvPicPr>
            <a:picLocks noChangeAspect="1"/>
          </p:cNvPicPr>
          <p:nvPr/>
        </p:nvPicPr>
        <p:blipFill>
          <a:blip r:embed="rId4"/>
          <a:stretch>
            <a:fillRect/>
          </a:stretch>
        </p:blipFill>
        <p:spPr>
          <a:xfrm>
            <a:off x="1107698" y="2773476"/>
            <a:ext cx="548688" cy="548688"/>
          </a:xfrm>
          <a:prstGeom prst="rect">
            <a:avLst/>
          </a:prstGeom>
        </p:spPr>
      </p:pic>
    </p:spTree>
    <p:extLst>
      <p:ext uri="{BB962C8B-B14F-4D97-AF65-F5344CB8AC3E}">
        <p14:creationId xmlns:p14="http://schemas.microsoft.com/office/powerpoint/2010/main" val="42762132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9EA9-EA74-20C2-F753-5D83CBE2D678}"/>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FB5BFC03-62C3-0493-CD17-EE88ADB99173}"/>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9CCBF107-468C-0E5E-A905-9923091AFDC9}"/>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CDB4CD3C-F721-1E20-DB13-6FD6217670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20F9E537-E579-2865-C286-5096E63CF306}"/>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Reporting Processes</a:t>
            </a:r>
            <a:endParaRPr lang="en-GB" dirty="0">
              <a:solidFill>
                <a:srgbClr val="0085C8"/>
              </a:solidFill>
            </a:endParaRPr>
          </a:p>
        </p:txBody>
      </p:sp>
      <p:sp>
        <p:nvSpPr>
          <p:cNvPr id="11" name="TextBox 10">
            <a:extLst>
              <a:ext uri="{FF2B5EF4-FFF2-40B4-BE49-F238E27FC236}">
                <a16:creationId xmlns:a16="http://schemas.microsoft.com/office/drawing/2014/main" id="{58950298-462D-F86B-153D-9F3F00406AC7}"/>
              </a:ext>
            </a:extLst>
          </p:cNvPr>
          <p:cNvSpPr txBox="1"/>
          <p:nvPr/>
        </p:nvSpPr>
        <p:spPr>
          <a:xfrm>
            <a:off x="88172" y="3661372"/>
            <a:ext cx="19646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Documentation</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4D51D123-0361-5014-A855-49A5F6BD30F8}"/>
              </a:ext>
            </a:extLst>
          </p:cNvPr>
          <p:cNvSpPr txBox="1"/>
          <p:nvPr/>
        </p:nvSpPr>
        <p:spPr>
          <a:xfrm>
            <a:off x="2137867" y="676760"/>
            <a:ext cx="9801286" cy="6792049"/>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3. Stakeholder Engagement in Reporting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Validation Workshops: Engaging national governments, regional economic communities, civil society, indigenous groups, academia, and the private sector to validate reports, ensuring inclusivity and accuracy.</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Multi-Stakeholder Monitoring Forums: Facilitating participatory reporting through knowledge-sharing platforms that promote transparency and accountability in ocean governance.</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4. Dissemination and Accessibility</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Digital Platforms and Data Portals: Establishing an Africa Ocean Governance Information Hub for easy access to monitoring and reporting data.</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Policy Briefs and Public Reports: Condensed summaries for policymakers, stakeholders, and the public to enhance transparency and decision-making.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Capacity Building and Training: Strengthening reporting competencies among ocean governance practitioners to enhance the quality and accuracy of submitted data.</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5. Strengthening Compliance and Adaptive Management</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Review Mechanisms: Reports will inform adaptive management strategies, ensuring course correction in governance approaches where necessary.</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Performance-Based Accountability: Institutions will be assessed on their progress in meeting governance targets, fostering accountability across multiple levels of implementation.</a:t>
            </a:r>
            <a:endParaRPr lang="en-US" b="1"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3" name="Picture 2">
            <a:extLst>
              <a:ext uri="{FF2B5EF4-FFF2-40B4-BE49-F238E27FC236}">
                <a16:creationId xmlns:a16="http://schemas.microsoft.com/office/drawing/2014/main" id="{7A89485D-5DA7-2BDA-6A0F-CDFC56C1BF95}"/>
              </a:ext>
            </a:extLst>
          </p:cNvPr>
          <p:cNvPicPr>
            <a:picLocks noChangeAspect="1"/>
          </p:cNvPicPr>
          <p:nvPr/>
        </p:nvPicPr>
        <p:blipFill>
          <a:blip r:embed="rId4"/>
          <a:stretch>
            <a:fillRect/>
          </a:stretch>
        </p:blipFill>
        <p:spPr>
          <a:xfrm>
            <a:off x="888088" y="2922284"/>
            <a:ext cx="548688" cy="548688"/>
          </a:xfrm>
          <a:prstGeom prst="rect">
            <a:avLst/>
          </a:prstGeom>
        </p:spPr>
      </p:pic>
    </p:spTree>
    <p:extLst>
      <p:ext uri="{BB962C8B-B14F-4D97-AF65-F5344CB8AC3E}">
        <p14:creationId xmlns:p14="http://schemas.microsoft.com/office/powerpoint/2010/main" val="106140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6BD57-BBBB-2DF9-FDBB-923C5719D0BB}"/>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26CC9A1E-975F-9D1C-6A43-759FA91AC394}"/>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9F8346EB-D1D3-D3CF-2D09-F252669E0F37}"/>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D064BA9C-C17E-7EE1-6217-0DE119EB12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07B83A4E-4659-0FD8-3595-063AE8174881}"/>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Challenges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6BAE61B1-BC7E-63B0-9A08-3A20C0A9DAAA}"/>
              </a:ext>
            </a:extLst>
          </p:cNvPr>
          <p:cNvSpPr txBox="1"/>
          <p:nvPr/>
        </p:nvSpPr>
        <p:spPr>
          <a:xfrm>
            <a:off x="88172" y="3661372"/>
            <a:ext cx="19646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Barriers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01FB45E9-6012-75F2-CE6E-BEABF66324F8}"/>
              </a:ext>
            </a:extLst>
          </p:cNvPr>
          <p:cNvSpPr txBox="1"/>
          <p:nvPr/>
        </p:nvSpPr>
        <p:spPr>
          <a:xfrm>
            <a:off x="1896573" y="1053973"/>
            <a:ext cx="10132827" cy="5614908"/>
          </a:xfrm>
          <a:prstGeom prst="roundRect">
            <a:avLst>
              <a:gd name="adj" fmla="val 12445"/>
            </a:avLst>
          </a:prstGeom>
          <a:solidFill>
            <a:srgbClr val="0085C8">
              <a:alpha val="50196"/>
            </a:srgbClr>
          </a:solidFill>
          <a:ln>
            <a:noFill/>
          </a:ln>
        </p:spPr>
        <p:txBody>
          <a:bodyPr wrap="square" anchor="ctr">
            <a:spAutoFit/>
          </a:bodyPr>
          <a:lstStyle/>
          <a:p>
            <a:pPr marL="342900" marR="0" lvl="0" indent="-342900" algn="l" defTabSz="914400" rtl="0" eaLnBrk="1" fontAlgn="auto" latinLnBrk="0" hangingPunct="1">
              <a:lnSpc>
                <a:spcPct val="100000"/>
              </a:lnSpc>
              <a:spcBef>
                <a:spcPts val="200"/>
              </a:spcBef>
              <a:spcAft>
                <a:spcPts val="200"/>
              </a:spcAft>
              <a:buClrTx/>
              <a:buSzTx/>
              <a:buFontTx/>
              <a:buAutoNum type="arabicPeriod"/>
              <a:tabLst/>
              <a:defRPr/>
            </a:pPr>
            <a:r>
              <a:rPr lang="en-US" b="1" dirty="0">
                <a:solidFill>
                  <a:srgbClr val="000000"/>
                </a:solidFill>
                <a:latin typeface="Roboto Condensed Light"/>
                <a:ea typeface="Roboto Condensed Light"/>
                <a:cs typeface="Roboto Condensed Light"/>
              </a:rPr>
              <a:t>Limited Financial and Technical Capacity</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Insufficient funding for ocean monitoring programs, particularly in developing coastal states, affects the ability to sustain long-term data collection, research, and reporting efforts.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Limited technical expertise in using advanced monitoring tools, such as remote sensing, GIS mapping, and AI-driven ocean analytics, restricts accurate and efficient tracking of marine and coastal ecosystem changes.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Inadequate infrastructure for real-time data collection, such as marine observation stations and satellite monitoring systems, hinders comprehensive assessment.</a:t>
            </a:r>
          </a:p>
          <a:p>
            <a:pPr marR="0" lvl="0" algn="l" defTabSz="914400" rtl="0" eaLnBrk="1" fontAlgn="auto" latinLnBrk="0" hangingPunct="1">
              <a:lnSpc>
                <a:spcPct val="100000"/>
              </a:lnSpc>
              <a:spcBef>
                <a:spcPts val="200"/>
              </a:spcBef>
              <a:spcAft>
                <a:spcPts val="200"/>
              </a:spcAft>
              <a:buClrTx/>
              <a:buSzTx/>
              <a:tabLst/>
              <a:defRPr/>
            </a:pPr>
            <a:endParaRPr lang="en-US" dirty="0">
              <a:solidFill>
                <a:srgbClr val="000000"/>
              </a:solidFill>
              <a:latin typeface="Roboto Condensed Light"/>
              <a:ea typeface="Roboto Condensed Light"/>
              <a:cs typeface="Roboto Condensed Light"/>
            </a:endParaRPr>
          </a:p>
          <a:p>
            <a:pPr marR="0" lvl="0" algn="l" defTabSz="914400" rtl="0" eaLnBrk="1" fontAlgn="auto" latinLnBrk="0" hangingPunct="1">
              <a:lnSpc>
                <a:spcPct val="100000"/>
              </a:lnSpc>
              <a:spcBef>
                <a:spcPts val="200"/>
              </a:spcBef>
              <a:spcAft>
                <a:spcPts val="200"/>
              </a:spcAft>
              <a:buClrTx/>
              <a:buSzTx/>
              <a:tabLst/>
              <a:defRPr/>
            </a:pPr>
            <a:r>
              <a:rPr lang="en-US" b="1" dirty="0">
                <a:solidFill>
                  <a:srgbClr val="000000"/>
                </a:solidFill>
                <a:latin typeface="Roboto Condensed Light"/>
                <a:ea typeface="Roboto Condensed Light"/>
                <a:cs typeface="Roboto Condensed Light"/>
              </a:rPr>
              <a:t>2. Inconsistent Data Collection and Reporting Methodologies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Lack of harmonized indicators across national, regional, and continental levels makes it difficult to compare and aggregate data on key issues such as ocean pollution, marine biodiversity loss, and illegal fishing.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Variability in reporting standards across institutions leads to inconsistencies in data quality, affecting decision-making at regional and global levels.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Absence of a centralized data repository means that ocean governance reports are fragmented, limiting accessibility and effective knowledge sharing.</a:t>
            </a:r>
          </a:p>
        </p:txBody>
      </p:sp>
      <p:pic>
        <p:nvPicPr>
          <p:cNvPr id="2" name="Picture 1">
            <a:extLst>
              <a:ext uri="{FF2B5EF4-FFF2-40B4-BE49-F238E27FC236}">
                <a16:creationId xmlns:a16="http://schemas.microsoft.com/office/drawing/2014/main" id="{EDE242C5-74A3-4958-4FFC-57EACA7D81EE}"/>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22010629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8133-6E62-8492-0F54-7096D5E574DA}"/>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ADA8B895-842B-1E8B-32C8-CFF6E28E7BD4}"/>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5D7A7131-4873-0404-24F5-B4BCAF8A5202}"/>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9EF75DB1-4894-D227-7A6E-1E37C209E0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D1DBF884-CFAC-A7A8-3984-0B617412B837}"/>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Challenges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79FE4828-CD45-495E-60A4-BB2278338D91}"/>
              </a:ext>
            </a:extLst>
          </p:cNvPr>
          <p:cNvSpPr txBox="1"/>
          <p:nvPr/>
        </p:nvSpPr>
        <p:spPr>
          <a:xfrm>
            <a:off x="88172" y="3661372"/>
            <a:ext cx="19646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Barriers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141C8179-4FD3-3569-3838-9727155F9695}"/>
              </a:ext>
            </a:extLst>
          </p:cNvPr>
          <p:cNvSpPr txBox="1"/>
          <p:nvPr/>
        </p:nvSpPr>
        <p:spPr>
          <a:xfrm>
            <a:off x="1843410" y="787249"/>
            <a:ext cx="10132827" cy="6338878"/>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3. Gaps in Cross-Sectoral Collaboration</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Weak inter-agency coordination between government ministries, regional economic bodies, research institutions, and private sector actors leads to duplication of efforts and inefficiencies in monitoring frameworks.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Limited engagement with local communities and indigenous knowledge systems results in lost opportunities to integrate traditional governance practices and ecological insights into formal monitoring mechanisms.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Lack of private sector participation in ocean data collection and reporting reduces the availability of real-time industrial and commercial activity insights, particularly for monitoring maritime industries, offshore energy, and coastal development.</a:t>
            </a:r>
          </a:p>
          <a:p>
            <a:pPr marR="0" lvl="0" algn="l" defTabSz="914400" rtl="0" eaLnBrk="1" fontAlgn="auto" latinLnBrk="0" hangingPunct="1">
              <a:lnSpc>
                <a:spcPct val="100000"/>
              </a:lnSpc>
              <a:spcBef>
                <a:spcPts val="200"/>
              </a:spcBef>
              <a:spcAft>
                <a:spcPts val="200"/>
              </a:spcAft>
              <a:buClrTx/>
              <a:buSzTx/>
              <a:tabLst/>
              <a:defRPr/>
            </a:pPr>
            <a:endParaRPr lang="en-US" dirty="0">
              <a:solidFill>
                <a:srgbClr val="000000"/>
              </a:solidFill>
              <a:latin typeface="Roboto Condensed Light"/>
              <a:ea typeface="Roboto Condensed Light"/>
              <a:cs typeface="Roboto Condensed Light"/>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4. Data Accessibility and Integration Challenges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Restricted access to ocean governance data due to proprietary restrictions, security concerns, and weak open-data policies limits the ability of stakeholders to contribute to and utilize monitoring information.</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Technological barriers, such as poor internet connectivity in remote coastal areas, hinder real-time data transmission and integration into global monitoring platforms.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Low adoption of digital tools and automation reduces efficiency in data collection, processing, and reporting, slowing response times for adaptive management and decision-making.</a:t>
            </a: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59C7C283-6F1F-F18E-A228-F36736519E55}"/>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29161074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E4EC3-0786-6BEF-577E-C0EC136FA891}"/>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99736435-E163-9701-B3FB-694684C964B1}"/>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02B555E4-1F22-09A2-0C2D-69768F4F2B2E}"/>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124DA22B-28F3-08DA-660D-8EE3D2E55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01CCA2F3-5EDA-6227-9658-9ED7B146D8FB}"/>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Challenges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F96528CE-2337-D82C-9471-2B1EF2DC5971}"/>
              </a:ext>
            </a:extLst>
          </p:cNvPr>
          <p:cNvSpPr txBox="1"/>
          <p:nvPr/>
        </p:nvSpPr>
        <p:spPr>
          <a:xfrm>
            <a:off x="88172" y="3661372"/>
            <a:ext cx="19646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Barriers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F499318D-783C-4F06-0135-111F523A349B}"/>
              </a:ext>
            </a:extLst>
          </p:cNvPr>
          <p:cNvSpPr txBox="1"/>
          <p:nvPr/>
        </p:nvSpPr>
        <p:spPr>
          <a:xfrm>
            <a:off x="1721264" y="2122246"/>
            <a:ext cx="10132827" cy="3078252"/>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5. Political and Institutional Barriers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Variability in political commitment among member states affects the consistency of monitoring and reporting obligations under regional and international frameworks.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Bureaucratic inefficiencies and competing national priorities slow down the adoption and implementation of standardized monitoring mechanisms.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Inconsistent enforcement of governance frameworks weakens compliance monitoring, particularly in addressing issues such as illegal, unreported, and unregulated (IUU) fishing, marine pollution, and transboundary marine resource management.</a:t>
            </a:r>
            <a:endParaRPr lang="en-US" sz="2400"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1DD7C5E8-5A60-D896-F724-9C3A77D8A154}"/>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19441521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07EE-53AC-038A-46E1-78D9AC54BCE4}"/>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CD152C56-406A-800B-2828-F89D8599E605}"/>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A5BE0756-324C-859E-5EA9-A08F0DE5949E}"/>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95C63048-75E6-4298-0036-FF27AB1982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D24C74BB-F2AB-A26D-5202-646391645AFE}"/>
              </a:ext>
            </a:extLst>
          </p:cNvPr>
          <p:cNvSpPr>
            <a:spLocks noGrp="1"/>
          </p:cNvSpPr>
          <p:nvPr>
            <p:ph type="title"/>
          </p:nvPr>
        </p:nvSpPr>
        <p:spPr>
          <a:xfrm>
            <a:off x="337909" y="99324"/>
            <a:ext cx="10503560" cy="640763"/>
          </a:xfrm>
        </p:spPr>
        <p:txBody>
          <a:bodyPr>
            <a:normAutofit/>
          </a:bodyPr>
          <a:lstStyle/>
          <a:p>
            <a:r>
              <a:rPr lang="en-US" dirty="0">
                <a:solidFill>
                  <a:srgbClr val="0085C8"/>
                </a:solidFill>
              </a:rPr>
              <a:t>Recommendations for Improvement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1905A458-47C8-3709-BF54-5F1FB6EFB3BD}"/>
              </a:ext>
            </a:extLst>
          </p:cNvPr>
          <p:cNvSpPr txBox="1"/>
          <p:nvPr/>
        </p:nvSpPr>
        <p:spPr>
          <a:xfrm>
            <a:off x="0" y="3661372"/>
            <a:ext cx="20591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Enablers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22828422-E2F8-AC5F-8D00-C8E3DA8BCF3A}"/>
              </a:ext>
            </a:extLst>
          </p:cNvPr>
          <p:cNvSpPr txBox="1"/>
          <p:nvPr/>
        </p:nvSpPr>
        <p:spPr>
          <a:xfrm>
            <a:off x="1846522" y="1024348"/>
            <a:ext cx="10132827" cy="5018048"/>
          </a:xfrm>
          <a:prstGeom prst="roundRect">
            <a:avLst>
              <a:gd name="adj" fmla="val 12445"/>
            </a:avLst>
          </a:prstGeom>
          <a:solidFill>
            <a:srgbClr val="0085C8">
              <a:alpha val="50196"/>
            </a:srgbClr>
          </a:solidFill>
          <a:ln>
            <a:noFill/>
          </a:ln>
        </p:spPr>
        <p:txBody>
          <a:bodyPr wrap="square" anchor="ctr">
            <a:spAutoFit/>
          </a:bodyPr>
          <a:lstStyle/>
          <a:p>
            <a:pPr marL="342900" marR="0" lvl="0" indent="-342900" algn="l" defTabSz="914400" rtl="0" eaLnBrk="1" fontAlgn="auto" latinLnBrk="0" hangingPunct="1">
              <a:lnSpc>
                <a:spcPct val="100000"/>
              </a:lnSpc>
              <a:spcBef>
                <a:spcPts val="200"/>
              </a:spcBef>
              <a:spcAft>
                <a:spcPts val="200"/>
              </a:spcAft>
              <a:buClrTx/>
              <a:buSzTx/>
              <a:buFontTx/>
              <a:buAutoNum type="arabicPeriod"/>
              <a:tabLst/>
              <a:defRPr/>
            </a:pPr>
            <a:r>
              <a:rPr lang="en-US" b="1" dirty="0">
                <a:solidFill>
                  <a:srgbClr val="000000"/>
                </a:solidFill>
                <a:latin typeface="Roboto Condensed Light"/>
                <a:ea typeface="Roboto Condensed Light"/>
                <a:cs typeface="Roboto Condensed Light"/>
              </a:rPr>
              <a:t>Strengthen Institutional Capacity for Monitoring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Enhance technical expertise by investing in training programs for government agencies, regional bodies, and local institutions on ocean data collection, analysis, and reporting methodologies.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Establish dedicated ocean governance monitoring units within relevant institutions to ensure continuous assessment and alignment with the Africa Ocean Governance Strategy.</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Develop long-term financial mechanisms, including blue bonds and public-private partnerships, to support monitoring infrastructure and research programs.</a:t>
            </a:r>
          </a:p>
          <a:p>
            <a:pPr marR="0" lvl="0" algn="l" defTabSz="914400" rtl="0" eaLnBrk="1" fontAlgn="auto" latinLnBrk="0" hangingPunct="1">
              <a:lnSpc>
                <a:spcPct val="100000"/>
              </a:lnSpc>
              <a:spcBef>
                <a:spcPts val="200"/>
              </a:spcBef>
              <a:spcAft>
                <a:spcPts val="200"/>
              </a:spcAft>
              <a:buClrTx/>
              <a:buSzTx/>
              <a:tabLst/>
              <a:defRPr/>
            </a:pPr>
            <a:endParaRPr lang="en-US" b="1" dirty="0">
              <a:solidFill>
                <a:srgbClr val="000000"/>
              </a:solidFill>
              <a:latin typeface="Roboto Condensed Light"/>
              <a:ea typeface="Roboto Condensed Light"/>
              <a:cs typeface="Roboto Condensed Light"/>
            </a:endParaRPr>
          </a:p>
          <a:p>
            <a:pPr marR="0" lvl="0" algn="l" defTabSz="914400" rtl="0" eaLnBrk="1" fontAlgn="auto" latinLnBrk="0" hangingPunct="1">
              <a:lnSpc>
                <a:spcPct val="100000"/>
              </a:lnSpc>
              <a:spcBef>
                <a:spcPts val="200"/>
              </a:spcBef>
              <a:spcAft>
                <a:spcPts val="200"/>
              </a:spcAft>
              <a:buClrTx/>
              <a:buSzTx/>
              <a:tabLst/>
              <a:defRPr/>
            </a:pPr>
            <a:r>
              <a:rPr lang="en-US" b="1" dirty="0">
                <a:solidFill>
                  <a:srgbClr val="000000"/>
                </a:solidFill>
                <a:latin typeface="Roboto Condensed Light"/>
                <a:ea typeface="Roboto Condensed Light"/>
                <a:cs typeface="Roboto Condensed Light"/>
              </a:rPr>
              <a:t>2. Enhance Harmonization of Data Collection Frameworks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Adopt standardized Key Performance Indicators (KPIs) for assessing governance effectiveness, marine biodiversity conservation, and pollution control across national, regional, and continental levels.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Promote interoperability between ocean data platforms by ensuring that national, regional, and global reporting frameworks are aligned with AU Agenda 2063, SDG 14, and other international commitments.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Facilitate collaboration between scientific research institutions and policymakers to ensure that monitoring data directly informs decision-making processes.</a:t>
            </a:r>
            <a:endParaRPr lang="en-US" sz="2400"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71D6362E-F2BB-7580-FDA5-B76C9B8A8602}"/>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355753924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4E0C-6EC3-7FA1-ACD0-53699AA1C0FF}"/>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90CB3F8A-E06B-8869-3705-08A060CAA6AB}"/>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25425DE5-158E-0534-B641-70CAD1EDF656}"/>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8255F29B-6817-6A24-C62D-8F1F17D293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6CD33804-8361-D98B-5A50-411F2EA862DE}"/>
              </a:ext>
            </a:extLst>
          </p:cNvPr>
          <p:cNvSpPr>
            <a:spLocks noGrp="1"/>
          </p:cNvSpPr>
          <p:nvPr>
            <p:ph type="title"/>
          </p:nvPr>
        </p:nvSpPr>
        <p:spPr>
          <a:xfrm>
            <a:off x="337909" y="99324"/>
            <a:ext cx="10503560" cy="640763"/>
          </a:xfrm>
        </p:spPr>
        <p:txBody>
          <a:bodyPr>
            <a:normAutofit/>
          </a:bodyPr>
          <a:lstStyle/>
          <a:p>
            <a:r>
              <a:rPr lang="en-US" dirty="0">
                <a:solidFill>
                  <a:srgbClr val="0085C8"/>
                </a:solidFill>
              </a:rPr>
              <a:t>Recommendations for Improvement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9829883A-AF1B-35B5-2CB6-8D7D25C7A132}"/>
              </a:ext>
            </a:extLst>
          </p:cNvPr>
          <p:cNvSpPr txBox="1"/>
          <p:nvPr/>
        </p:nvSpPr>
        <p:spPr>
          <a:xfrm>
            <a:off x="0" y="3661372"/>
            <a:ext cx="20591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Enablers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EA805304-5FCF-7E76-D913-90F3AB87162D}"/>
              </a:ext>
            </a:extLst>
          </p:cNvPr>
          <p:cNvSpPr txBox="1"/>
          <p:nvPr/>
        </p:nvSpPr>
        <p:spPr>
          <a:xfrm>
            <a:off x="2059173" y="786076"/>
            <a:ext cx="9794918" cy="6338878"/>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3. Increase Investment in Digital Monitoring Tools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Expand the use of remote sensing, GIS mapping, and artificial intelligence for real-time tracking of ocean governance indicators, including marine spatial planning, protected areas management, and coastal ecosystem health.</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Deploy regional digital platforms for centralized data storage, visualization, and reporting to enhance accessibility and integration of ocean governance information.</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Leverage blockchain technology for secure and transparent data reporting on ocean governance compliance, fisheries management, and marine pollution control.</a:t>
            </a:r>
          </a:p>
          <a:p>
            <a:pPr marR="0" lvl="0" algn="l" defTabSz="914400" rtl="0" eaLnBrk="1" fontAlgn="auto" latinLnBrk="0" hangingPunct="1">
              <a:lnSpc>
                <a:spcPct val="100000"/>
              </a:lnSpc>
              <a:spcBef>
                <a:spcPts val="200"/>
              </a:spcBef>
              <a:spcAft>
                <a:spcPts val="200"/>
              </a:spcAft>
              <a:buClrTx/>
              <a:buSzTx/>
              <a:tabLst/>
              <a:defRPr/>
            </a:pPr>
            <a:endParaRPr lang="en-US" dirty="0">
              <a:solidFill>
                <a:srgbClr val="000000"/>
              </a:solidFill>
              <a:latin typeface="Roboto Condensed Light"/>
              <a:ea typeface="Roboto Condensed Light"/>
              <a:cs typeface="Roboto Condensed Light"/>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4. Foster Multi-Stakeholder Partnerships for Effective Reporting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Encourage active participation of the private sector, including maritime industries, fisheries, and tourism operators, in contributing real-time data on ocean activities.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Strengthen regional cooperation by fostering cross-border information-sharing agreements between countries and harmonizing reporting processes within Regional Seas Conventions and Economic Communities.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Empower coastal communities and indigenous groups to play an active role in monitoring through citizen science initiatives, traditional knowledge documentation, and participatory governance models.</a:t>
            </a: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A8F20BC2-4960-72FA-EF89-E508177717F8}"/>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129683765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2DA7-F4B6-0ACE-F1AE-3DA7A1E222EA}"/>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8E277D3F-9A81-1DC6-EA8A-470AB757DA77}"/>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1297CBAF-35A7-6180-104E-17A5DD7547F8}"/>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52EFD0A1-3EBD-13CB-93FE-17AD86D12C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6CA141D2-4B44-3023-F661-BAFE345CDE7D}"/>
              </a:ext>
            </a:extLst>
          </p:cNvPr>
          <p:cNvSpPr>
            <a:spLocks noGrp="1"/>
          </p:cNvSpPr>
          <p:nvPr>
            <p:ph type="title"/>
          </p:nvPr>
        </p:nvSpPr>
        <p:spPr>
          <a:xfrm>
            <a:off x="337909" y="99324"/>
            <a:ext cx="10503560" cy="640763"/>
          </a:xfrm>
        </p:spPr>
        <p:txBody>
          <a:bodyPr>
            <a:normAutofit/>
          </a:bodyPr>
          <a:lstStyle/>
          <a:p>
            <a:r>
              <a:rPr lang="en-US" dirty="0">
                <a:solidFill>
                  <a:srgbClr val="0085C8"/>
                </a:solidFill>
              </a:rPr>
              <a:t>Recommendations for Improvement in Monitoring &amp; Reporting</a:t>
            </a:r>
            <a:endParaRPr lang="en-GB" dirty="0">
              <a:solidFill>
                <a:srgbClr val="0085C8"/>
              </a:solidFill>
            </a:endParaRPr>
          </a:p>
        </p:txBody>
      </p:sp>
      <p:sp>
        <p:nvSpPr>
          <p:cNvPr id="11" name="TextBox 10">
            <a:extLst>
              <a:ext uri="{FF2B5EF4-FFF2-40B4-BE49-F238E27FC236}">
                <a16:creationId xmlns:a16="http://schemas.microsoft.com/office/drawing/2014/main" id="{80FB149C-194A-8597-1D2E-8D24146B8B59}"/>
              </a:ext>
            </a:extLst>
          </p:cNvPr>
          <p:cNvSpPr txBox="1"/>
          <p:nvPr/>
        </p:nvSpPr>
        <p:spPr>
          <a:xfrm>
            <a:off x="0" y="3661372"/>
            <a:ext cx="20591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Enablers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CCC5D0FE-2D24-22B9-4824-23E8859C4E79}"/>
              </a:ext>
            </a:extLst>
          </p:cNvPr>
          <p:cNvSpPr txBox="1"/>
          <p:nvPr/>
        </p:nvSpPr>
        <p:spPr>
          <a:xfrm>
            <a:off x="1721264" y="2271461"/>
            <a:ext cx="10132827" cy="2779822"/>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solidFill>
                  <a:srgbClr val="000000"/>
                </a:solidFill>
                <a:latin typeface="Roboto Condensed Light"/>
                <a:ea typeface="Roboto Condensed Light"/>
                <a:cs typeface="Roboto Condensed Light"/>
              </a:rPr>
              <a:t>5. Improve Transparency and Public Engagement in Reporting</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Ensure public access to ocean governance reports through open-data portals, policy briefs, and stakeholder dialogues.</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Develop user-friendly reporting tools, such as dashboards and mobile applications, to make ocean governance monitoring more accessible to decision-makers and the public</a:t>
            </a:r>
          </a:p>
          <a:p>
            <a:pPr marL="285750" marR="0" lvl="0" indent="-28575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dirty="0">
                <a:solidFill>
                  <a:srgbClr val="000000"/>
                </a:solidFill>
                <a:latin typeface="Roboto Condensed Light"/>
                <a:ea typeface="Roboto Condensed Light"/>
                <a:cs typeface="Roboto Condensed Light"/>
              </a:rPr>
              <a:t>.Host periodic regional review meetings to assess progress, share lessons learned, and adapt governance strategies based on real-time monitoring results</a:t>
            </a:r>
            <a:r>
              <a:rPr lang="en-US" b="1" dirty="0">
                <a:solidFill>
                  <a:srgbClr val="000000"/>
                </a:solidFill>
                <a:latin typeface="Roboto Condensed Light"/>
                <a:ea typeface="Roboto Condensed Light"/>
                <a:cs typeface="Roboto Condensed Light"/>
              </a:rPr>
              <a:t>.</a:t>
            </a:r>
            <a:endParaRPr lang="en-US" sz="2400"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E54AA563-91E6-3395-9F5A-C0DE6B9AF549}"/>
              </a:ext>
            </a:extLst>
          </p:cNvPr>
          <p:cNvPicPr>
            <a:picLocks noChangeAspect="1"/>
          </p:cNvPicPr>
          <p:nvPr/>
        </p:nvPicPr>
        <p:blipFill>
          <a:blip r:embed="rId4"/>
          <a:stretch>
            <a:fillRect/>
          </a:stretch>
        </p:blipFill>
        <p:spPr>
          <a:xfrm>
            <a:off x="831728" y="2841357"/>
            <a:ext cx="530398" cy="530398"/>
          </a:xfrm>
          <a:prstGeom prst="rect">
            <a:avLst/>
          </a:prstGeom>
        </p:spPr>
      </p:pic>
    </p:spTree>
    <p:extLst>
      <p:ext uri="{BB962C8B-B14F-4D97-AF65-F5344CB8AC3E}">
        <p14:creationId xmlns:p14="http://schemas.microsoft.com/office/powerpoint/2010/main" val="401918018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FA01-57CC-9B1A-9AB9-82FF7922A00F}"/>
              </a:ext>
            </a:extLst>
          </p:cNvPr>
          <p:cNvSpPr>
            <a:spLocks noGrp="1"/>
          </p:cNvSpPr>
          <p:nvPr>
            <p:ph type="title"/>
          </p:nvPr>
        </p:nvSpPr>
        <p:spPr>
          <a:xfrm>
            <a:off x="932270" y="162131"/>
            <a:ext cx="11099800" cy="640763"/>
          </a:xfrm>
        </p:spPr>
        <p:txBody>
          <a:bodyPr/>
          <a:lstStyle/>
          <a:p>
            <a:r>
              <a:rPr lang="en-GB" dirty="0"/>
              <a:t>Conclusion &amp; Next Steps</a:t>
            </a:r>
          </a:p>
        </p:txBody>
      </p:sp>
      <p:sp>
        <p:nvSpPr>
          <p:cNvPr id="3" name="Content Placeholder 2">
            <a:extLst>
              <a:ext uri="{FF2B5EF4-FFF2-40B4-BE49-F238E27FC236}">
                <a16:creationId xmlns:a16="http://schemas.microsoft.com/office/drawing/2014/main" id="{3562AEBB-4017-8F11-6134-49BF816363C2}"/>
              </a:ext>
            </a:extLst>
          </p:cNvPr>
          <p:cNvSpPr>
            <a:spLocks noGrp="1"/>
          </p:cNvSpPr>
          <p:nvPr>
            <p:ph idx="1"/>
          </p:nvPr>
        </p:nvSpPr>
        <p:spPr>
          <a:xfrm>
            <a:off x="1300569" y="1196964"/>
            <a:ext cx="10597264" cy="5273687"/>
          </a:xfrm>
        </p:spPr>
        <p:txBody>
          <a:bodyPr>
            <a:normAutofit/>
          </a:bodyPr>
          <a:lstStyle/>
          <a:p>
            <a:pPr marL="0" indent="0">
              <a:buNone/>
            </a:pPr>
            <a:r>
              <a:rPr lang="en-US" sz="2400" dirty="0">
                <a:solidFill>
                  <a:srgbClr val="00B0F0"/>
                </a:solidFill>
                <a:latin typeface="Roboto Condensed Medium" panose="02000000000000000000" pitchFamily="2" charset="0"/>
                <a:ea typeface="Roboto Condensed Medium" panose="02000000000000000000" pitchFamily="2" charset="0"/>
              </a:rPr>
              <a:t>Commitment to Strengthening Monitoring and Reporting Mechanisms: </a:t>
            </a:r>
            <a:r>
              <a:rPr lang="en-US" sz="2300" dirty="0">
                <a:latin typeface="Roboto Condensed Medium" panose="02000000000000000000" pitchFamily="2" charset="0"/>
                <a:ea typeface="Roboto Condensed Medium" panose="02000000000000000000" pitchFamily="2" charset="0"/>
                <a:cs typeface="Roboto Condensed Medium" panose="02000000000000000000" pitchFamily="2" charset="0"/>
              </a:rPr>
              <a:t>Continued efforts to institutionalize monitoring within national and regional governance structures.</a:t>
            </a:r>
          </a:p>
          <a:p>
            <a:pPr marL="0" indent="0">
              <a:buNone/>
            </a:pPr>
            <a:r>
              <a:rPr lang="en-US" sz="2400" dirty="0">
                <a:solidFill>
                  <a:srgbClr val="00B0F0"/>
                </a:solidFill>
                <a:latin typeface="Roboto Condensed Medium" panose="02000000000000000000" pitchFamily="2" charset="0"/>
                <a:ea typeface="Roboto Condensed Medium" panose="02000000000000000000" pitchFamily="2" charset="0"/>
              </a:rPr>
              <a:t>Continuous Stakeholder Engagement: </a:t>
            </a:r>
            <a:r>
              <a:rPr lang="en-US" sz="2300" dirty="0">
                <a:latin typeface="Roboto Condensed Medium" panose="02000000000000000000" pitchFamily="2" charset="0"/>
                <a:ea typeface="Roboto Condensed Medium" panose="02000000000000000000" pitchFamily="2" charset="0"/>
                <a:cs typeface="Roboto Condensed Medium" panose="02000000000000000000" pitchFamily="2" charset="0"/>
              </a:rPr>
              <a:t>Ongoing consultations with key actors, including policymakers, scientific experts, and coastal communities, to ensure alignment with implementation needs.</a:t>
            </a:r>
          </a:p>
          <a:p>
            <a:pPr marL="0" indent="0">
              <a:buNone/>
            </a:pPr>
            <a:r>
              <a:rPr lang="en-US" sz="2400" dirty="0">
                <a:solidFill>
                  <a:srgbClr val="00B0F0"/>
                </a:solidFill>
                <a:latin typeface="Roboto Condensed Medium" panose="02000000000000000000" pitchFamily="2" charset="0"/>
                <a:ea typeface="Roboto Condensed Medium" panose="02000000000000000000" pitchFamily="2" charset="0"/>
              </a:rPr>
              <a:t>Integration of Innovative Approaches: </a:t>
            </a:r>
            <a:r>
              <a:rPr lang="en-US" sz="2300" dirty="0">
                <a:latin typeface="Roboto Condensed Medium" panose="02000000000000000000" pitchFamily="2" charset="0"/>
                <a:ea typeface="Roboto Condensed Medium" panose="02000000000000000000" pitchFamily="2" charset="0"/>
                <a:cs typeface="Roboto Condensed Medium" panose="02000000000000000000" pitchFamily="2" charset="0"/>
              </a:rPr>
              <a:t>Adoption of cutting-edge technologies such as blockchain for data integrity, AI for trend analysis, and mobile applications for community-based reporting.</a:t>
            </a:r>
          </a:p>
          <a:p>
            <a:pPr marL="0" indent="0">
              <a:buNone/>
            </a:pPr>
            <a:r>
              <a:rPr lang="en-US" sz="2400" dirty="0">
                <a:solidFill>
                  <a:srgbClr val="00B0F0"/>
                </a:solidFill>
                <a:latin typeface="Roboto Condensed Medium" panose="02000000000000000000" pitchFamily="2" charset="0"/>
                <a:ea typeface="Roboto Condensed Medium" panose="02000000000000000000" pitchFamily="2" charset="0"/>
              </a:rPr>
              <a:t>Establishment of a Centralized Data Repository: </a:t>
            </a:r>
            <a:r>
              <a:rPr lang="en-US" sz="2300" dirty="0">
                <a:latin typeface="Roboto Condensed Medium" panose="02000000000000000000" pitchFamily="2" charset="0"/>
                <a:ea typeface="Roboto Condensed Medium" panose="02000000000000000000" pitchFamily="2" charset="0"/>
                <a:cs typeface="Roboto Condensed Medium" panose="02000000000000000000" pitchFamily="2" charset="0"/>
              </a:rPr>
              <a:t>Development of a unified regional data center to improve tracking, analysis, and knowledge-sharing on ocean governance progress.</a:t>
            </a:r>
          </a:p>
          <a:p>
            <a:pPr marL="0" indent="0">
              <a:buNone/>
            </a:pPr>
            <a:r>
              <a:rPr lang="en-US" sz="2400" dirty="0">
                <a:solidFill>
                  <a:srgbClr val="00B0F0"/>
                </a:solidFill>
                <a:latin typeface="Roboto Condensed Medium" panose="02000000000000000000" pitchFamily="2" charset="0"/>
                <a:ea typeface="Roboto Condensed Medium" panose="02000000000000000000" pitchFamily="2" charset="0"/>
              </a:rPr>
              <a:t>Alignment with Global and Regional Commitments: </a:t>
            </a:r>
            <a:r>
              <a:rPr lang="en-US" sz="2300" dirty="0">
                <a:latin typeface="Roboto Condensed Medium" panose="02000000000000000000" pitchFamily="2" charset="0"/>
                <a:ea typeface="Roboto Condensed Medium" panose="02000000000000000000" pitchFamily="2" charset="0"/>
                <a:cs typeface="Roboto Condensed Medium" panose="02000000000000000000" pitchFamily="2" charset="0"/>
              </a:rPr>
              <a:t>Strengthening reporting mechanisms to ensure Africa’s voice and progress are well-reflected in global frameworks such as the UN Ocean Decade and SDG 14.</a:t>
            </a:r>
          </a:p>
          <a:p>
            <a:pPr marL="0" indent="0" algn="just">
              <a:lnSpc>
                <a:spcPct val="100000"/>
              </a:lnSpc>
              <a:spcBef>
                <a:spcPts val="1200"/>
              </a:spcBef>
              <a:spcAft>
                <a:spcPts val="1200"/>
              </a:spcAft>
              <a:buNone/>
            </a:pPr>
            <a:endParaRPr lang="en-GB" sz="2200" b="1" dirty="0">
              <a:solidFill>
                <a:srgbClr val="00B0F0"/>
              </a:solidFill>
              <a:latin typeface="Roboto Condensed Light" panose="02000000000000000000" pitchFamily="2" charset="0"/>
              <a:ea typeface="Roboto Condensed Light" panose="02000000000000000000" pitchFamily="2" charset="0"/>
            </a:endParaRPr>
          </a:p>
        </p:txBody>
      </p:sp>
      <p:sp>
        <p:nvSpPr>
          <p:cNvPr id="4" name="Slide Number Placeholder 3">
            <a:extLst>
              <a:ext uri="{FF2B5EF4-FFF2-40B4-BE49-F238E27FC236}">
                <a16:creationId xmlns:a16="http://schemas.microsoft.com/office/drawing/2014/main" id="{973F200D-5BD7-AAE1-F8B4-1A3DD3BE98C1}"/>
              </a:ext>
            </a:extLst>
          </p:cNvPr>
          <p:cNvSpPr>
            <a:spLocks noGrp="1"/>
          </p:cNvSpPr>
          <p:nvPr>
            <p:ph type="sldNum" sz="quarter" idx="12"/>
          </p:nvPr>
        </p:nvSpPr>
        <p:spPr/>
        <p:txBody>
          <a:bodyPr/>
          <a:lstStyle/>
          <a:p>
            <a:fld id="{F09E0203-A09F-0842-9341-4BFD3867CFA2}" type="slidenum">
              <a:rPr lang="en-US" smtClean="0"/>
              <a:pPr/>
              <a:t>18</a:t>
            </a:fld>
            <a:endParaRPr lang="en-US"/>
          </a:p>
        </p:txBody>
      </p:sp>
      <p:pic>
        <p:nvPicPr>
          <p:cNvPr id="6" name="Picture 5">
            <a:extLst>
              <a:ext uri="{FF2B5EF4-FFF2-40B4-BE49-F238E27FC236}">
                <a16:creationId xmlns:a16="http://schemas.microsoft.com/office/drawing/2014/main" id="{7109B9B6-E6DF-7D00-A1FF-97E819F0149B}"/>
              </a:ext>
            </a:extLst>
          </p:cNvPr>
          <p:cNvPicPr>
            <a:picLocks noChangeAspect="1"/>
          </p:cNvPicPr>
          <p:nvPr/>
        </p:nvPicPr>
        <p:blipFill>
          <a:blip r:embed="rId2"/>
          <a:stretch>
            <a:fillRect/>
          </a:stretch>
        </p:blipFill>
        <p:spPr>
          <a:xfrm>
            <a:off x="611888" y="1325506"/>
            <a:ext cx="530398" cy="536494"/>
          </a:xfrm>
          <a:prstGeom prst="rect">
            <a:avLst/>
          </a:prstGeom>
        </p:spPr>
      </p:pic>
      <p:pic>
        <p:nvPicPr>
          <p:cNvPr id="8" name="Picture 7" descr="Icon&#10;&#10;Description automatically generated">
            <a:extLst>
              <a:ext uri="{FF2B5EF4-FFF2-40B4-BE49-F238E27FC236}">
                <a16:creationId xmlns:a16="http://schemas.microsoft.com/office/drawing/2014/main" id="{96D5B851-979B-13D2-FB0B-31F0826C1230}"/>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500822" y="4238341"/>
            <a:ext cx="640763" cy="640763"/>
          </a:xfrm>
          <a:prstGeom prst="rect">
            <a:avLst/>
          </a:prstGeom>
        </p:spPr>
      </p:pic>
      <p:pic>
        <p:nvPicPr>
          <p:cNvPr id="5" name="Picture 4">
            <a:extLst>
              <a:ext uri="{FF2B5EF4-FFF2-40B4-BE49-F238E27FC236}">
                <a16:creationId xmlns:a16="http://schemas.microsoft.com/office/drawing/2014/main" id="{BF9F1D3D-ACF5-37F8-7615-F43FD297D70B}"/>
              </a:ext>
            </a:extLst>
          </p:cNvPr>
          <p:cNvPicPr>
            <a:picLocks noChangeAspect="1"/>
          </p:cNvPicPr>
          <p:nvPr/>
        </p:nvPicPr>
        <p:blipFill>
          <a:blip r:embed="rId5"/>
          <a:stretch>
            <a:fillRect/>
          </a:stretch>
        </p:blipFill>
        <p:spPr>
          <a:xfrm>
            <a:off x="667070" y="5385895"/>
            <a:ext cx="530398" cy="530398"/>
          </a:xfrm>
          <a:prstGeom prst="rect">
            <a:avLst/>
          </a:prstGeom>
        </p:spPr>
      </p:pic>
      <p:pic>
        <p:nvPicPr>
          <p:cNvPr id="7" name="Picture 6">
            <a:extLst>
              <a:ext uri="{FF2B5EF4-FFF2-40B4-BE49-F238E27FC236}">
                <a16:creationId xmlns:a16="http://schemas.microsoft.com/office/drawing/2014/main" id="{47CED347-9FE3-CB74-769B-39AC9E4AD622}"/>
              </a:ext>
            </a:extLst>
          </p:cNvPr>
          <p:cNvPicPr>
            <a:picLocks noChangeAspect="1"/>
          </p:cNvPicPr>
          <p:nvPr/>
        </p:nvPicPr>
        <p:blipFill>
          <a:blip r:embed="rId6"/>
          <a:stretch>
            <a:fillRect/>
          </a:stretch>
        </p:blipFill>
        <p:spPr>
          <a:xfrm>
            <a:off x="612516" y="2253267"/>
            <a:ext cx="640135" cy="640135"/>
          </a:xfrm>
          <a:prstGeom prst="rect">
            <a:avLst/>
          </a:prstGeom>
        </p:spPr>
      </p:pic>
      <p:pic>
        <p:nvPicPr>
          <p:cNvPr id="9" name="Picture 8">
            <a:extLst>
              <a:ext uri="{FF2B5EF4-FFF2-40B4-BE49-F238E27FC236}">
                <a16:creationId xmlns:a16="http://schemas.microsoft.com/office/drawing/2014/main" id="{07AF47FA-130D-C220-E12D-7E16D53CB6C2}"/>
              </a:ext>
            </a:extLst>
          </p:cNvPr>
          <p:cNvPicPr>
            <a:picLocks noChangeAspect="1"/>
          </p:cNvPicPr>
          <p:nvPr/>
        </p:nvPicPr>
        <p:blipFill>
          <a:blip r:embed="rId7"/>
          <a:stretch>
            <a:fillRect/>
          </a:stretch>
        </p:blipFill>
        <p:spPr>
          <a:xfrm>
            <a:off x="501450" y="3206939"/>
            <a:ext cx="640135" cy="640135"/>
          </a:xfrm>
          <a:prstGeom prst="rect">
            <a:avLst/>
          </a:prstGeom>
        </p:spPr>
      </p:pic>
    </p:spTree>
    <p:extLst>
      <p:ext uri="{BB962C8B-B14F-4D97-AF65-F5344CB8AC3E}">
        <p14:creationId xmlns:p14="http://schemas.microsoft.com/office/powerpoint/2010/main" val="165951176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lastic bottle in the water&#10;&#10;Description automatically generated">
            <a:extLst>
              <a:ext uri="{FF2B5EF4-FFF2-40B4-BE49-F238E27FC236}">
                <a16:creationId xmlns:a16="http://schemas.microsoft.com/office/drawing/2014/main" id="{3BF40B5D-C7C3-1DE5-1CB8-F910AF68BFB1}"/>
              </a:ext>
            </a:extLst>
          </p:cNvPr>
          <p:cNvPicPr>
            <a:picLocks noChangeAspect="1"/>
          </p:cNvPicPr>
          <p:nvPr/>
        </p:nvPicPr>
        <p:blipFill rotWithShape="1">
          <a:blip r:embed="rId2"/>
          <a:srcRect t="24655" b="353"/>
          <a:stretch/>
        </p:blipFill>
        <p:spPr>
          <a:xfrm>
            <a:off x="-3594" y="-1"/>
            <a:ext cx="12195594" cy="6858001"/>
          </a:xfrm>
          <a:prstGeom prst="rect">
            <a:avLst/>
          </a:prstGeom>
        </p:spPr>
      </p:pic>
      <p:sp>
        <p:nvSpPr>
          <p:cNvPr id="5" name="Rounded Rectangle 4">
            <a:extLst>
              <a:ext uri="{FF2B5EF4-FFF2-40B4-BE49-F238E27FC236}">
                <a16:creationId xmlns:a16="http://schemas.microsoft.com/office/drawing/2014/main" id="{0FA2FB6F-75B3-BADA-9ACE-1366AC4EE4B1}"/>
              </a:ext>
            </a:extLst>
          </p:cNvPr>
          <p:cNvSpPr/>
          <p:nvPr/>
        </p:nvSpPr>
        <p:spPr>
          <a:xfrm>
            <a:off x="-1" y="1"/>
            <a:ext cx="12191999" cy="6858000"/>
          </a:xfrm>
          <a:prstGeom prst="roundRect">
            <a:avLst>
              <a:gd name="adj" fmla="val 0"/>
            </a:avLst>
          </a:prstGeom>
          <a:solidFill>
            <a:srgbClr val="0085C8">
              <a:alpha val="75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DFDC513-49B1-A747-3ABF-6F53EFB9C3BE}"/>
              </a:ext>
            </a:extLst>
          </p:cNvPr>
          <p:cNvSpPr/>
          <p:nvPr/>
        </p:nvSpPr>
        <p:spPr>
          <a:xfrm>
            <a:off x="0" y="3429001"/>
            <a:ext cx="12192000" cy="3429000"/>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diritto 3">
            <a:extLst>
              <a:ext uri="{FF2B5EF4-FFF2-40B4-BE49-F238E27FC236}">
                <a16:creationId xmlns:a16="http://schemas.microsoft.com/office/drawing/2014/main" id="{230F948E-F42D-5E9B-1B06-66F00EF26FD6}"/>
              </a:ext>
            </a:extLst>
          </p:cNvPr>
          <p:cNvCxnSpPr>
            <a:cxnSpLocks/>
          </p:cNvCxnSpPr>
          <p:nvPr/>
        </p:nvCxnSpPr>
        <p:spPr>
          <a:xfrm>
            <a:off x="-46892" y="3429000"/>
            <a:ext cx="122857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Logo&#10;&#10;Description automatically generated">
            <a:extLst>
              <a:ext uri="{FF2B5EF4-FFF2-40B4-BE49-F238E27FC236}">
                <a16:creationId xmlns:a16="http://schemas.microsoft.com/office/drawing/2014/main" id="{5EAEDEC2-E260-C3BB-0BA8-66846B1818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86858" y="928994"/>
            <a:ext cx="1646806" cy="1186689"/>
          </a:xfrm>
          <a:prstGeom prst="rect">
            <a:avLst/>
          </a:prstGeom>
        </p:spPr>
      </p:pic>
      <p:sp>
        <p:nvSpPr>
          <p:cNvPr id="6" name="CasellaDiTesto 6">
            <a:extLst>
              <a:ext uri="{FF2B5EF4-FFF2-40B4-BE49-F238E27FC236}">
                <a16:creationId xmlns:a16="http://schemas.microsoft.com/office/drawing/2014/main" id="{E8F4ACCB-061C-94C9-3977-BC38BC767C4E}"/>
              </a:ext>
            </a:extLst>
          </p:cNvPr>
          <p:cNvSpPr txBox="1"/>
          <p:nvPr/>
        </p:nvSpPr>
        <p:spPr>
          <a:xfrm>
            <a:off x="808033" y="3839193"/>
            <a:ext cx="10575934" cy="3616375"/>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altLang="zh-CN" sz="3600" b="1" i="0" dirty="0">
                <a:solidFill>
                  <a:schemeClr val="bg1"/>
                </a:solidFill>
                <a:latin typeface="Roboto" panose="02000000000000000000" pitchFamily="2" charset="0"/>
                <a:ea typeface="Roboto" panose="02000000000000000000" pitchFamily="2" charset="0"/>
              </a:rPr>
              <a:t>Thank you!</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lang="tr-TR" altLang="zh-CN" sz="500" b="0" i="0" dirty="0">
              <a:solidFill>
                <a:schemeClr val="bg1"/>
              </a:solidFill>
              <a:latin typeface="Roboto" panose="02000000000000000000" pitchFamily="2" charset="0"/>
              <a:ea typeface="Roboto" panose="02000000000000000000" pitchFamily="2" charset="0"/>
            </a:endParaRPr>
          </a:p>
          <a:p>
            <a:pPr algn="ctr">
              <a:spcBef>
                <a:spcPts val="600"/>
              </a:spcBef>
              <a:spcAft>
                <a:spcPts val="600"/>
              </a:spcAft>
              <a:defRPr/>
            </a:pPr>
            <a:r>
              <a:rPr lang="en-US" altLang="zh-CN" sz="2400" dirty="0">
                <a:solidFill>
                  <a:schemeClr val="bg1"/>
                </a:solidFill>
                <a:latin typeface="Roboto" panose="02000000000000000000" pitchFamily="2" charset="0"/>
                <a:ea typeface="Roboto" panose="02000000000000000000" pitchFamily="2" charset="0"/>
              </a:rPr>
              <a:t>Joyce Nyagah</a:t>
            </a:r>
          </a:p>
          <a:p>
            <a:pPr algn="ctr">
              <a:spcBef>
                <a:spcPts val="600"/>
              </a:spcBef>
              <a:spcAft>
                <a:spcPts val="600"/>
              </a:spcAft>
              <a:defRPr/>
            </a:pPr>
            <a:br>
              <a:rPr lang="en-US" altLang="zh-CN" sz="2400" dirty="0">
                <a:solidFill>
                  <a:schemeClr val="bg1"/>
                </a:solidFill>
                <a:latin typeface="Roboto" panose="02000000000000000000" pitchFamily="2" charset="0"/>
                <a:ea typeface="Roboto" panose="02000000000000000000" pitchFamily="2" charset="0"/>
              </a:rPr>
            </a:br>
            <a:r>
              <a:rPr lang="en-US" altLang="zh-CN" sz="2000" dirty="0">
                <a:solidFill>
                  <a:schemeClr val="bg1"/>
                </a:solidFill>
                <a:latin typeface="Roboto Light" panose="02000000000000000000" pitchFamily="2" charset="0"/>
                <a:ea typeface="Roboto Light" panose="02000000000000000000" pitchFamily="2" charset="0"/>
                <a:hlinkClick r:id="rId4"/>
              </a:rPr>
              <a:t>joyce.Nyagah@un.org</a:t>
            </a:r>
            <a:endParaRPr lang="en-US" altLang="zh-CN" sz="2000" dirty="0">
              <a:solidFill>
                <a:schemeClr val="bg1"/>
              </a:solidFill>
              <a:latin typeface="Roboto Light" panose="02000000000000000000" pitchFamily="2" charset="0"/>
              <a:ea typeface="Roboto Light" panose="02000000000000000000" pitchFamily="2" charset="0"/>
            </a:endParaRPr>
          </a:p>
          <a:p>
            <a:pPr algn="ctr">
              <a:spcBef>
                <a:spcPts val="600"/>
              </a:spcBef>
              <a:spcAft>
                <a:spcPts val="600"/>
              </a:spcAft>
              <a:defRPr/>
            </a:pPr>
            <a:endParaRPr lang="en-US" altLang="zh-CN" sz="2000" dirty="0">
              <a:solidFill>
                <a:schemeClr val="bg1"/>
              </a:solidFill>
              <a:latin typeface="Roboto Light" panose="02000000000000000000" pitchFamily="2" charset="0"/>
              <a:ea typeface="Roboto Light" panose="02000000000000000000" pitchFamily="2" charset="0"/>
            </a:endParaRPr>
          </a:p>
          <a:p>
            <a:pPr algn="ctr">
              <a:spcBef>
                <a:spcPts val="600"/>
              </a:spcBef>
              <a:spcAft>
                <a:spcPts val="600"/>
              </a:spcAft>
              <a:defRPr/>
            </a:pPr>
            <a:endParaRPr lang="en-US" altLang="zh-CN" sz="2000" dirty="0">
              <a:solidFill>
                <a:schemeClr val="bg1"/>
              </a:solidFill>
              <a:latin typeface="Roboto Light" panose="02000000000000000000" pitchFamily="2" charset="0"/>
              <a:ea typeface="Roboto Light" panose="02000000000000000000" pitchFamily="2" charset="0"/>
            </a:endParaRPr>
          </a:p>
          <a:p>
            <a:pPr algn="ctr">
              <a:spcBef>
                <a:spcPts val="600"/>
              </a:spcBef>
              <a:spcAft>
                <a:spcPts val="600"/>
              </a:spcAft>
              <a:defRPr/>
            </a:pPr>
            <a:endParaRPr lang="en-US" altLang="zh-CN" sz="2000" dirty="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088390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8E65-128D-14DB-9509-557B97E0459C}"/>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96979122-0C3E-9508-6FC7-AAA57C2EF026}"/>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C8D3832C-CBDF-681C-88A0-0B0F7D0DA35B}"/>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D3CED9BC-A531-EA83-0E9F-626C598EDA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930A4B3C-CA4E-E464-93D3-3BA20ACF3836}"/>
              </a:ext>
            </a:extLst>
          </p:cNvPr>
          <p:cNvSpPr>
            <a:spLocks noGrp="1"/>
          </p:cNvSpPr>
          <p:nvPr>
            <p:ph type="title"/>
          </p:nvPr>
        </p:nvSpPr>
        <p:spPr>
          <a:xfrm>
            <a:off x="948128" y="109164"/>
            <a:ext cx="10503560" cy="640763"/>
          </a:xfrm>
        </p:spPr>
        <p:txBody>
          <a:bodyPr>
            <a:normAutofit/>
          </a:bodyPr>
          <a:lstStyle/>
          <a:p>
            <a:pPr algn="ctr"/>
            <a:r>
              <a:rPr lang="en-US" dirty="0">
                <a:solidFill>
                  <a:srgbClr val="0085C8"/>
                </a:solidFill>
              </a:rPr>
              <a:t>Introduction</a:t>
            </a:r>
            <a:endParaRPr lang="en-GB" dirty="0">
              <a:solidFill>
                <a:srgbClr val="0085C8"/>
              </a:solidFill>
            </a:endParaRPr>
          </a:p>
        </p:txBody>
      </p:sp>
      <p:sp>
        <p:nvSpPr>
          <p:cNvPr id="11" name="TextBox 10">
            <a:extLst>
              <a:ext uri="{FF2B5EF4-FFF2-40B4-BE49-F238E27FC236}">
                <a16:creationId xmlns:a16="http://schemas.microsoft.com/office/drawing/2014/main" id="{670BB683-1A54-5DC0-8FA2-17B0933EEA9D}"/>
              </a:ext>
            </a:extLst>
          </p:cNvPr>
          <p:cNvSpPr txBox="1"/>
          <p:nvPr/>
        </p:nvSpPr>
        <p:spPr>
          <a:xfrm>
            <a:off x="670648" y="2314612"/>
            <a:ext cx="5549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Aim</a:t>
            </a:r>
          </a:p>
        </p:txBody>
      </p:sp>
      <p:grpSp>
        <p:nvGrpSpPr>
          <p:cNvPr id="21" name="Group 20">
            <a:extLst>
              <a:ext uri="{FF2B5EF4-FFF2-40B4-BE49-F238E27FC236}">
                <a16:creationId xmlns:a16="http://schemas.microsoft.com/office/drawing/2014/main" id="{3937AC0E-1A00-1F3E-97E1-1723123A5033}"/>
              </a:ext>
            </a:extLst>
          </p:cNvPr>
          <p:cNvGrpSpPr/>
          <p:nvPr/>
        </p:nvGrpSpPr>
        <p:grpSpPr>
          <a:xfrm>
            <a:off x="661410" y="1202994"/>
            <a:ext cx="944205" cy="944205"/>
            <a:chOff x="1155469" y="1009217"/>
            <a:chExt cx="640080" cy="640080"/>
          </a:xfrm>
        </p:grpSpPr>
        <p:pic>
          <p:nvPicPr>
            <p:cNvPr id="22" name="Picture 21" descr="Icon&#10;&#10;Description automatically generated">
              <a:extLst>
                <a:ext uri="{FF2B5EF4-FFF2-40B4-BE49-F238E27FC236}">
                  <a16:creationId xmlns:a16="http://schemas.microsoft.com/office/drawing/2014/main" id="{BC1508DE-6E14-CE39-C58B-DC12A177851D}"/>
                </a:ext>
              </a:extLst>
            </p:cNvPr>
            <p:cNvPicPr>
              <a:picLocks noChangeAspect="1"/>
            </p:cNvPicPr>
            <p:nvPr/>
          </p:nvPicPr>
          <p:blipFill>
            <a:blip r:embed="rId4">
              <a:duotone>
                <a:prstClr val="black"/>
                <a:schemeClr val="accent5">
                  <a:tint val="45000"/>
                  <a:satMod val="400000"/>
                </a:schemeClr>
              </a:duotone>
            </a:blip>
            <a:stretch>
              <a:fillRect/>
            </a:stretch>
          </p:blipFill>
          <p:spPr>
            <a:xfrm>
              <a:off x="1256053" y="1109801"/>
              <a:ext cx="438912" cy="438912"/>
            </a:xfrm>
            <a:prstGeom prst="rect">
              <a:avLst/>
            </a:prstGeom>
          </p:spPr>
        </p:pic>
        <p:sp>
          <p:nvSpPr>
            <p:cNvPr id="23" name="Oval 22">
              <a:extLst>
                <a:ext uri="{FF2B5EF4-FFF2-40B4-BE49-F238E27FC236}">
                  <a16:creationId xmlns:a16="http://schemas.microsoft.com/office/drawing/2014/main" id="{7E9BD70C-7288-523C-CBE9-DF1D6C0D16C2}"/>
                </a:ext>
              </a:extLst>
            </p:cNvPr>
            <p:cNvSpPr/>
            <p:nvPr/>
          </p:nvSpPr>
          <p:spPr>
            <a:xfrm>
              <a:off x="1155469" y="1009217"/>
              <a:ext cx="640080" cy="640080"/>
            </a:xfrm>
            <a:prstGeom prst="ellipse">
              <a:avLst/>
            </a:prstGeom>
            <a:noFill/>
            <a:ln w="19050">
              <a:solidFill>
                <a:srgbClr val="A1E5F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6E6F5732-0593-172F-3AA0-223D8C201B2F}"/>
              </a:ext>
            </a:extLst>
          </p:cNvPr>
          <p:cNvSpPr txBox="1"/>
          <p:nvPr/>
        </p:nvSpPr>
        <p:spPr>
          <a:xfrm>
            <a:off x="1883395" y="1021986"/>
            <a:ext cx="9941881" cy="1757422"/>
          </a:xfrm>
          <a:prstGeom prst="roundRect">
            <a:avLst>
              <a:gd name="adj" fmla="val 12445"/>
            </a:avLst>
          </a:prstGeom>
          <a:solidFill>
            <a:srgbClr val="0085C8">
              <a:alpha val="50196"/>
            </a:srgbClr>
          </a:solidFill>
          <a:ln>
            <a:noFill/>
          </a:ln>
        </p:spPr>
        <p:txBody>
          <a:bodyPr wrap="square" anchor="ctr">
            <a:spAutoFit/>
          </a:bodyPr>
          <a:lstStyle/>
          <a:p>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The </a:t>
            </a:r>
            <a:r>
              <a:rPr lang="en-US" sz="2000" b="1" dirty="0">
                <a:latin typeface="Roboto Condensed Light" panose="02000000000000000000" pitchFamily="2" charset="0"/>
                <a:ea typeface="Roboto Condensed Light" panose="02000000000000000000" pitchFamily="2" charset="0"/>
                <a:cs typeface="Roboto Condensed Light" panose="02000000000000000000" pitchFamily="2" charset="0"/>
              </a:rPr>
              <a:t>Africa Ocean Governance Strategy</a:t>
            </a:r>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 is designed to promote </a:t>
            </a:r>
            <a:r>
              <a:rPr lang="en-US" sz="2000" b="1" dirty="0">
                <a:latin typeface="Roboto Condensed Light" panose="02000000000000000000" pitchFamily="2" charset="0"/>
                <a:ea typeface="Roboto Condensed Light" panose="02000000000000000000" pitchFamily="2" charset="0"/>
                <a:cs typeface="Roboto Condensed Light" panose="02000000000000000000" pitchFamily="2" charset="0"/>
              </a:rPr>
              <a:t>sustainable ocean governance</a:t>
            </a:r>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 by fostering </a:t>
            </a:r>
            <a:r>
              <a:rPr lang="en-US" sz="2000" b="1" dirty="0">
                <a:latin typeface="Roboto Condensed Light" panose="02000000000000000000" pitchFamily="2" charset="0"/>
                <a:ea typeface="Roboto Condensed Light" panose="02000000000000000000" pitchFamily="2" charset="0"/>
                <a:cs typeface="Roboto Condensed Light" panose="02000000000000000000" pitchFamily="2" charset="0"/>
              </a:rPr>
              <a:t>regional cooperation, policy coherence, and strategic interventions</a:t>
            </a:r>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a:t>
            </a:r>
          </a:p>
          <a:p>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It aims to </a:t>
            </a:r>
            <a:r>
              <a:rPr lang="en-US" sz="2000" b="1" dirty="0">
                <a:latin typeface="Roboto Condensed Light" panose="02000000000000000000" pitchFamily="2" charset="0"/>
                <a:ea typeface="Roboto Condensed Light" panose="02000000000000000000" pitchFamily="2" charset="0"/>
                <a:cs typeface="Roboto Condensed Light" panose="02000000000000000000" pitchFamily="2" charset="0"/>
              </a:rPr>
              <a:t>enhance coordination and implementation</a:t>
            </a:r>
            <a:r>
              <a:rPr lang="en-US" sz="2000" dirty="0">
                <a:latin typeface="Roboto Condensed Light" panose="02000000000000000000" pitchFamily="2" charset="0"/>
                <a:ea typeface="Roboto Condensed Light" panose="02000000000000000000" pitchFamily="2" charset="0"/>
                <a:cs typeface="Roboto Condensed Light" panose="02000000000000000000" pitchFamily="2" charset="0"/>
              </a:rPr>
              <a:t> to address challenges such as marine pollution, overfishing, and habitat degradation while ensuring the sustainable use of ocean resources.</a:t>
            </a:r>
          </a:p>
        </p:txBody>
      </p:sp>
      <p:sp>
        <p:nvSpPr>
          <p:cNvPr id="25" name="TextBox 24">
            <a:extLst>
              <a:ext uri="{FF2B5EF4-FFF2-40B4-BE49-F238E27FC236}">
                <a16:creationId xmlns:a16="http://schemas.microsoft.com/office/drawing/2014/main" id="{5C7530A2-CCE8-61A0-0812-A617A0ABC4C4}"/>
              </a:ext>
            </a:extLst>
          </p:cNvPr>
          <p:cNvSpPr txBox="1"/>
          <p:nvPr/>
        </p:nvSpPr>
        <p:spPr>
          <a:xfrm>
            <a:off x="1883395" y="3083442"/>
            <a:ext cx="9999508" cy="3774557"/>
          </a:xfrm>
          <a:prstGeom prst="roundRect">
            <a:avLst>
              <a:gd name="adj" fmla="val 6667"/>
            </a:avLst>
          </a:prstGeom>
          <a:solidFill>
            <a:srgbClr val="0085C8">
              <a:alpha val="50196"/>
            </a:srgbClr>
          </a:solidFill>
          <a:ln>
            <a:noFill/>
          </a:ln>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spcBef>
                <a:spcPts val="600"/>
              </a:spcBef>
              <a:spcAft>
                <a:spcPts val="600"/>
              </a:spcAft>
            </a:pPr>
            <a:r>
              <a:rPr lang="en-US" sz="2000" b="1" dirty="0">
                <a:solidFill>
                  <a:srgbClr val="000000"/>
                </a:solidFill>
                <a:latin typeface="Roboto Condensed Light"/>
                <a:ea typeface="Roboto Condensed Light"/>
                <a:cs typeface="Roboto Condensed Light"/>
              </a:rPr>
              <a:t>Monitoring and reporting </a:t>
            </a:r>
            <a:r>
              <a:rPr lang="en-US" sz="2000" dirty="0">
                <a:solidFill>
                  <a:srgbClr val="000000"/>
                </a:solidFill>
                <a:latin typeface="Roboto Condensed Light"/>
                <a:ea typeface="Roboto Condensed Light"/>
                <a:cs typeface="Roboto Condensed Light"/>
              </a:rPr>
              <a:t>play a crucial role in ensuring the successful implementation of the strategy. They help to:</a:t>
            </a:r>
          </a:p>
          <a:p>
            <a:pPr>
              <a:lnSpc>
                <a:spcPct val="100000"/>
              </a:lnSpc>
              <a:spcBef>
                <a:spcPts val="600"/>
              </a:spcBef>
              <a:spcAft>
                <a:spcPts val="600"/>
              </a:spcAft>
            </a:pPr>
            <a:r>
              <a:rPr lang="en-US" sz="2000" b="1" dirty="0">
                <a:solidFill>
                  <a:srgbClr val="000000"/>
                </a:solidFill>
                <a:latin typeface="Roboto Condensed Light"/>
                <a:ea typeface="Roboto Condensed Light"/>
                <a:cs typeface="Roboto Condensed Light"/>
              </a:rPr>
              <a:t>Track progress </a:t>
            </a:r>
            <a:r>
              <a:rPr lang="en-US" sz="2000" dirty="0">
                <a:solidFill>
                  <a:srgbClr val="000000"/>
                </a:solidFill>
                <a:latin typeface="Roboto Condensed Light"/>
                <a:ea typeface="Roboto Condensed Light"/>
                <a:cs typeface="Roboto Condensed Light"/>
              </a:rPr>
              <a:t>by measuring key performance indicators against strategic goals.</a:t>
            </a:r>
          </a:p>
          <a:p>
            <a:pPr>
              <a:lnSpc>
                <a:spcPct val="100000"/>
              </a:lnSpc>
              <a:spcBef>
                <a:spcPts val="600"/>
              </a:spcBef>
              <a:spcAft>
                <a:spcPts val="600"/>
              </a:spcAft>
            </a:pPr>
            <a:r>
              <a:rPr lang="en-US" sz="2000" b="1" dirty="0">
                <a:solidFill>
                  <a:srgbClr val="000000"/>
                </a:solidFill>
                <a:latin typeface="Roboto Condensed Light"/>
                <a:ea typeface="Roboto Condensed Light"/>
                <a:cs typeface="Roboto Condensed Light"/>
              </a:rPr>
              <a:t>Identify challenges and gaps </a:t>
            </a:r>
            <a:r>
              <a:rPr lang="en-US" sz="2000" dirty="0">
                <a:solidFill>
                  <a:srgbClr val="000000"/>
                </a:solidFill>
                <a:latin typeface="Roboto Condensed Light"/>
                <a:ea typeface="Roboto Condensed Light"/>
                <a:cs typeface="Roboto Condensed Light"/>
              </a:rPr>
              <a:t>that may hinder effective execution.</a:t>
            </a:r>
          </a:p>
          <a:p>
            <a:pPr>
              <a:lnSpc>
                <a:spcPct val="100000"/>
              </a:lnSpc>
              <a:spcBef>
                <a:spcPts val="600"/>
              </a:spcBef>
              <a:spcAft>
                <a:spcPts val="600"/>
              </a:spcAft>
            </a:pPr>
            <a:r>
              <a:rPr lang="en-US" sz="2000" b="1" dirty="0">
                <a:solidFill>
                  <a:srgbClr val="000000"/>
                </a:solidFill>
                <a:latin typeface="Roboto Condensed Light"/>
                <a:ea typeface="Roboto Condensed Light"/>
                <a:cs typeface="Roboto Condensed Light"/>
              </a:rPr>
              <a:t>Enhance transparency and accountability </a:t>
            </a:r>
            <a:r>
              <a:rPr lang="en-US" sz="2000" dirty="0">
                <a:solidFill>
                  <a:srgbClr val="000000"/>
                </a:solidFill>
                <a:latin typeface="Roboto Condensed Light"/>
                <a:ea typeface="Roboto Condensed Light"/>
                <a:cs typeface="Roboto Condensed Light"/>
              </a:rPr>
              <a:t>by providing evidence-based assessments</a:t>
            </a:r>
            <a:r>
              <a:rPr lang="en-US" sz="2000" b="1" dirty="0">
                <a:solidFill>
                  <a:srgbClr val="000000"/>
                </a:solidFill>
                <a:latin typeface="Roboto Condensed Light"/>
                <a:ea typeface="Roboto Condensed Light"/>
                <a:cs typeface="Roboto Condensed Light"/>
              </a:rPr>
              <a:t>.</a:t>
            </a:r>
          </a:p>
          <a:p>
            <a:pPr>
              <a:lnSpc>
                <a:spcPct val="100000"/>
              </a:lnSpc>
              <a:spcBef>
                <a:spcPts val="600"/>
              </a:spcBef>
              <a:spcAft>
                <a:spcPts val="600"/>
              </a:spcAft>
            </a:pPr>
            <a:r>
              <a:rPr lang="en-US" sz="2000" b="1" dirty="0">
                <a:solidFill>
                  <a:srgbClr val="000000"/>
                </a:solidFill>
                <a:latin typeface="Roboto Condensed Light"/>
                <a:ea typeface="Roboto Condensed Light"/>
                <a:cs typeface="Roboto Condensed Light"/>
              </a:rPr>
              <a:t>Support adaptive management, </a:t>
            </a:r>
            <a:r>
              <a:rPr lang="en-US" sz="2000" dirty="0">
                <a:solidFill>
                  <a:srgbClr val="000000"/>
                </a:solidFill>
                <a:latin typeface="Roboto Condensed Light"/>
                <a:ea typeface="Roboto Condensed Light"/>
                <a:cs typeface="Roboto Condensed Light"/>
              </a:rPr>
              <a:t>enabling course corrections and continuous improvements</a:t>
            </a:r>
            <a:r>
              <a:rPr lang="en-US" sz="2000" b="1" dirty="0">
                <a:solidFill>
                  <a:srgbClr val="000000"/>
                </a:solidFill>
                <a:latin typeface="Roboto Condensed Light"/>
                <a:ea typeface="Roboto Condensed Light"/>
                <a:cs typeface="Roboto Condensed Light"/>
              </a:rPr>
              <a:t>.</a:t>
            </a:r>
          </a:p>
          <a:p>
            <a:pPr>
              <a:lnSpc>
                <a:spcPct val="100000"/>
              </a:lnSpc>
              <a:spcBef>
                <a:spcPts val="600"/>
              </a:spcBef>
              <a:spcAft>
                <a:spcPts val="600"/>
              </a:spcAft>
            </a:pPr>
            <a:r>
              <a:rPr lang="en-US" sz="2000" dirty="0">
                <a:solidFill>
                  <a:srgbClr val="000000"/>
                </a:solidFill>
                <a:latin typeface="Roboto Condensed Light"/>
                <a:ea typeface="Roboto Condensed Light"/>
                <a:cs typeface="Roboto Condensed Light"/>
              </a:rPr>
              <a:t>By</a:t>
            </a:r>
            <a:r>
              <a:rPr lang="en-US" sz="2000" b="1" dirty="0">
                <a:solidFill>
                  <a:srgbClr val="000000"/>
                </a:solidFill>
                <a:latin typeface="Roboto Condensed Light"/>
                <a:ea typeface="Roboto Condensed Light"/>
                <a:cs typeface="Roboto Condensed Light"/>
              </a:rPr>
              <a:t> establishing robust monitoring mechanisms, </a:t>
            </a:r>
            <a:r>
              <a:rPr lang="en-US" sz="2000" dirty="0">
                <a:solidFill>
                  <a:srgbClr val="000000"/>
                </a:solidFill>
                <a:latin typeface="Roboto Condensed Light"/>
                <a:ea typeface="Roboto Condensed Light"/>
                <a:cs typeface="Roboto Condensed Light"/>
              </a:rPr>
              <a:t>stakeholders—including governments, regional bodies, and local communities—can </a:t>
            </a:r>
            <a:r>
              <a:rPr lang="en-US" sz="2000" b="1" dirty="0">
                <a:solidFill>
                  <a:srgbClr val="000000"/>
                </a:solidFill>
                <a:latin typeface="Roboto Condensed Light"/>
                <a:ea typeface="Roboto Condensed Light"/>
                <a:cs typeface="Roboto Condensed Light"/>
              </a:rPr>
              <a:t>make informed decisions, strengthen compliance with international commitments, and drive sustainable ocean governance.</a:t>
            </a:r>
          </a:p>
        </p:txBody>
      </p:sp>
      <p:sp>
        <p:nvSpPr>
          <p:cNvPr id="26" name="Oval 25">
            <a:extLst>
              <a:ext uri="{FF2B5EF4-FFF2-40B4-BE49-F238E27FC236}">
                <a16:creationId xmlns:a16="http://schemas.microsoft.com/office/drawing/2014/main" id="{F86C17EA-B124-96F9-ECD6-D5CEBB243787}"/>
              </a:ext>
            </a:extLst>
          </p:cNvPr>
          <p:cNvSpPr/>
          <p:nvPr/>
        </p:nvSpPr>
        <p:spPr>
          <a:xfrm>
            <a:off x="661411" y="4524811"/>
            <a:ext cx="944205" cy="944205"/>
          </a:xfrm>
          <a:prstGeom prst="ellipse">
            <a:avLst/>
          </a:prstGeom>
          <a:noFill/>
          <a:ln w="19050">
            <a:solidFill>
              <a:srgbClr val="A1E5F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Icon&#10;&#10;Description automatically generated">
            <a:extLst>
              <a:ext uri="{FF2B5EF4-FFF2-40B4-BE49-F238E27FC236}">
                <a16:creationId xmlns:a16="http://schemas.microsoft.com/office/drawing/2014/main" id="{06B98899-8A60-3FEC-0BD3-17589CEA137F}"/>
              </a:ext>
            </a:extLst>
          </p:cNvPr>
          <p:cNvPicPr>
            <a:picLocks noChangeAspect="1"/>
          </p:cNvPicPr>
          <p:nvPr/>
        </p:nvPicPr>
        <p:blipFill>
          <a:blip r:embed="rId5"/>
          <a:stretch>
            <a:fillRect/>
          </a:stretch>
        </p:blipFill>
        <p:spPr>
          <a:xfrm>
            <a:off x="882035" y="4640302"/>
            <a:ext cx="640763" cy="640763"/>
          </a:xfrm>
          <a:prstGeom prst="rect">
            <a:avLst/>
          </a:prstGeom>
        </p:spPr>
      </p:pic>
      <p:sp>
        <p:nvSpPr>
          <p:cNvPr id="28" name="TextBox 27">
            <a:extLst>
              <a:ext uri="{FF2B5EF4-FFF2-40B4-BE49-F238E27FC236}">
                <a16:creationId xmlns:a16="http://schemas.microsoft.com/office/drawing/2014/main" id="{D3F7C531-E6CA-1E2F-9DFE-87D289C75EE9}"/>
              </a:ext>
            </a:extLst>
          </p:cNvPr>
          <p:cNvSpPr txBox="1"/>
          <p:nvPr/>
        </p:nvSpPr>
        <p:spPr>
          <a:xfrm>
            <a:off x="525727" y="5598250"/>
            <a:ext cx="69923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How</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27165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FE9D-6FB7-BE2E-D9DF-47FC366C3D46}"/>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497597A2-CC3D-1DC9-3081-B17E80A3732E}"/>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0D480D6B-AAB7-C455-FFD6-98C7F746CC96}"/>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9A1336B7-4BB6-A4B8-ECD1-17DC547347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A9C1A49A-8334-505A-EFE9-CC043371BE24}"/>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Objectives of Monitoring and Reporting</a:t>
            </a:r>
            <a:endParaRPr lang="en-GB" dirty="0">
              <a:solidFill>
                <a:srgbClr val="0085C8"/>
              </a:solidFill>
            </a:endParaRPr>
          </a:p>
        </p:txBody>
      </p:sp>
      <p:sp>
        <p:nvSpPr>
          <p:cNvPr id="11" name="TextBox 10">
            <a:extLst>
              <a:ext uri="{FF2B5EF4-FFF2-40B4-BE49-F238E27FC236}">
                <a16:creationId xmlns:a16="http://schemas.microsoft.com/office/drawing/2014/main" id="{8D95A785-2FFC-67AC-509A-72B889F4B97C}"/>
              </a:ext>
            </a:extLst>
          </p:cNvPr>
          <p:cNvSpPr txBox="1"/>
          <p:nvPr/>
        </p:nvSpPr>
        <p:spPr>
          <a:xfrm>
            <a:off x="379000" y="3835513"/>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85C8"/>
                </a:solidFill>
                <a:latin typeface="Roboto" panose="02000000000000000000" pitchFamily="2" charset="0"/>
                <a:ea typeface="Roboto" panose="02000000000000000000" pitchFamily="2" charset="0"/>
                <a:cs typeface="Roboto" panose="02000000000000000000" pitchFamily="2" charset="0"/>
              </a:rPr>
              <a:t>Effectiveness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88FC03D1-2AD8-3F81-044A-28B48CF58ED2}"/>
              </a:ext>
            </a:extLst>
          </p:cNvPr>
          <p:cNvSpPr txBox="1"/>
          <p:nvPr/>
        </p:nvSpPr>
        <p:spPr>
          <a:xfrm>
            <a:off x="2336918" y="1027559"/>
            <a:ext cx="9346820" cy="5830441"/>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pPr>
            <a:r>
              <a:rPr lang="en-US" sz="2000" b="1" dirty="0">
                <a:solidFill>
                  <a:srgbClr val="000000"/>
                </a:solidFill>
                <a:latin typeface="Roboto Condensed Light"/>
                <a:ea typeface="Roboto Condensed Light"/>
                <a:cs typeface="Roboto Condensed Light"/>
              </a:rPr>
              <a:t>Ensure alignment with strategic goals and commitments</a:t>
            </a:r>
          </a:p>
          <a:p>
            <a:pPr>
              <a:lnSpc>
                <a:spcPct val="100000"/>
              </a:lnSpc>
            </a:pPr>
            <a:r>
              <a:rPr lang="en-US" sz="2000" dirty="0">
                <a:solidFill>
                  <a:srgbClr val="000000"/>
                </a:solidFill>
                <a:latin typeface="Roboto Condensed Light"/>
                <a:ea typeface="Roboto Condensed Light"/>
                <a:cs typeface="Roboto Condensed Light"/>
              </a:rPr>
              <a:t>Monitoring and reporting serve as tools to assess progress in achieving the Africa Ocean Governance Strategy’s objectives, ensuring that policies and initiatives remain aligned with key regional and international commitments such as the AU Agenda 2063, SDG 14, and the African Blue Economy Strategy.</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dirty="0">
                <a:solidFill>
                  <a:srgbClr val="000000"/>
                </a:solidFill>
                <a:latin typeface="Roboto Condensed Light"/>
                <a:ea typeface="Roboto Condensed Light"/>
                <a:cs typeface="Roboto Condensed Light"/>
              </a:rPr>
              <a:t>Regular tracking helps evaluate whether interventions are effectively addressing identified ocean governance challenges such as marine pollution, illegal fishing, and biodiversity loss.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Provide data-driven insights for decision-making</a:t>
            </a:r>
          </a:p>
          <a:p>
            <a:pPr>
              <a:lnSpc>
                <a:spcPct val="100000"/>
              </a:lnSpc>
            </a:pPr>
            <a:r>
              <a:rPr lang="en-US" sz="2000" dirty="0">
                <a:solidFill>
                  <a:srgbClr val="000000"/>
                </a:solidFill>
                <a:latin typeface="Roboto Condensed Light"/>
                <a:ea typeface="Roboto Condensed Light"/>
                <a:cs typeface="Roboto Condensed Light"/>
              </a:rPr>
              <a:t>Reliable and accurate data collection supports evidence-based policymaking, allowing decision-makers to adjust strategies in response to emerging trends and challenges.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dirty="0">
                <a:solidFill>
                  <a:srgbClr val="000000"/>
                </a:solidFill>
                <a:latin typeface="Roboto Condensed Light"/>
                <a:ea typeface="Roboto Condensed Light"/>
                <a:cs typeface="Roboto Condensed Light"/>
              </a:rPr>
              <a:t>Analysis of monitoring reports helps in identifying successful interventions that can be scaled up and replicated across different regions, fostering best practices in ocean governance.</a:t>
            </a: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1BFB5FC2-5791-808B-56DD-EBF6313ED9EF}"/>
              </a:ext>
            </a:extLst>
          </p:cNvPr>
          <p:cNvPicPr>
            <a:picLocks noChangeAspect="1"/>
          </p:cNvPicPr>
          <p:nvPr/>
        </p:nvPicPr>
        <p:blipFill>
          <a:blip r:embed="rId4"/>
          <a:stretch>
            <a:fillRect/>
          </a:stretch>
        </p:blipFill>
        <p:spPr>
          <a:xfrm>
            <a:off x="1040631" y="2892506"/>
            <a:ext cx="530398" cy="536494"/>
          </a:xfrm>
          <a:prstGeom prst="rect">
            <a:avLst/>
          </a:prstGeom>
        </p:spPr>
      </p:pic>
    </p:spTree>
    <p:extLst>
      <p:ext uri="{BB962C8B-B14F-4D97-AF65-F5344CB8AC3E}">
        <p14:creationId xmlns:p14="http://schemas.microsoft.com/office/powerpoint/2010/main" val="10581417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0D55C-D3DD-E551-349D-0B8947A0DFFA}"/>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2C7887CE-7D1C-40D0-1461-130455394955}"/>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AB3AF6A2-C0C6-31D4-F700-D8EB0161F1AF}"/>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7A6C0B10-90EC-015C-23E8-A0FB3222D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854A99D4-4561-5BFF-4199-512F10704772}"/>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Objectives of Monitoring and Reporting</a:t>
            </a:r>
            <a:endParaRPr lang="en-GB" dirty="0">
              <a:solidFill>
                <a:srgbClr val="0085C8"/>
              </a:solidFill>
            </a:endParaRPr>
          </a:p>
        </p:txBody>
      </p:sp>
      <p:sp>
        <p:nvSpPr>
          <p:cNvPr id="11" name="TextBox 10">
            <a:extLst>
              <a:ext uri="{FF2B5EF4-FFF2-40B4-BE49-F238E27FC236}">
                <a16:creationId xmlns:a16="http://schemas.microsoft.com/office/drawing/2014/main" id="{AC3ABE6E-BB01-0A37-FB18-771DF20DD9A5}"/>
              </a:ext>
            </a:extLst>
          </p:cNvPr>
          <p:cNvSpPr txBox="1"/>
          <p:nvPr/>
        </p:nvSpPr>
        <p:spPr>
          <a:xfrm>
            <a:off x="113801" y="3887983"/>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Effectiveness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DB82EEDB-3FC1-17B8-CFBE-F04F2A48C4E7}"/>
              </a:ext>
            </a:extLst>
          </p:cNvPr>
          <p:cNvSpPr txBox="1"/>
          <p:nvPr/>
        </p:nvSpPr>
        <p:spPr>
          <a:xfrm>
            <a:off x="2104868" y="972763"/>
            <a:ext cx="9346820" cy="5830441"/>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pPr>
            <a:r>
              <a:rPr lang="en-US" sz="2000" b="1" dirty="0">
                <a:solidFill>
                  <a:srgbClr val="000000"/>
                </a:solidFill>
                <a:latin typeface="Roboto Condensed Light"/>
                <a:ea typeface="Roboto Condensed Light"/>
                <a:cs typeface="Roboto Condensed Light"/>
              </a:rPr>
              <a:t>Strengthen transparency and accountability in implementation</a:t>
            </a:r>
          </a:p>
          <a:p>
            <a:pPr>
              <a:lnSpc>
                <a:spcPct val="100000"/>
              </a:lnSpc>
            </a:pPr>
            <a:r>
              <a:rPr lang="en-US" sz="2000" dirty="0">
                <a:solidFill>
                  <a:srgbClr val="000000"/>
                </a:solidFill>
                <a:latin typeface="Roboto Condensed Light"/>
                <a:ea typeface="Roboto Condensed Light"/>
                <a:cs typeface="Roboto Condensed Light"/>
              </a:rPr>
              <a:t>Ensuring open access to monitoring data fosters trust among stakeholders, including governments, private sector actors, and local communities.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dirty="0">
                <a:solidFill>
                  <a:srgbClr val="000000"/>
                </a:solidFill>
                <a:latin typeface="Roboto Condensed Light"/>
                <a:ea typeface="Roboto Condensed Light"/>
                <a:cs typeface="Roboto Condensed Light"/>
              </a:rPr>
              <a:t>Periodic assessments and public reporting create mechanisms for holding implementing bodies accountable for progress, resource utilization, and adherence to governance principles.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Facilitate continuous improvement and adaptive management</a:t>
            </a:r>
          </a:p>
          <a:p>
            <a:pPr>
              <a:lnSpc>
                <a:spcPct val="100000"/>
              </a:lnSpc>
            </a:pPr>
            <a:r>
              <a:rPr lang="en-US" sz="2000" dirty="0">
                <a:solidFill>
                  <a:srgbClr val="000000"/>
                </a:solidFill>
                <a:latin typeface="Roboto Condensed Light"/>
                <a:ea typeface="Roboto Condensed Light"/>
                <a:cs typeface="Roboto Condensed Light"/>
              </a:rPr>
              <a:t>Monitoring allows for the identification of gaps, inefficiencies, and areas requiring course correction.</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dirty="0">
                <a:solidFill>
                  <a:srgbClr val="000000"/>
                </a:solidFill>
                <a:latin typeface="Roboto Condensed Light"/>
                <a:ea typeface="Roboto Condensed Light"/>
                <a:cs typeface="Roboto Condensed Light"/>
              </a:rPr>
              <a:t>Adaptive management approaches ensure that strategies evolve to address changing ocean governance dynamics, climate variability, and socio-economic shifts.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dirty="0">
                <a:solidFill>
                  <a:srgbClr val="000000"/>
                </a:solidFill>
                <a:latin typeface="Roboto Condensed Light"/>
                <a:ea typeface="Roboto Condensed Light"/>
                <a:cs typeface="Roboto Condensed Light"/>
              </a:rPr>
              <a:t>Lessons learned from monitoring reports feed into future planning, enabling a dynamic and responsive governance framework.</a:t>
            </a:r>
            <a:endParaRPr lang="en-US" sz="2400" b="1" dirty="0">
              <a:solidFill>
                <a:srgbClr val="000000"/>
              </a:solidFill>
              <a:latin typeface="Roboto Condensed Light"/>
              <a:ea typeface="Roboto Condensed Light"/>
              <a:cs typeface="Roboto Condensed Light"/>
            </a:endParaRPr>
          </a:p>
        </p:txBody>
      </p:sp>
      <p:pic>
        <p:nvPicPr>
          <p:cNvPr id="2" name="Picture 1">
            <a:extLst>
              <a:ext uri="{FF2B5EF4-FFF2-40B4-BE49-F238E27FC236}">
                <a16:creationId xmlns:a16="http://schemas.microsoft.com/office/drawing/2014/main" id="{C31002AB-EF46-FC3A-3124-E1C1E9F55EED}"/>
              </a:ext>
            </a:extLst>
          </p:cNvPr>
          <p:cNvPicPr>
            <a:picLocks noChangeAspect="1"/>
          </p:cNvPicPr>
          <p:nvPr/>
        </p:nvPicPr>
        <p:blipFill>
          <a:blip r:embed="rId4"/>
          <a:stretch>
            <a:fillRect/>
          </a:stretch>
        </p:blipFill>
        <p:spPr>
          <a:xfrm>
            <a:off x="775432" y="2970017"/>
            <a:ext cx="530398" cy="536494"/>
          </a:xfrm>
          <a:prstGeom prst="rect">
            <a:avLst/>
          </a:prstGeom>
        </p:spPr>
      </p:pic>
    </p:spTree>
    <p:extLst>
      <p:ext uri="{BB962C8B-B14F-4D97-AF65-F5344CB8AC3E}">
        <p14:creationId xmlns:p14="http://schemas.microsoft.com/office/powerpoint/2010/main" val="21894052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0AB3-139D-3F82-3084-A70719FABEBE}"/>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432F4122-E84D-5DFD-0909-93D0CF0BF31A}"/>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AF2859CB-09A0-C753-24E5-17E9CAF07894}"/>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7D73F03D-C4F2-2FCF-F507-BE62A174AF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57C86C09-DBF3-761F-1166-52A001125882}"/>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Key Monitoring Mechanisms</a:t>
            </a:r>
            <a:endParaRPr lang="en-GB" dirty="0">
              <a:solidFill>
                <a:srgbClr val="0085C8"/>
              </a:solidFill>
            </a:endParaRPr>
          </a:p>
        </p:txBody>
      </p:sp>
      <p:sp>
        <p:nvSpPr>
          <p:cNvPr id="11" name="TextBox 10">
            <a:extLst>
              <a:ext uri="{FF2B5EF4-FFF2-40B4-BE49-F238E27FC236}">
                <a16:creationId xmlns:a16="http://schemas.microsoft.com/office/drawing/2014/main" id="{F11FC94A-3B1D-CFB8-AC92-876E38F9CD43}"/>
              </a:ext>
            </a:extLst>
          </p:cNvPr>
          <p:cNvSpPr txBox="1"/>
          <p:nvPr/>
        </p:nvSpPr>
        <p:spPr>
          <a:xfrm>
            <a:off x="116991" y="3581247"/>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Frameworks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88ED5A03-9BE4-6359-CA93-0E78169F3BE7}"/>
              </a:ext>
            </a:extLst>
          </p:cNvPr>
          <p:cNvSpPr txBox="1"/>
          <p:nvPr/>
        </p:nvSpPr>
        <p:spPr>
          <a:xfrm>
            <a:off x="2120304" y="1130251"/>
            <a:ext cx="9659010" cy="4901992"/>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pPr>
            <a:r>
              <a:rPr lang="en-US" sz="2000" b="1" dirty="0">
                <a:solidFill>
                  <a:srgbClr val="000000"/>
                </a:solidFill>
                <a:latin typeface="Roboto Condensed Light"/>
                <a:ea typeface="Roboto Condensed Light"/>
                <a:cs typeface="Roboto Condensed Light"/>
              </a:rPr>
              <a:t>Indicators &amp; Metrics: </a:t>
            </a:r>
            <a:r>
              <a:rPr lang="en-US" sz="2000" dirty="0">
                <a:solidFill>
                  <a:srgbClr val="000000"/>
                </a:solidFill>
                <a:latin typeface="Roboto Condensed Light"/>
                <a:ea typeface="Roboto Condensed Light"/>
                <a:cs typeface="Roboto Condensed Light"/>
              </a:rPr>
              <a:t>Development of key performance indicators (KPIs) aligned with the strategic pillars of the Africa Ocean Governance Strategy to measure progress effectively. These include governance effectiveness, marine biodiversity conservation, pollution reduction, and socio-economic benefits.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Data Collection Tools</a:t>
            </a:r>
            <a:r>
              <a:rPr lang="en-US" sz="2000" dirty="0">
                <a:solidFill>
                  <a:srgbClr val="000000"/>
                </a:solidFill>
                <a:latin typeface="Roboto Condensed Light"/>
                <a:ea typeface="Roboto Condensed Light"/>
                <a:cs typeface="Roboto Condensed Light"/>
              </a:rPr>
              <a:t>: Use of national ocean data systems, regional reporting frameworks, and participatory monitoring through stakeholder consultations, field assessments, and scientific research.</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Technology Integration</a:t>
            </a:r>
            <a:r>
              <a:rPr lang="en-US" sz="2000" dirty="0">
                <a:solidFill>
                  <a:srgbClr val="000000"/>
                </a:solidFill>
                <a:latin typeface="Roboto Condensed Light"/>
                <a:ea typeface="Roboto Condensed Light"/>
                <a:cs typeface="Roboto Condensed Light"/>
              </a:rPr>
              <a:t>: Leveraging GIS mapping, remote sensing, satellite imagery, AI-driven analytics, and real-time ocean monitoring systems to enhance data collection and analysis for decision-making.</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3" name="Picture 2" descr="Icon&#10;&#10;Description automatically generated">
            <a:extLst>
              <a:ext uri="{FF2B5EF4-FFF2-40B4-BE49-F238E27FC236}">
                <a16:creationId xmlns:a16="http://schemas.microsoft.com/office/drawing/2014/main" id="{C4952D2B-1939-E580-FC1C-A12B06A9B2A9}"/>
              </a:ext>
            </a:extLst>
          </p:cNvPr>
          <p:cNvPicPr>
            <a:picLocks noChangeAspect="1"/>
          </p:cNvPicPr>
          <p:nvPr/>
        </p:nvPicPr>
        <p:blipFill>
          <a:blip r:embed="rId4">
            <a:biLevel thresh="50000"/>
          </a:blip>
          <a:stretch>
            <a:fillRect/>
          </a:stretch>
        </p:blipFill>
        <p:spPr>
          <a:xfrm>
            <a:off x="627746" y="2788237"/>
            <a:ext cx="640763" cy="640763"/>
          </a:xfrm>
          <a:prstGeom prst="rect">
            <a:avLst/>
          </a:prstGeom>
        </p:spPr>
      </p:pic>
    </p:spTree>
    <p:extLst>
      <p:ext uri="{BB962C8B-B14F-4D97-AF65-F5344CB8AC3E}">
        <p14:creationId xmlns:p14="http://schemas.microsoft.com/office/powerpoint/2010/main" val="26381318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8288-EDE7-4DAC-0198-C6232E54B267}"/>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A8CA7101-0DBC-D292-BB2E-376F5349CBC7}"/>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3A871EBB-4F3C-9B6A-0767-3DC3FDA26BD1}"/>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1976E06D-DB79-0D30-9043-12EF16988B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FED87267-7001-FC0F-FD99-3AF163355649}"/>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Key Monitoring Mechanisms</a:t>
            </a:r>
            <a:endParaRPr lang="en-GB" dirty="0">
              <a:solidFill>
                <a:srgbClr val="0085C8"/>
              </a:solidFill>
            </a:endParaRPr>
          </a:p>
        </p:txBody>
      </p:sp>
      <p:sp>
        <p:nvSpPr>
          <p:cNvPr id="11" name="TextBox 10">
            <a:extLst>
              <a:ext uri="{FF2B5EF4-FFF2-40B4-BE49-F238E27FC236}">
                <a16:creationId xmlns:a16="http://schemas.microsoft.com/office/drawing/2014/main" id="{C6EEEBDF-52AA-48C5-8A41-2FFF46F050D2}"/>
              </a:ext>
            </a:extLst>
          </p:cNvPr>
          <p:cNvSpPr txBox="1"/>
          <p:nvPr/>
        </p:nvSpPr>
        <p:spPr>
          <a:xfrm>
            <a:off x="218120" y="3662785"/>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Frameworks</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B0D906E3-36D8-11EA-6A0E-8D8C0A02C017}"/>
              </a:ext>
            </a:extLst>
          </p:cNvPr>
          <p:cNvSpPr txBox="1"/>
          <p:nvPr/>
        </p:nvSpPr>
        <p:spPr>
          <a:xfrm>
            <a:off x="2099038" y="2240817"/>
            <a:ext cx="9659010" cy="3244046"/>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Community Engagement</a:t>
            </a:r>
            <a:r>
              <a:rPr lang="en-US" sz="2000" dirty="0">
                <a:solidFill>
                  <a:srgbClr val="000000"/>
                </a:solidFill>
                <a:latin typeface="Roboto Condensed Light"/>
                <a:ea typeface="Roboto Condensed Light"/>
                <a:cs typeface="Roboto Condensed Light"/>
              </a:rPr>
              <a:t>: Empowering local communities and indigenous groups to contribute through citizen science initiatives, traditional ecological knowledge sharing, and participatory governance forums.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Regional and Cross-Sectoral Collaboration: </a:t>
            </a:r>
            <a:r>
              <a:rPr lang="en-US" sz="2000" dirty="0">
                <a:solidFill>
                  <a:srgbClr val="000000"/>
                </a:solidFill>
                <a:latin typeface="Roboto Condensed Light"/>
                <a:ea typeface="Roboto Condensed Light"/>
                <a:cs typeface="Roboto Condensed Light"/>
              </a:rPr>
              <a:t>Strengthening partnerships among regional economic communities, specialized agencies, private sector stakeholders, and civil society to ensure a harmonized and standardized monitoring framework.</a:t>
            </a:r>
            <a:endParaRPr lang="en-US" sz="2000" b="1" dirty="0">
              <a:solidFill>
                <a:srgbClr val="000000"/>
              </a:solidFill>
              <a:latin typeface="Roboto Condensed Light"/>
              <a:ea typeface="Roboto Condensed Light"/>
              <a:cs typeface="Roboto Condensed Light"/>
            </a:endParaRPr>
          </a:p>
          <a:p>
            <a:pPr>
              <a:lnSpc>
                <a:spcPct val="100000"/>
              </a:lnSpc>
            </a:pPr>
            <a:endParaRPr lang="en-US" sz="2400" b="1" dirty="0">
              <a:solidFill>
                <a:srgbClr val="000000"/>
              </a:solidFill>
              <a:latin typeface="Roboto Condensed Light"/>
              <a:ea typeface="Roboto Condensed Light"/>
              <a:cs typeface="Roboto Condensed Light"/>
            </a:endParaRPr>
          </a:p>
        </p:txBody>
      </p:sp>
      <p:pic>
        <p:nvPicPr>
          <p:cNvPr id="3" name="Picture 2" descr="Icon&#10;&#10;Description automatically generated">
            <a:extLst>
              <a:ext uri="{FF2B5EF4-FFF2-40B4-BE49-F238E27FC236}">
                <a16:creationId xmlns:a16="http://schemas.microsoft.com/office/drawing/2014/main" id="{64D549B6-4A6F-50D7-A29C-CD4796CCBB5B}"/>
              </a:ext>
            </a:extLst>
          </p:cNvPr>
          <p:cNvPicPr>
            <a:picLocks noChangeAspect="1"/>
          </p:cNvPicPr>
          <p:nvPr/>
        </p:nvPicPr>
        <p:blipFill>
          <a:blip r:embed="rId4">
            <a:biLevel thresh="50000"/>
          </a:blip>
          <a:stretch>
            <a:fillRect/>
          </a:stretch>
        </p:blipFill>
        <p:spPr>
          <a:xfrm>
            <a:off x="948128" y="2770947"/>
            <a:ext cx="640763" cy="640763"/>
          </a:xfrm>
          <a:prstGeom prst="rect">
            <a:avLst/>
          </a:prstGeom>
        </p:spPr>
      </p:pic>
    </p:spTree>
    <p:extLst>
      <p:ext uri="{BB962C8B-B14F-4D97-AF65-F5344CB8AC3E}">
        <p14:creationId xmlns:p14="http://schemas.microsoft.com/office/powerpoint/2010/main" val="6182446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22302-E215-4374-E99D-F78D40256B2B}"/>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2D1BFA30-2045-F80C-CC34-5B55C53AC9F1}"/>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D2DA15C4-7683-F682-1D37-572B7AAEE515}"/>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E3D94EBA-D243-0544-3356-ECE262021D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014FA273-CC7F-FCD0-0CA2-F7BED6574DBB}"/>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Institutional Arrangements</a:t>
            </a:r>
            <a:endParaRPr lang="en-GB" dirty="0">
              <a:solidFill>
                <a:srgbClr val="0085C8"/>
              </a:solidFill>
            </a:endParaRPr>
          </a:p>
        </p:txBody>
      </p:sp>
      <p:sp>
        <p:nvSpPr>
          <p:cNvPr id="11" name="TextBox 10">
            <a:extLst>
              <a:ext uri="{FF2B5EF4-FFF2-40B4-BE49-F238E27FC236}">
                <a16:creationId xmlns:a16="http://schemas.microsoft.com/office/drawing/2014/main" id="{EE9A99D9-93DF-0028-E847-6ED42B458825}"/>
              </a:ext>
            </a:extLst>
          </p:cNvPr>
          <p:cNvSpPr txBox="1"/>
          <p:nvPr/>
        </p:nvSpPr>
        <p:spPr>
          <a:xfrm>
            <a:off x="50268" y="3485116"/>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Governance</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28D55A6C-80B5-138B-E6BF-63587380474F}"/>
              </a:ext>
            </a:extLst>
          </p:cNvPr>
          <p:cNvSpPr txBox="1"/>
          <p:nvPr/>
        </p:nvSpPr>
        <p:spPr>
          <a:xfrm>
            <a:off x="1903928" y="988828"/>
            <a:ext cx="9950163" cy="5139630"/>
          </a:xfrm>
          <a:prstGeom prst="roundRect">
            <a:avLst>
              <a:gd name="adj" fmla="val 12445"/>
            </a:avLst>
          </a:prstGeom>
          <a:solidFill>
            <a:srgbClr val="0085C8">
              <a:alpha val="50196"/>
            </a:srgbClr>
          </a:solidFill>
          <a:ln>
            <a:noFill/>
          </a:ln>
        </p:spPr>
        <p:txBody>
          <a:bodyPr wrap="square" anchor="ctr">
            <a:spAutoFit/>
          </a:bodyPr>
          <a:lstStyle/>
          <a:p>
            <a:pPr marL="457200" indent="-457200">
              <a:lnSpc>
                <a:spcPct val="100000"/>
              </a:lnSpc>
              <a:buAutoNum type="arabicPeriod"/>
            </a:pPr>
            <a:r>
              <a:rPr lang="en-US" sz="2000" b="1" dirty="0">
                <a:solidFill>
                  <a:srgbClr val="000000"/>
                </a:solidFill>
                <a:latin typeface="Roboto Condensed Light"/>
                <a:ea typeface="Roboto Condensed Light"/>
                <a:cs typeface="Roboto Condensed Light"/>
              </a:rPr>
              <a:t>Lead Coordination Entities</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African Union (AU) and Regional Economic Communities (RECs): Oversee and guide the implementation of the strategy, ensuring alignment with AU Agenda 2063 and the African Blue Economy Strategy.</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Specialized Regional Bodies (e.g., Nairobi Convention, IOC-UNESCO, UNECA, UNEP, and other technical agencies): Provide strategic oversight, technical support, and coordination across regions.</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2. National-Level Authorities</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National Ocean Governance Institutions and Ministries: Implement monitoring frameworks at the country level, ensuring compliance with national and regional commitments.</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Fisheries and Marine Resource Management Agencies: Track marine ecosystem health, fisheries sustainability, and policy enforcement.</a:t>
            </a:r>
          </a:p>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endParaRPr lang="en-US" sz="2400" dirty="0">
              <a:solidFill>
                <a:srgbClr val="000000"/>
              </a:solidFill>
              <a:latin typeface="Roboto Condensed Light"/>
              <a:ea typeface="Roboto Condensed Light"/>
              <a:cs typeface="Roboto Condensed Light"/>
            </a:endParaRPr>
          </a:p>
        </p:txBody>
      </p:sp>
      <p:pic>
        <p:nvPicPr>
          <p:cNvPr id="2" name="Picture 1" descr="Icon&#10;&#10;Description automatically generated">
            <a:extLst>
              <a:ext uri="{FF2B5EF4-FFF2-40B4-BE49-F238E27FC236}">
                <a16:creationId xmlns:a16="http://schemas.microsoft.com/office/drawing/2014/main" id="{5138A822-DEFF-C616-2DF6-5F372B13385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627746" y="2788237"/>
            <a:ext cx="640763" cy="640763"/>
          </a:xfrm>
          <a:prstGeom prst="rect">
            <a:avLst/>
          </a:prstGeom>
        </p:spPr>
      </p:pic>
    </p:spTree>
    <p:extLst>
      <p:ext uri="{BB962C8B-B14F-4D97-AF65-F5344CB8AC3E}">
        <p14:creationId xmlns:p14="http://schemas.microsoft.com/office/powerpoint/2010/main" val="23292111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FC77-4E20-F897-8B7E-1AE573FE2F17}"/>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CA8BA6FF-33C4-A398-88CF-5092C20A8086}"/>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8F43A736-64F3-D637-2BD1-BD02C1461A68}"/>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321742B3-5EF6-504C-0052-A3EEE91965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9D13415A-D3EF-B739-BAA4-775C078B5CB0}"/>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Institutional Arrangements</a:t>
            </a:r>
            <a:endParaRPr lang="en-GB" dirty="0">
              <a:solidFill>
                <a:srgbClr val="0085C8"/>
              </a:solidFill>
            </a:endParaRPr>
          </a:p>
        </p:txBody>
      </p:sp>
      <p:sp>
        <p:nvSpPr>
          <p:cNvPr id="11" name="TextBox 10">
            <a:extLst>
              <a:ext uri="{FF2B5EF4-FFF2-40B4-BE49-F238E27FC236}">
                <a16:creationId xmlns:a16="http://schemas.microsoft.com/office/drawing/2014/main" id="{1A0FB7F6-7E9D-4521-F00E-E4D458786608}"/>
              </a:ext>
            </a:extLst>
          </p:cNvPr>
          <p:cNvSpPr txBox="1"/>
          <p:nvPr/>
        </p:nvSpPr>
        <p:spPr>
          <a:xfrm>
            <a:off x="21297" y="3515120"/>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Governance</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6C37D0E3-2DF7-ED61-AFC7-6A28BE9C1643}"/>
              </a:ext>
            </a:extLst>
          </p:cNvPr>
          <p:cNvSpPr txBox="1"/>
          <p:nvPr/>
        </p:nvSpPr>
        <p:spPr>
          <a:xfrm>
            <a:off x="1852400" y="1062463"/>
            <a:ext cx="10141126" cy="5305425"/>
          </a:xfrm>
          <a:prstGeom prst="roundRect">
            <a:avLst>
              <a:gd name="adj" fmla="val 12445"/>
            </a:avLst>
          </a:prstGeom>
          <a:solidFill>
            <a:srgbClr val="0085C8">
              <a:alpha val="50196"/>
            </a:srgbClr>
          </a:solidFill>
          <a:ln>
            <a:noFill/>
          </a:ln>
        </p:spPr>
        <p:txBody>
          <a:bodyPr wrap="square" anchor="ctr">
            <a:spAutoFit/>
          </a:bodyPr>
          <a:lstStyle/>
          <a:p>
            <a:pPr>
              <a:lnSpc>
                <a:spcPct val="100000"/>
              </a:lnSpc>
            </a:pPr>
            <a:endParaRPr lang="en-US" sz="2000" dirty="0">
              <a:solidFill>
                <a:srgbClr val="000000"/>
              </a:solidFill>
              <a:latin typeface="Roboto Condensed Light"/>
              <a:ea typeface="Roboto Condensed Light"/>
              <a:cs typeface="Roboto Condensed Light"/>
            </a:endParaRPr>
          </a:p>
          <a:p>
            <a:pPr>
              <a:lnSpc>
                <a:spcPct val="100000"/>
              </a:lnSpc>
            </a:pPr>
            <a:r>
              <a:rPr lang="en-US" sz="2000" b="1" dirty="0">
                <a:solidFill>
                  <a:srgbClr val="000000"/>
                </a:solidFill>
                <a:latin typeface="Roboto Condensed Light"/>
                <a:ea typeface="Roboto Condensed Light"/>
                <a:cs typeface="Roboto Condensed Light"/>
              </a:rPr>
              <a:t>3. Research and Scientific Institutions</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Marine Science and Research Centers (e.g., WIOMSA, National Marine Institutes): Generate data, conduct assessments, and provide scientific evidence to guide decision-making.</a:t>
            </a:r>
          </a:p>
          <a:p>
            <a:pPr marL="342900" indent="-342900">
              <a:lnSpc>
                <a:spcPct val="100000"/>
              </a:lnSpc>
              <a:buFont typeface="Wingdings" panose="05000000000000000000" pitchFamily="2" charset="2"/>
              <a:buChar char="q"/>
            </a:pPr>
            <a:r>
              <a:rPr lang="en-US" sz="2000" dirty="0">
                <a:solidFill>
                  <a:srgbClr val="000000"/>
                </a:solidFill>
                <a:latin typeface="Roboto Condensed Light"/>
                <a:ea typeface="Roboto Condensed Light"/>
                <a:cs typeface="Roboto Condensed Light"/>
              </a:rPr>
              <a:t>Universities and Academia: Support capacity building, knowledge-sharing, and policy development through targeted research initiatives.</a:t>
            </a:r>
          </a:p>
          <a:p>
            <a:pPr>
              <a:lnSpc>
                <a:spcPct val="100000"/>
              </a:lnSpc>
            </a:pPr>
            <a:endParaRPr lang="en-US" sz="2000" dirty="0">
              <a:solidFill>
                <a:srgbClr val="000000"/>
              </a:solidFill>
              <a:latin typeface="Roboto Condensed Light"/>
              <a:ea typeface="Roboto Condensed Light"/>
              <a:cs typeface="Roboto Condensed Light"/>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boto Condensed Light"/>
                <a:ea typeface="Roboto Condensed Light"/>
                <a:cs typeface="Roboto Condensed Light"/>
              </a:rPr>
              <a:t>4. Civil Society and Private Sector Engagement</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0000"/>
                </a:solidFill>
                <a:effectLst/>
                <a:uLnTx/>
                <a:uFillTx/>
                <a:latin typeface="Roboto Condensed Light"/>
                <a:ea typeface="Roboto Condensed Light"/>
                <a:cs typeface="Roboto Condensed Light"/>
              </a:rPr>
              <a:t>Non-Governmental Organizations (NGOs) and Community-Based Organizations (CBOs): Contribute to independent monitoring, advocacy, and data collection, ensuring inclusivity and transparency.</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000000"/>
                </a:solidFill>
                <a:effectLst/>
                <a:uLnTx/>
                <a:uFillTx/>
                <a:latin typeface="Roboto Condensed Light"/>
                <a:ea typeface="Roboto Condensed Light"/>
                <a:cs typeface="Roboto Condensed Light"/>
              </a:rPr>
              <a:t>Private Sector (Blue Economy Enterprises, Fisheries, Tourism, and Shipping Industry): Participate in sustainable ocean governance by integrating responsible practices, reporting on sustainability targets, and supporting innovation in ocean monitoring.</a:t>
            </a:r>
          </a:p>
          <a:p>
            <a:pPr>
              <a:lnSpc>
                <a:spcPct val="100000"/>
              </a:lnSpc>
            </a:pPr>
            <a:endParaRPr lang="en-US" sz="2400" dirty="0">
              <a:solidFill>
                <a:srgbClr val="000000"/>
              </a:solidFill>
              <a:latin typeface="Roboto Condensed Light"/>
              <a:ea typeface="Roboto Condensed Light"/>
              <a:cs typeface="Roboto Condensed Light"/>
            </a:endParaRPr>
          </a:p>
        </p:txBody>
      </p:sp>
      <p:pic>
        <p:nvPicPr>
          <p:cNvPr id="2" name="Picture 1" descr="Icon&#10;&#10;Description automatically generated">
            <a:extLst>
              <a:ext uri="{FF2B5EF4-FFF2-40B4-BE49-F238E27FC236}">
                <a16:creationId xmlns:a16="http://schemas.microsoft.com/office/drawing/2014/main" id="{F83D217C-ED5F-59AA-91AF-508FDC44BA62}"/>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627746" y="2788237"/>
            <a:ext cx="640763" cy="640763"/>
          </a:xfrm>
          <a:prstGeom prst="rect">
            <a:avLst/>
          </a:prstGeom>
        </p:spPr>
      </p:pic>
    </p:spTree>
    <p:extLst>
      <p:ext uri="{BB962C8B-B14F-4D97-AF65-F5344CB8AC3E}">
        <p14:creationId xmlns:p14="http://schemas.microsoft.com/office/powerpoint/2010/main" val="27034353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D7657-75D4-9AE8-9CE3-9B31D641975B}"/>
            </a:ext>
          </a:extLst>
        </p:cNvPr>
        <p:cNvGrpSpPr/>
        <p:nvPr/>
      </p:nvGrpSpPr>
      <p:grpSpPr>
        <a:xfrm>
          <a:off x="0" y="0"/>
          <a:ext cx="0" cy="0"/>
          <a:chOff x="0" y="0"/>
          <a:chExt cx="0" cy="0"/>
        </a:xfrm>
      </p:grpSpPr>
      <p:sp>
        <p:nvSpPr>
          <p:cNvPr id="217" name="Google Shape;109;p3">
            <a:extLst>
              <a:ext uri="{FF2B5EF4-FFF2-40B4-BE49-F238E27FC236}">
                <a16:creationId xmlns:a16="http://schemas.microsoft.com/office/drawing/2014/main" id="{0D05730B-83D8-2B79-7D07-C73C725CEFDC}"/>
              </a:ext>
            </a:extLst>
          </p:cNvPr>
          <p:cNvSpPr/>
          <p:nvPr/>
        </p:nvSpPr>
        <p:spPr>
          <a:xfrm>
            <a:off x="1" y="0"/>
            <a:ext cx="12191999" cy="863599"/>
          </a:xfrm>
          <a:prstGeom prst="roundRect">
            <a:avLst>
              <a:gd name="adj" fmla="val 0"/>
            </a:avLst>
          </a:prstGeom>
          <a:gradFill>
            <a:gsLst>
              <a:gs pos="0">
                <a:srgbClr val="FFFFFF">
                  <a:alpha val="80000"/>
                </a:srgbClr>
              </a:gs>
              <a:gs pos="76000">
                <a:srgbClr val="FFFFFF">
                  <a:alpha val="80000"/>
                </a:srgbClr>
              </a:gs>
              <a:gs pos="100000">
                <a:srgbClr val="0085C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2" name="Straight Connector 31">
            <a:extLst>
              <a:ext uri="{FF2B5EF4-FFF2-40B4-BE49-F238E27FC236}">
                <a16:creationId xmlns:a16="http://schemas.microsoft.com/office/drawing/2014/main" id="{C3FEE583-84E6-AACE-F89A-8A7F2573CAA0}"/>
              </a:ext>
            </a:extLst>
          </p:cNvPr>
          <p:cNvCxnSpPr>
            <a:cxnSpLocks noGrp="1" noRot="1" noMove="1" noResize="1" noEditPoints="1" noAdjustHandles="1" noChangeArrowheads="1" noChangeShapeType="1"/>
          </p:cNvCxnSpPr>
          <p:nvPr/>
        </p:nvCxnSpPr>
        <p:spPr>
          <a:xfrm>
            <a:off x="-1" y="863599"/>
            <a:ext cx="12192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16B89889-B1EF-3532-AF63-EC968AF163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286" y="158387"/>
            <a:ext cx="804805" cy="579943"/>
          </a:xfrm>
          <a:prstGeom prst="rect">
            <a:avLst/>
          </a:prstGeom>
        </p:spPr>
      </p:pic>
      <p:sp>
        <p:nvSpPr>
          <p:cNvPr id="4" name="Title 1">
            <a:extLst>
              <a:ext uri="{FF2B5EF4-FFF2-40B4-BE49-F238E27FC236}">
                <a16:creationId xmlns:a16="http://schemas.microsoft.com/office/drawing/2014/main" id="{BD409A8B-F409-8C32-0362-5126F7D2AC69}"/>
              </a:ext>
            </a:extLst>
          </p:cNvPr>
          <p:cNvSpPr>
            <a:spLocks noGrp="1"/>
          </p:cNvSpPr>
          <p:nvPr>
            <p:ph type="title"/>
          </p:nvPr>
        </p:nvSpPr>
        <p:spPr>
          <a:xfrm>
            <a:off x="948128" y="109164"/>
            <a:ext cx="10503560" cy="640763"/>
          </a:xfrm>
        </p:spPr>
        <p:txBody>
          <a:bodyPr>
            <a:normAutofit/>
          </a:bodyPr>
          <a:lstStyle/>
          <a:p>
            <a:r>
              <a:rPr lang="en-US" dirty="0">
                <a:solidFill>
                  <a:srgbClr val="0085C8"/>
                </a:solidFill>
              </a:rPr>
              <a:t>Institutional Arrangements</a:t>
            </a:r>
            <a:endParaRPr lang="en-GB" dirty="0">
              <a:solidFill>
                <a:srgbClr val="0085C8"/>
              </a:solidFill>
            </a:endParaRPr>
          </a:p>
        </p:txBody>
      </p:sp>
      <p:sp>
        <p:nvSpPr>
          <p:cNvPr id="11" name="TextBox 10">
            <a:extLst>
              <a:ext uri="{FF2B5EF4-FFF2-40B4-BE49-F238E27FC236}">
                <a16:creationId xmlns:a16="http://schemas.microsoft.com/office/drawing/2014/main" id="{1495AD7A-2ECF-10D9-236A-61CE23956FBD}"/>
              </a:ext>
            </a:extLst>
          </p:cNvPr>
          <p:cNvSpPr txBox="1"/>
          <p:nvPr/>
        </p:nvSpPr>
        <p:spPr>
          <a:xfrm>
            <a:off x="-34512" y="3429000"/>
            <a:ext cx="18536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rPr>
              <a:t>Governance</a:t>
            </a:r>
            <a:endParaRPr kumimoji="0" lang="en-US" sz="1600" b="1" i="0" u="none" strike="noStrike" kern="1200" cap="none" spc="0" normalizeH="0" baseline="0" noProof="0" dirty="0">
              <a:ln>
                <a:noFill/>
              </a:ln>
              <a:solidFill>
                <a:srgbClr val="0085C8"/>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54101860-6C86-B4AA-94B1-FA7A7CA7E740}"/>
              </a:ext>
            </a:extLst>
          </p:cNvPr>
          <p:cNvSpPr txBox="1"/>
          <p:nvPr/>
        </p:nvSpPr>
        <p:spPr>
          <a:xfrm>
            <a:off x="1819148" y="1258193"/>
            <a:ext cx="9905999" cy="4741724"/>
          </a:xfrm>
          <a:prstGeom prst="roundRect">
            <a:avLst>
              <a:gd name="adj" fmla="val 12445"/>
            </a:avLst>
          </a:prstGeom>
          <a:solidFill>
            <a:srgbClr val="0085C8">
              <a:alpha val="50196"/>
            </a:srgbClr>
          </a:solidFill>
          <a:ln>
            <a:noFill/>
          </a:ln>
        </p:spPr>
        <p:txBody>
          <a:bodyPr wrap="square" anchor="ct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000" b="1" dirty="0">
                <a:solidFill>
                  <a:srgbClr val="000000"/>
                </a:solidFill>
                <a:latin typeface="Roboto Condensed Light"/>
                <a:ea typeface="Roboto Condensed Light"/>
                <a:cs typeface="Roboto Condensed Light"/>
              </a:rPr>
              <a:t>5. Multi-Stakeholder Platforms for Monitoring</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2000" dirty="0">
                <a:solidFill>
                  <a:srgbClr val="000000"/>
                </a:solidFill>
                <a:latin typeface="Roboto Condensed Light"/>
                <a:ea typeface="Roboto Condensed Light"/>
                <a:cs typeface="Roboto Condensed Light"/>
              </a:rPr>
              <a:t>Regional and Thematic Working Groups: Facilitate continuous dialogue among policymakers, scientists, industry representatives, and local communities.</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2000" dirty="0">
                <a:solidFill>
                  <a:srgbClr val="000000"/>
                </a:solidFill>
                <a:latin typeface="Roboto Condensed Light"/>
                <a:ea typeface="Roboto Condensed Light"/>
                <a:cs typeface="Roboto Condensed Light"/>
              </a:rPr>
              <a:t>Public-Private Partnerships (PPPs): Leverage investments in technology, data analytics, and infrastructure to strengthen real-time monitoring and reporting.</a:t>
            </a:r>
          </a:p>
          <a:p>
            <a:pPr marR="0" lvl="0" algn="l" defTabSz="914400" rtl="0" eaLnBrk="1" fontAlgn="auto" latinLnBrk="0" hangingPunct="1">
              <a:lnSpc>
                <a:spcPct val="100000"/>
              </a:lnSpc>
              <a:spcBef>
                <a:spcPts val="200"/>
              </a:spcBef>
              <a:spcAft>
                <a:spcPts val="200"/>
              </a:spcAft>
              <a:buClrTx/>
              <a:buSzTx/>
              <a:tabLst/>
              <a:defRPr/>
            </a:pPr>
            <a:endParaRPr lang="en-US" sz="2000" dirty="0">
              <a:solidFill>
                <a:srgbClr val="000000"/>
              </a:solidFill>
              <a:latin typeface="Roboto Condensed Light"/>
              <a:ea typeface="Roboto Condensed Light"/>
              <a:cs typeface="Roboto Condensed Light"/>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2000" b="1" dirty="0">
                <a:solidFill>
                  <a:srgbClr val="000000"/>
                </a:solidFill>
                <a:latin typeface="Roboto Condensed Light"/>
                <a:ea typeface="Roboto Condensed Light"/>
                <a:cs typeface="Roboto Condensed Light"/>
              </a:rPr>
              <a:t>6. Cross-Border and International Collaboration</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2000" dirty="0">
                <a:solidFill>
                  <a:srgbClr val="000000"/>
                </a:solidFill>
                <a:latin typeface="Roboto Condensed Light"/>
                <a:ea typeface="Roboto Condensed Light"/>
                <a:cs typeface="Roboto Condensed Light"/>
              </a:rPr>
              <a:t>Intergovernmental Negotiation Forums (e.g., UN, IMO, IPCC, and UNEP): Align regional monitoring mechanisms with global frameworks, ensuring Africa’s participation in international ocean governance discussions.</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2000" dirty="0">
                <a:solidFill>
                  <a:srgbClr val="000000"/>
                </a:solidFill>
                <a:latin typeface="Roboto Condensed Light"/>
                <a:ea typeface="Roboto Condensed Light"/>
                <a:cs typeface="Roboto Condensed Light"/>
              </a:rPr>
              <a:t>Harmonization with Global Commitments: Ensure reporting and data integration align with SDG 14, the Convention on Biological Diversity (CBD), and the UN Decade of Ocean Science for Sustainable Development.</a:t>
            </a:r>
            <a:endParaRPr lang="en-US" sz="2400" dirty="0">
              <a:solidFill>
                <a:srgbClr val="000000"/>
              </a:solidFill>
              <a:latin typeface="Roboto Condensed Light"/>
              <a:ea typeface="Roboto Condensed Light"/>
              <a:cs typeface="Roboto Condensed Light"/>
            </a:endParaRPr>
          </a:p>
        </p:txBody>
      </p:sp>
      <p:pic>
        <p:nvPicPr>
          <p:cNvPr id="2" name="Picture 1" descr="Icon&#10;&#10;Description automatically generated">
            <a:extLst>
              <a:ext uri="{FF2B5EF4-FFF2-40B4-BE49-F238E27FC236}">
                <a16:creationId xmlns:a16="http://schemas.microsoft.com/office/drawing/2014/main" id="{8AB27446-BB44-9E5C-2787-B0A34603C4D8}"/>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731425" y="2593229"/>
            <a:ext cx="640763" cy="640763"/>
          </a:xfrm>
          <a:prstGeom prst="rect">
            <a:avLst/>
          </a:prstGeom>
        </p:spPr>
      </p:pic>
    </p:spTree>
    <p:extLst>
      <p:ext uri="{BB962C8B-B14F-4D97-AF65-F5344CB8AC3E}">
        <p14:creationId xmlns:p14="http://schemas.microsoft.com/office/powerpoint/2010/main" val="385899820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A02E80-D97B-BB4E-9463-06AA165769A6}" vid="{5196EADF-DCBB-9C41-A65B-81DF0ACF3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96C8CEE6EB174AA2C8E60C5A5DC6E5" ma:contentTypeVersion="12" ma:contentTypeDescription="Create a new document." ma:contentTypeScope="" ma:versionID="fa9ea5f1f29e605d74415f431e390930">
  <xsd:schema xmlns:xsd="http://www.w3.org/2001/XMLSchema" xmlns:xs="http://www.w3.org/2001/XMLSchema" xmlns:p="http://schemas.microsoft.com/office/2006/metadata/properties" xmlns:ns2="0c163752-454d-4c72-9675-302d0e0f41e6" xmlns:ns3="a36aba58-8a5f-48cc-85df-8edd02703f0f" targetNamespace="http://schemas.microsoft.com/office/2006/metadata/properties" ma:root="true" ma:fieldsID="50dfef138d16ce209c17b9f3bbf0a250" ns2:_="" ns3:_="">
    <xsd:import namespace="0c163752-454d-4c72-9675-302d0e0f41e6"/>
    <xsd:import namespace="a36aba58-8a5f-48cc-85df-8edd02703f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63752-454d-4c72-9675-302d0e0f41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aba58-8a5f-48cc-85df-8edd02703f0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1252B1-9BDD-482B-AF8D-8BF872A56F1B}">
  <ds:schemaRefs>
    <ds:schemaRef ds:uri="http://schemas.microsoft.com/sharepoint/v3/contenttype/forms"/>
  </ds:schemaRefs>
</ds:datastoreItem>
</file>

<file path=customXml/itemProps2.xml><?xml version="1.0" encoding="utf-8"?>
<ds:datastoreItem xmlns:ds="http://schemas.openxmlformats.org/officeDocument/2006/customXml" ds:itemID="{FF16E88D-A29A-4722-805D-6CD36A5362EB}">
  <ds:schemaRefs>
    <ds:schemaRef ds:uri="0c163752-454d-4c72-9675-302d0e0f41e6"/>
    <ds:schemaRef ds:uri="a36aba58-8a5f-48cc-85df-8edd02703f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7C7838-BAFE-4C10-80E5-3066CDA26F5B}">
  <ds:schemaRefs>
    <ds:schemaRef ds:uri="0c163752-454d-4c72-9675-302d0e0f41e6"/>
    <ds:schemaRef ds:uri="a36aba58-8a5f-48cc-85df-8edd02703f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431</TotalTime>
  <Words>2414</Words>
  <Application>Microsoft Office PowerPoint</Application>
  <PresentationFormat>Widescreen</PresentationFormat>
  <Paragraphs>197</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Roboto</vt:lpstr>
      <vt:lpstr>Roboto Condensed Light</vt:lpstr>
      <vt:lpstr>Roboto Condensed Medium</vt:lpstr>
      <vt:lpstr>Roboto Light</vt:lpstr>
      <vt:lpstr>Wingdings</vt:lpstr>
      <vt:lpstr>1_Office Theme</vt:lpstr>
      <vt:lpstr>PowerPoint Presentation</vt:lpstr>
      <vt:lpstr>Introduction</vt:lpstr>
      <vt:lpstr>Objectives of Monitoring and Reporting</vt:lpstr>
      <vt:lpstr>Objectives of Monitoring and Reporting</vt:lpstr>
      <vt:lpstr>Key Monitoring Mechanisms</vt:lpstr>
      <vt:lpstr>Key Monitoring Mechanisms</vt:lpstr>
      <vt:lpstr>Institutional Arrangements</vt:lpstr>
      <vt:lpstr>Institutional Arrangements</vt:lpstr>
      <vt:lpstr>Institutional Arrangements</vt:lpstr>
      <vt:lpstr>Reporting Processes</vt:lpstr>
      <vt:lpstr>Reporting Processes</vt:lpstr>
      <vt:lpstr>Challenges in Monitoring &amp; Reporting</vt:lpstr>
      <vt:lpstr>Challenges in Monitoring &amp; Reporting</vt:lpstr>
      <vt:lpstr>Challenges in Monitoring &amp; Reporting</vt:lpstr>
      <vt:lpstr>Recommendations for Improvement in Monitoring &amp; Reporting</vt:lpstr>
      <vt:lpstr>Recommendations for Improvement in Monitoring &amp; Reporting</vt:lpstr>
      <vt:lpstr>Recommendations for Improvement in Monitoring &amp; Reporting</vt:lpstr>
      <vt:lpstr>Conclusion &amp;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Hyejin Seo</dc:creator>
  <cp:lastModifiedBy>Norah Mugita</cp:lastModifiedBy>
  <cp:revision>8</cp:revision>
  <dcterms:created xsi:type="dcterms:W3CDTF">2023-05-17T15:23:17Z</dcterms:created>
  <dcterms:modified xsi:type="dcterms:W3CDTF">2025-04-03T13:02:23Z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0x0101004A96C8CEE6EB174AA2C8E60C5A5DC6E5</vt:lpwstr>
  </property>
</Properties>
</file>