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551" r:id="rId5"/>
    <p:sldId id="575" r:id="rId6"/>
    <p:sldId id="553" r:id="rId7"/>
    <p:sldId id="554" r:id="rId8"/>
    <p:sldId id="555" r:id="rId9"/>
    <p:sldId id="556" r:id="rId10"/>
    <p:sldId id="557" r:id="rId11"/>
    <p:sldId id="558" r:id="rId12"/>
    <p:sldId id="559" r:id="rId13"/>
    <p:sldId id="560" r:id="rId14"/>
    <p:sldId id="561" r:id="rId15"/>
    <p:sldId id="562" r:id="rId16"/>
    <p:sldId id="563" r:id="rId17"/>
    <p:sldId id="564" r:id="rId18"/>
    <p:sldId id="565" r:id="rId19"/>
    <p:sldId id="566" r:id="rId20"/>
    <p:sldId id="567" r:id="rId21"/>
    <p:sldId id="568" r:id="rId22"/>
    <p:sldId id="569" r:id="rId23"/>
    <p:sldId id="570" r:id="rId24"/>
    <p:sldId id="572" r:id="rId25"/>
    <p:sldId id="573" r:id="rId26"/>
    <p:sldId id="574" r:id="rId27"/>
  </p:sldIdLst>
  <p:sldSz cx="9756775" cy="7315200"/>
  <p:notesSz cx="7010400" cy="9296400"/>
  <p:custDataLst>
    <p:tags r:id="rId30"/>
  </p:custDataLst>
  <p:defaultTextStyle>
    <a:defPPr>
      <a:defRPr lang="en-US"/>
    </a:defPPr>
    <a:lvl1pPr marL="0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7741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75482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63223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50964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38705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26446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14187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01928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3073">
          <p15:clr>
            <a:srgbClr val="A4A3A4"/>
          </p15:clr>
        </p15:guide>
        <p15:guide id="4" orient="horz" pos="23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sther Tan" initials="ET" lastIdx="2" clrIdx="0">
    <p:extLst>
      <p:ext uri="{19B8F6BF-5375-455C-9EA6-DF929625EA0E}">
        <p15:presenceInfo xmlns:p15="http://schemas.microsoft.com/office/powerpoint/2012/main" userId="S::tan2@un.org::a32faec1-ecd3-4185-9414-aeb51abd286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CBBED"/>
    <a:srgbClr val="8087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463983-6242-4266-92DF-E139348D0E4B}" v="1" dt="2024-09-21T04:17:32.9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0" autoAdjust="0"/>
    <p:restoredTop sz="94433"/>
  </p:normalViewPr>
  <p:slideViewPr>
    <p:cSldViewPr showGuides="1">
      <p:cViewPr varScale="1">
        <p:scale>
          <a:sx n="69" d="100"/>
          <a:sy n="69" d="100"/>
        </p:scale>
        <p:origin x="940" y="52"/>
      </p:cViewPr>
      <p:guideLst>
        <p:guide pos="3073"/>
        <p:guide orient="horz" pos="23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4982"/>
    </p:cViewPr>
  </p:sorterViewPr>
  <p:notesViewPr>
    <p:cSldViewPr showGuides="1">
      <p:cViewPr varScale="1">
        <p:scale>
          <a:sx n="65" d="100"/>
          <a:sy n="65" d="100"/>
        </p:scale>
        <p:origin x="3125" y="3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ags" Target="tags/tag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A4C1A-BE7B-4A0D-A467-1E361B414D76}" type="datetimeFigureOut">
              <a:rPr lang="en-US" smtClean="0"/>
              <a:t>21/09/2024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DFD1F-0238-4384-A4AD-C74AD7F04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124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3D26B41-D3AE-4575-A030-D9E58D95E43F}" type="datetimeFigureOut">
              <a:rPr lang="en-US" smtClean="0"/>
              <a:t>21/09/2024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E5C6692-4A53-4147-B9C8-2C6BFFC13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7741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75482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63223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50964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38705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26446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14187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01928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815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73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08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8770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6784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622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607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667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605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5903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683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0929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2216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6799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803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36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14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993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968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115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809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4440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78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sv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11" Type="http://schemas.openxmlformats.org/officeDocument/2006/relationships/image" Target="../media/image7.svg"/><Relationship Id="rId5" Type="http://schemas.openxmlformats.org/officeDocument/2006/relationships/image" Target="../media/image9.e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sv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.png"/><Relationship Id="rId11" Type="http://schemas.openxmlformats.org/officeDocument/2006/relationships/image" Target="../media/image7.svg"/><Relationship Id="rId5" Type="http://schemas.openxmlformats.org/officeDocument/2006/relationships/image" Target="../media/image9.e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546C5.F32FB7B0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E57EE83-8E8E-4BD6-BB9A-5E650DA3058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68592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EE57EE83-8E8E-4BD6-BB9A-5E650DA305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8C7112CE-09C2-479B-8B2E-873A39722CEB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38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827F43F-4B7F-4B95-B5F3-34061256D41B}"/>
              </a:ext>
            </a:extLst>
          </p:cNvPr>
          <p:cNvSpPr/>
          <p:nvPr userDrawn="1"/>
        </p:nvSpPr>
        <p:spPr>
          <a:xfrm>
            <a:off x="63" y="0"/>
            <a:ext cx="975664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7684" y="2525052"/>
            <a:ext cx="8351604" cy="1103519"/>
          </a:xfrm>
        </p:spPr>
        <p:txBody>
          <a:bodyPr wrap="square" tIns="0" bIns="0" anchor="t" anchorCtr="0">
            <a:noAutofit/>
          </a:bodyPr>
          <a:lstStyle>
            <a:lvl1pPr>
              <a:defRPr sz="3800" cap="all" baseline="0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684" y="3971957"/>
            <a:ext cx="6829743" cy="333296"/>
          </a:xfrm>
        </p:spPr>
        <p:txBody>
          <a:bodyPr>
            <a:spAutoFit/>
          </a:bodyPr>
          <a:lstStyle>
            <a:lvl1pPr marL="0" indent="0" algn="l">
              <a:buNone/>
              <a:defRPr sz="1900" b="1">
                <a:solidFill>
                  <a:schemeClr val="bg2">
                    <a:lumMod val="50000"/>
                  </a:schemeClr>
                </a:solidFill>
              </a:defRPr>
            </a:lvl1pPr>
            <a:lvl2pPr marL="487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5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3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0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8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26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4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1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8666158" y="21389"/>
            <a:ext cx="976671" cy="7104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sp>
        <p:nvSpPr>
          <p:cNvPr id="48" name="Text Placeholder 47"/>
          <p:cNvSpPr>
            <a:spLocks noGrp="1"/>
          </p:cNvSpPr>
          <p:nvPr>
            <p:ph type="body" sz="quarter" idx="10" hasCustomPrompt="1"/>
          </p:nvPr>
        </p:nvSpPr>
        <p:spPr>
          <a:xfrm>
            <a:off x="247684" y="4904200"/>
            <a:ext cx="6895599" cy="1268000"/>
          </a:xfrm>
        </p:spPr>
        <p:txBody>
          <a:bodyPr>
            <a:noAutofit/>
          </a:bodyPr>
          <a:lstStyle>
            <a:lvl1pPr marL="0" indent="0">
              <a:buNone/>
              <a:defRPr sz="15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Speaker / Organization / Date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72F7D8-AC3B-4DD7-823C-76EE6377AAEC}"/>
              </a:ext>
            </a:extLst>
          </p:cNvPr>
          <p:cNvSpPr/>
          <p:nvPr userDrawn="1"/>
        </p:nvSpPr>
        <p:spPr>
          <a:xfrm>
            <a:off x="514350" y="6770370"/>
            <a:ext cx="4211637" cy="4281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690FFD1-9B0D-4ECF-AFD3-03FE47EF3F19}"/>
              </a:ext>
            </a:extLst>
          </p:cNvPr>
          <p:cNvGrpSpPr>
            <a:grpSpLocks noChangeAspect="1"/>
          </p:cNvGrpSpPr>
          <p:nvPr userDrawn="1"/>
        </p:nvGrpSpPr>
        <p:grpSpPr>
          <a:xfrm rot="18900000">
            <a:off x="7907036" y="253629"/>
            <a:ext cx="1849740" cy="1704157"/>
            <a:chOff x="17454" y="1303"/>
            <a:chExt cx="464234" cy="427420"/>
          </a:xfrm>
        </p:grpSpPr>
        <p:pic>
          <p:nvPicPr>
            <p:cNvPr id="35" name="Graphic 3">
              <a:extLst>
                <a:ext uri="{FF2B5EF4-FFF2-40B4-BE49-F238E27FC236}">
                  <a16:creationId xmlns:a16="http://schemas.microsoft.com/office/drawing/2014/main" id="{067076E0-BCC5-402B-A5C3-C0904693BB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909593">
              <a:off x="208638" y="1303"/>
              <a:ext cx="273050" cy="236220"/>
            </a:xfrm>
            <a:prstGeom prst="rect">
              <a:avLst/>
            </a:prstGeom>
          </p:spPr>
        </p:pic>
        <p:pic>
          <p:nvPicPr>
            <p:cNvPr id="36" name="Graphic 4">
              <a:extLst>
                <a:ext uri="{FF2B5EF4-FFF2-40B4-BE49-F238E27FC236}">
                  <a16:creationId xmlns:a16="http://schemas.microsoft.com/office/drawing/2014/main" id="{6730E97D-3A2A-4F07-8141-BBF0F6E644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909593">
              <a:off x="17454" y="51747"/>
              <a:ext cx="273050" cy="236220"/>
            </a:xfrm>
            <a:prstGeom prst="rect">
              <a:avLst/>
            </a:prstGeom>
          </p:spPr>
        </p:pic>
        <p:pic>
          <p:nvPicPr>
            <p:cNvPr id="37" name="Graphic 11">
              <a:extLst>
                <a:ext uri="{FF2B5EF4-FFF2-40B4-BE49-F238E27FC236}">
                  <a16:creationId xmlns:a16="http://schemas.microsoft.com/office/drawing/2014/main" id="{645C7D03-580A-4B83-B2B0-ABCD6A6E44F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909593">
              <a:off x="156828" y="192503"/>
              <a:ext cx="273050" cy="2362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87531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3812290C-5F1F-4B32-824D-953A288F333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721024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3812290C-5F1F-4B32-824D-953A288F33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4D6046D9-654B-4561-87FC-6DF9EA730F39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6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210" y="1960563"/>
            <a:ext cx="9256963" cy="4207633"/>
          </a:xfrm>
        </p:spPr>
        <p:txBody>
          <a:bodyPr/>
          <a:lstStyle>
            <a:lvl1pPr marL="233363" indent="-233363"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-223838">
              <a:defRPr sz="1600">
                <a:solidFill>
                  <a:schemeClr val="bg2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55210" y="2486025"/>
            <a:ext cx="2743200" cy="3686175"/>
          </a:xfrm>
        </p:spPr>
        <p:txBody>
          <a:bodyPr tIns="91440"/>
          <a:lstStyle>
            <a:lvl1pPr marL="137160" indent="-137160">
              <a:lnSpc>
                <a:spcPct val="114000"/>
              </a:lnSpc>
              <a:spcBef>
                <a:spcPts val="0"/>
              </a:spcBef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320040" indent="-182880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-"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585216" indent="-173736">
              <a:lnSpc>
                <a:spcPct val="114000"/>
              </a:lnSpc>
              <a:spcBef>
                <a:spcPts val="0"/>
              </a:spcBef>
              <a:defRPr sz="1200"/>
            </a:lvl3pPr>
            <a:lvl4pPr>
              <a:lnSpc>
                <a:spcPct val="114000"/>
              </a:lnSpc>
              <a:spcBef>
                <a:spcPts val="0"/>
              </a:spcBef>
              <a:defRPr sz="1300"/>
            </a:lvl4pPr>
            <a:lvl5pPr>
              <a:lnSpc>
                <a:spcPct val="114000"/>
              </a:lnSpc>
              <a:spcBef>
                <a:spcPts val="0"/>
              </a:spcBef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768973" y="2486025"/>
            <a:ext cx="2743200" cy="3686175"/>
          </a:xfrm>
        </p:spPr>
        <p:txBody>
          <a:bodyPr tIns="91440"/>
          <a:lstStyle>
            <a:lvl1pPr marL="137160" indent="-137160"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274320" indent="-182880">
              <a:buFont typeface="Arial" panose="020B0604020202020204" pitchFamily="34" charset="0"/>
              <a:buChar char="-"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585216" indent="-173736">
              <a:defRPr sz="12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2"/>
          </p:nvPr>
        </p:nvSpPr>
        <p:spPr>
          <a:xfrm>
            <a:off x="3512092" y="2486025"/>
            <a:ext cx="2743200" cy="3686175"/>
          </a:xfrm>
        </p:spPr>
        <p:txBody>
          <a:bodyPr tIns="91440"/>
          <a:lstStyle>
            <a:lvl1pPr marL="136525" indent="-136525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defRPr lang="en-US" sz="14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274320" indent="-18288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-"/>
              <a:defRPr lang="en-US" sz="14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585216" indent="-173736">
              <a:lnSpc>
                <a:spcPct val="114000"/>
              </a:lnSpc>
              <a:spcBef>
                <a:spcPts val="0"/>
              </a:spcBef>
              <a:defRPr sz="1200"/>
            </a:lvl3pPr>
            <a:lvl4pPr>
              <a:lnSpc>
                <a:spcPct val="114000"/>
              </a:lnSpc>
              <a:spcBef>
                <a:spcPts val="0"/>
              </a:spcBef>
              <a:defRPr sz="1300"/>
            </a:lvl4pPr>
            <a:lvl5pPr>
              <a:lnSpc>
                <a:spcPct val="114000"/>
              </a:lnSpc>
              <a:spcBef>
                <a:spcPts val="0"/>
              </a:spcBef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D9A9699-A38C-43B2-B45D-777BE12A8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210" y="879664"/>
            <a:ext cx="9256963" cy="796736"/>
          </a:xfrm>
          <a:prstGeom prst="rect">
            <a:avLst/>
          </a:prstGeom>
        </p:spPr>
        <p:txBody>
          <a:bodyPr vert="horz" lIns="0" tIns="0" rIns="0" bIns="48774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161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95E987C8-4F07-4F6F-A456-833539496F4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862480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95E987C8-4F07-4F6F-A456-833539496F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A53FA6A3-438D-451C-BEBD-0EA60D35D94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6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5BF4DC5-25B6-45E7-AF1F-ADF99DB2984C}"/>
              </a:ext>
            </a:extLst>
          </p:cNvPr>
          <p:cNvSpPr/>
          <p:nvPr userDrawn="1"/>
        </p:nvSpPr>
        <p:spPr>
          <a:xfrm>
            <a:off x="63" y="0"/>
            <a:ext cx="975664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2529054"/>
            <a:ext cx="8593297" cy="400110"/>
          </a:xfrm>
        </p:spPr>
        <p:txBody>
          <a:bodyPr wrap="square" tIns="0" bIns="0" anchor="t">
            <a:spAutoFit/>
          </a:bodyPr>
          <a:lstStyle>
            <a:lvl1pPr algn="l">
              <a:defRPr sz="26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8703812" y="105206"/>
            <a:ext cx="976671" cy="11671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1B210E5-2317-4495-9E26-9FD47AF1F07F}"/>
              </a:ext>
            </a:extLst>
          </p:cNvPr>
          <p:cNvGrpSpPr>
            <a:grpSpLocks noChangeAspect="1"/>
          </p:cNvGrpSpPr>
          <p:nvPr userDrawn="1"/>
        </p:nvGrpSpPr>
        <p:grpSpPr>
          <a:xfrm rot="18900000">
            <a:off x="7907036" y="253629"/>
            <a:ext cx="1849740" cy="1704157"/>
            <a:chOff x="17454" y="1303"/>
            <a:chExt cx="464234" cy="427420"/>
          </a:xfrm>
        </p:grpSpPr>
        <p:pic>
          <p:nvPicPr>
            <p:cNvPr id="12" name="Graphic 3">
              <a:extLst>
                <a:ext uri="{FF2B5EF4-FFF2-40B4-BE49-F238E27FC236}">
                  <a16:creationId xmlns:a16="http://schemas.microsoft.com/office/drawing/2014/main" id="{1ECA3BA0-AA6B-4E42-AAB1-84254A2759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909593">
              <a:off x="208638" y="1303"/>
              <a:ext cx="273050" cy="236220"/>
            </a:xfrm>
            <a:prstGeom prst="rect">
              <a:avLst/>
            </a:prstGeom>
          </p:spPr>
        </p:pic>
        <p:pic>
          <p:nvPicPr>
            <p:cNvPr id="16" name="Graphic 4">
              <a:extLst>
                <a:ext uri="{FF2B5EF4-FFF2-40B4-BE49-F238E27FC236}">
                  <a16:creationId xmlns:a16="http://schemas.microsoft.com/office/drawing/2014/main" id="{F3E953E4-BD2E-43B8-A550-B8783B138D6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909593">
              <a:off x="17454" y="51747"/>
              <a:ext cx="273050" cy="236220"/>
            </a:xfrm>
            <a:prstGeom prst="rect">
              <a:avLst/>
            </a:prstGeom>
          </p:spPr>
        </p:pic>
        <p:pic>
          <p:nvPicPr>
            <p:cNvPr id="17" name="Graphic 11">
              <a:extLst>
                <a:ext uri="{FF2B5EF4-FFF2-40B4-BE49-F238E27FC236}">
                  <a16:creationId xmlns:a16="http://schemas.microsoft.com/office/drawing/2014/main" id="{5BC6DCDE-CABE-4CDB-9444-81DCC7FB1E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909593">
              <a:off x="156828" y="192503"/>
              <a:ext cx="273050" cy="2362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4730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3" y="0"/>
            <a:ext cx="9756648" cy="731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pic>
        <p:nvPicPr>
          <p:cNvPr id="21" name="Picture 59" descr="cid:image001.png@01D49ED8.84C1B980">
            <a:extLst>
              <a:ext uri="{FF2B5EF4-FFF2-40B4-BE49-F238E27FC236}">
                <a16:creationId xmlns:a16="http://schemas.microsoft.com/office/drawing/2014/main" id="{E8178294-277C-48C3-A367-92BAAC0465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107" y="6238389"/>
            <a:ext cx="2349280" cy="712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424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A1DE3-85CE-E84F-B7B5-BBFC525D5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8098E-FEBB-CF48-BB9B-5040AE8D3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E10C3-D171-584B-A712-287DC55F2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8B706-8782-424C-886C-7C42E7ECF027}" type="datetime1">
              <a:rPr lang="en-GB" smtClean="0"/>
              <a:t>21/09/2024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20281-EF91-244C-8052-D427E095B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20C6E-A2F5-3844-8731-A4E2AD25F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AB4E-82FA-1B46-B6D0-291BB2A24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68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image" Target="../media/image4.png"/><Relationship Id="rId18" Type="http://schemas.openxmlformats.org/officeDocument/2006/relationships/image" Target="cid:image001.png@01D546C5.F32FB7B0" TargetMode="Externa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image" Target="../media/image3.svg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sv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6.png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Relationship Id="rId14" Type="http://schemas.openxmlformats.org/officeDocument/2006/relationships/image" Target="../media/image5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29587281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F82097C7-C17B-4180-84F8-A2955C72C9D0}"/>
              </a:ext>
            </a:extLst>
          </p:cNvPr>
          <p:cNvSpPr/>
          <p:nvPr userDrawn="1">
            <p:custDataLst>
              <p:tags r:id="rId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6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76A7DCE-6767-4E57-AC1C-C0E4C9129D91}"/>
              </a:ext>
            </a:extLst>
          </p:cNvPr>
          <p:cNvGrpSpPr>
            <a:grpSpLocks noChangeAspect="1"/>
          </p:cNvGrpSpPr>
          <p:nvPr userDrawn="1"/>
        </p:nvGrpSpPr>
        <p:grpSpPr>
          <a:xfrm rot="18900000">
            <a:off x="9045701" y="195129"/>
            <a:ext cx="546594" cy="502920"/>
            <a:chOff x="17454" y="2214"/>
            <a:chExt cx="465146" cy="427703"/>
          </a:xfrm>
        </p:grpSpPr>
        <p:pic>
          <p:nvPicPr>
            <p:cNvPr id="13" name="Graphic 3">
              <a:extLst>
                <a:ext uri="{FF2B5EF4-FFF2-40B4-BE49-F238E27FC236}">
                  <a16:creationId xmlns:a16="http://schemas.microsoft.com/office/drawing/2014/main" id="{865A7D88-63A3-4144-B73D-81304A8C306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rot="909593">
              <a:off x="209550" y="2214"/>
              <a:ext cx="273050" cy="236220"/>
            </a:xfrm>
            <a:prstGeom prst="rect">
              <a:avLst/>
            </a:prstGeom>
          </p:spPr>
        </p:pic>
        <p:pic>
          <p:nvPicPr>
            <p:cNvPr id="14" name="Graphic 4">
              <a:extLst>
                <a:ext uri="{FF2B5EF4-FFF2-40B4-BE49-F238E27FC236}">
                  <a16:creationId xmlns:a16="http://schemas.microsoft.com/office/drawing/2014/main" id="{164F39C1-9B01-4A15-86D3-C82D5EB703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 rot="909593">
              <a:off x="17454" y="51747"/>
              <a:ext cx="273050" cy="236220"/>
            </a:xfrm>
            <a:prstGeom prst="rect">
              <a:avLst/>
            </a:prstGeom>
          </p:spPr>
        </p:pic>
        <p:pic>
          <p:nvPicPr>
            <p:cNvPr id="15" name="Graphic 11">
              <a:extLst>
                <a:ext uri="{FF2B5EF4-FFF2-40B4-BE49-F238E27FC236}">
                  <a16:creationId xmlns:a16="http://schemas.microsoft.com/office/drawing/2014/main" id="{7C33119B-F315-4616-A11F-3817E3BDF3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rot="909593">
              <a:off x="156828" y="193697"/>
              <a:ext cx="273050" cy="236220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5210" y="879664"/>
            <a:ext cx="9256963" cy="796736"/>
          </a:xfrm>
          <a:prstGeom prst="rect">
            <a:avLst/>
          </a:prstGeom>
        </p:spPr>
        <p:txBody>
          <a:bodyPr vert="horz" lIns="0" tIns="0" rIns="0" bIns="48774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635" y="1960563"/>
            <a:ext cx="9256963" cy="42116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8567225" y="6921079"/>
            <a:ext cx="962301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fld id="{2E9152CC-DD9B-47F6-8FF2-D87C763F937B}" type="slidenum">
              <a:rPr lang="en-US" sz="1000" b="1" smtClean="0">
                <a:solidFill>
                  <a:schemeClr val="bg2">
                    <a:lumMod val="50000"/>
                  </a:schemeClr>
                </a:solidFill>
              </a:rPr>
              <a:pPr algn="r"/>
              <a:t>‹#›</a:t>
            </a:fld>
            <a:endParaRPr lang="en-US" sz="1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83" name="Picture 59" descr="cid:image001.png@01D49ED8.84C1B980">
            <a:extLst>
              <a:ext uri="{FF2B5EF4-FFF2-40B4-BE49-F238E27FC236}">
                <a16:creationId xmlns:a16="http://schemas.microsoft.com/office/drawing/2014/main" id="{BE7A5F0E-0331-4B50-9944-AC2F23CFCF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 r:link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107" y="192797"/>
            <a:ext cx="1381125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E10EBE6-BF96-4BB4-96AA-3089B196701D}"/>
              </a:ext>
            </a:extLst>
          </p:cNvPr>
          <p:cNvCxnSpPr/>
          <p:nvPr userDrawn="1"/>
        </p:nvCxnSpPr>
        <p:spPr>
          <a:xfrm>
            <a:off x="252030" y="688273"/>
            <a:ext cx="9274892" cy="0"/>
          </a:xfrm>
          <a:prstGeom prst="line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714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3" r:id="rId5"/>
  </p:sldLayoutIdLst>
  <p:hf sldNum="0" hdr="0" dt="0"/>
  <p:txStyles>
    <p:titleStyle>
      <a:lvl1pPr algn="l" defTabSz="975482" rtl="0" eaLnBrk="1" latinLnBrk="0" hangingPunct="1">
        <a:spcBef>
          <a:spcPct val="0"/>
        </a:spcBef>
        <a:buNone/>
        <a:defRPr sz="2600" b="1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34950" indent="-234950" algn="l" defTabSz="975482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SzPct val="120000"/>
        <a:buFont typeface="Arial" panose="020B0604020202020204" pitchFamily="34" charset="0"/>
        <a:buChar char="•"/>
        <a:defRPr lang="en-US" sz="1600" b="0" kern="1200" dirty="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1pPr>
      <a:lvl2pPr marL="457200" indent="-222250" algn="l" defTabSz="975482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SzPct val="120000"/>
        <a:buFont typeface="Arial" panose="020B0604020202020204" pitchFamily="34" charset="0"/>
        <a:buChar char="–"/>
        <a:defRPr sz="16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2pPr>
      <a:lvl3pPr marL="914400" indent="-228600" algn="l" defTabSz="975482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SzPct val="120000"/>
        <a:buFont typeface="Arial" panose="020B0604020202020204" pitchFamily="34" charset="0"/>
        <a:buChar char="–"/>
        <a:defRPr sz="16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3pPr>
      <a:lvl4pPr marL="1707093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–"/>
        <a:defRPr sz="17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4pPr>
      <a:lvl5pPr marL="2194834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»"/>
        <a:defRPr sz="17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5pPr>
      <a:lvl6pPr marL="2682575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70316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8057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45798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7741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75482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63223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50964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38705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26446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14187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01928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" userDrawn="1">
          <p15:clr>
            <a:srgbClr val="F26B43"/>
          </p15:clr>
        </p15:guide>
        <p15:guide id="2" pos="6001" userDrawn="1">
          <p15:clr>
            <a:srgbClr val="F26B43"/>
          </p15:clr>
        </p15:guide>
        <p15:guide id="6" orient="horz" pos="96" userDrawn="1">
          <p15:clr>
            <a:srgbClr val="F26B43"/>
          </p15:clr>
        </p15:guide>
        <p15:guide id="7" orient="horz" pos="1056" userDrawn="1">
          <p15:clr>
            <a:srgbClr val="F26B43"/>
          </p15:clr>
        </p15:guide>
        <p15:guide id="8" orient="horz" pos="1248" userDrawn="1">
          <p15:clr>
            <a:srgbClr val="F26B43"/>
          </p15:clr>
        </p15:guide>
        <p15:guide id="9" pos="145" userDrawn="1">
          <p15:clr>
            <a:srgbClr val="F26B43"/>
          </p15:clr>
        </p15:guide>
        <p15:guide id="10" pos="5713" userDrawn="1">
          <p15:clr>
            <a:srgbClr val="F26B43"/>
          </p15:clr>
        </p15:guide>
        <p15:guide id="12" orient="horz" pos="3964" userDrawn="1">
          <p15:clr>
            <a:srgbClr val="F26B43"/>
          </p15:clr>
        </p15:guide>
        <p15:guide id="14" orient="horz" pos="3888" userDrawn="1">
          <p15:clr>
            <a:srgbClr val="F26B43"/>
          </p15:clr>
        </p15:guide>
        <p15:guide id="15" orient="horz" pos="1584" userDrawn="1">
          <p15:clr>
            <a:srgbClr val="F26B43"/>
          </p15:clr>
        </p15:guide>
        <p15:guide id="16" pos="2785" userDrawn="1">
          <p15:clr>
            <a:srgbClr val="F26B43"/>
          </p15:clr>
        </p15:guide>
        <p15:guide id="17" pos="3361" userDrawn="1">
          <p15:clr>
            <a:srgbClr val="F26B43"/>
          </p15:clr>
        </p15:guide>
        <p15:guide id="18" orient="horz" pos="4608" userDrawn="1">
          <p15:clr>
            <a:srgbClr val="F26B43"/>
          </p15:clr>
        </p15:guide>
        <p15:guide id="19" orient="horz" pos="4356" userDrawn="1">
          <p15:clr>
            <a:srgbClr val="F26B43"/>
          </p15:clr>
        </p15:guide>
        <p15:guide id="20" orient="horz" pos="528" userDrawn="1">
          <p15:clr>
            <a:srgbClr val="F26B43"/>
          </p15:clr>
        </p15:guide>
        <p15:guide id="21" orient="horz" pos="41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B2E8C-098A-7642-B32B-34C0F206E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507" y="838200"/>
            <a:ext cx="8415218" cy="7240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/>
              <a:t>FIELD MEDICAL ASSISTANT COURSE (FMAC)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62903A-B496-AA47-BAFE-648585A21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635" y="1960563"/>
            <a:ext cx="9256963" cy="45164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dirty="0"/>
              <a:t>MODULE 01: </a:t>
            </a:r>
          </a:p>
          <a:p>
            <a:pPr marL="0" indent="0" algn="ctr">
              <a:buNone/>
            </a:pPr>
            <a:r>
              <a:rPr lang="en-GB" sz="2400" b="1" dirty="0"/>
              <a:t>PRINCIPLES AND APPLICATIONS OF UNITED NATIONS TACTICAL COMBAT CASUALTY CARE (UN TCCC)</a:t>
            </a:r>
            <a:endParaRPr lang="en-GB" dirty="0"/>
          </a:p>
          <a:p>
            <a:pPr marL="0" indent="0" algn="ctr">
              <a:buNone/>
            </a:pPr>
            <a:endParaRPr lang="en-GB" dirty="0">
              <a:solidFill>
                <a:srgbClr val="7030A0"/>
              </a:solidFill>
            </a:endParaRPr>
          </a:p>
          <a:p>
            <a:r>
              <a:rPr lang="en-US" dirty="0">
                <a:solidFill>
                  <a:srgbClr val="7030A0"/>
                </a:solidFill>
              </a:rPr>
              <a:t>This course is based heavily on the United States Defense Health Agency, Joint Trauma System, Tactical Combat Casualty Care (TCCC), Combat Lifesavers Course.</a:t>
            </a:r>
          </a:p>
          <a:p>
            <a:endParaRPr lang="en-US" dirty="0">
              <a:solidFill>
                <a:srgbClr val="7030A0"/>
              </a:solidFill>
            </a:endParaRPr>
          </a:p>
          <a:p>
            <a:r>
              <a:rPr lang="en-US" dirty="0">
                <a:solidFill>
                  <a:srgbClr val="7030A0"/>
                </a:solidFill>
              </a:rPr>
              <a:t>Adjustments have been made to comply with United Nations Policy. </a:t>
            </a:r>
          </a:p>
          <a:p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A00909-B1AA-3646-9F67-2D700121D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A picture containing calendar&#10;&#10;Description automatically generated">
            <a:extLst>
              <a:ext uri="{FF2B5EF4-FFF2-40B4-BE49-F238E27FC236}">
                <a16:creationId xmlns:a16="http://schemas.microsoft.com/office/drawing/2014/main" id="{25EA5E0D-6627-994A-9108-2DF159CBCF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4675" y="4699065"/>
            <a:ext cx="2286000" cy="2286000"/>
          </a:xfrm>
          <a:prstGeom prst="rect">
            <a:avLst/>
          </a:prstGeom>
        </p:spPr>
      </p:pic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125BCA3-0F4A-0A43-BB09-398E6D20F16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675" y="4876800"/>
            <a:ext cx="4157939" cy="1081834"/>
          </a:xfrm>
          <a:prstGeom prst="rect">
            <a:avLst/>
          </a:prstGeom>
        </p:spPr>
      </p:pic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E007A92-5C46-F945-BDBA-3B81B1D3012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5987" y="4876799"/>
            <a:ext cx="1981200" cy="210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39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800" dirty="0"/>
              <a:t>PRINCIPLES AND APPLICATIONS OF UN TCCC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255209" y="2681099"/>
            <a:ext cx="9256963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>
                <a:solidFill>
                  <a:srgbClr val="000000"/>
                </a:solidFill>
              </a:rPr>
              <a:t>First Responder Care </a:t>
            </a:r>
            <a:r>
              <a:rPr lang="en-GB" sz="1800" b="1" dirty="0"/>
              <a:t>(Role 1)</a:t>
            </a:r>
          </a:p>
          <a:p>
            <a:pPr marL="0" indent="0">
              <a:buNone/>
            </a:pPr>
            <a:r>
              <a:rPr lang="en-GB" sz="1800" dirty="0"/>
              <a:t>The first medical care that UN personnel receive is provided at Role 1 </a:t>
            </a:r>
            <a:r>
              <a:rPr lang="en-GB" sz="1800" dirty="0">
                <a:solidFill>
                  <a:srgbClr val="000000"/>
                </a:solidFill>
              </a:rPr>
              <a:t>(also referred to as unit-level medical care or self-aid, buddy aid, combat lifesaver, and/or medic care). </a:t>
            </a:r>
            <a:r>
              <a:rPr lang="en-GB" sz="1800" dirty="0"/>
              <a:t>This role of care includes: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Immediate lifesaving measures and treatment for disease and non-battle injury (DNBI) or degradation of functional capability sustained by personnel and caused by factors other than those directly </a:t>
            </a:r>
            <a:r>
              <a:rPr lang="en-GB" sz="1800" dirty="0">
                <a:solidFill>
                  <a:srgbClr val="000000"/>
                </a:solidFill>
              </a:rPr>
              <a:t>attributed to combat </a:t>
            </a:r>
            <a:r>
              <a:rPr lang="en-GB" sz="1800" dirty="0"/>
              <a:t>action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ROLES AND RESPONSIBILITIES OF FMA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DB62FE-BF08-5A47-B3D2-E484DF3DF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11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800" dirty="0"/>
              <a:t>PRINCIPLES AND APPLICATIONS OF UN TCCC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255209" y="2681099"/>
            <a:ext cx="9256963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Hostile fire</a:t>
            </a:r>
          </a:p>
          <a:p>
            <a:r>
              <a:rPr lang="en-GB" sz="1800" dirty="0"/>
              <a:t>Tactical considerations</a:t>
            </a:r>
          </a:p>
          <a:p>
            <a:r>
              <a:rPr lang="en-GB" sz="1800" dirty="0"/>
              <a:t>Environmental considerations</a:t>
            </a:r>
          </a:p>
          <a:p>
            <a:r>
              <a:rPr lang="en-GB" sz="1800" dirty="0"/>
              <a:t>Wounding patterns</a:t>
            </a:r>
          </a:p>
          <a:p>
            <a:r>
              <a:rPr lang="en-GB" sz="1800" dirty="0"/>
              <a:t>Equipment constraints</a:t>
            </a:r>
          </a:p>
          <a:p>
            <a:r>
              <a:rPr lang="en-GB" sz="1800" dirty="0"/>
              <a:t>Delays in reaching higher levels of care</a:t>
            </a:r>
          </a:p>
          <a:p>
            <a:r>
              <a:rPr lang="en-GB" sz="1800" dirty="0"/>
              <a:t>Level of first responder training and experience</a:t>
            </a:r>
            <a:endParaRPr lang="en-GB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THE KEY FACTORS INFLUENCING UN TCCC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11A050-74AC-8A42-87B2-46C9894D6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384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800" dirty="0"/>
              <a:t>PRINCIPLES AND APPLICATIONS OF UN TCCC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611187" y="2681099"/>
            <a:ext cx="3251578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UN TCCC </a:t>
            </a:r>
            <a:r>
              <a:rPr lang="en-GB" dirty="0"/>
              <a:t>focuses on identifying and</a:t>
            </a:r>
          </a:p>
          <a:p>
            <a:pPr marL="0" indent="0">
              <a:buNone/>
            </a:pPr>
            <a:r>
              <a:rPr lang="en-GB" dirty="0"/>
              <a:t>treating the causes of preventable</a:t>
            </a:r>
          </a:p>
          <a:p>
            <a:pPr marL="0" indent="0">
              <a:buNone/>
            </a:pPr>
            <a:r>
              <a:rPr lang="en-GB" dirty="0"/>
              <a:t>death on the battlefield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IMPORTANCE OF UN TCCC TRAINING</a:t>
            </a:r>
          </a:p>
          <a:p>
            <a:endParaRPr lang="en-US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5ACD7C78-18E5-FF46-9E79-C471699C3F32}"/>
              </a:ext>
            </a:extLst>
          </p:cNvPr>
          <p:cNvSpPr txBox="1">
            <a:spLocks/>
          </p:cNvSpPr>
          <p:nvPr/>
        </p:nvSpPr>
        <p:spPr>
          <a:xfrm>
            <a:off x="4954587" y="2681099"/>
            <a:ext cx="3861178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Bleeding from arm and leg injuries</a:t>
            </a:r>
          </a:p>
          <a:p>
            <a:r>
              <a:rPr lang="en-GB" dirty="0"/>
              <a:t>Junctional bleeding where an arm or leg joins the torso such as the groin</a:t>
            </a:r>
          </a:p>
          <a:p>
            <a:r>
              <a:rPr lang="en-GB" dirty="0"/>
              <a:t>Noncompressible bleeding such as a gunshot wound to the abdomen</a:t>
            </a:r>
          </a:p>
          <a:p>
            <a:r>
              <a:rPr lang="en-GB" dirty="0"/>
              <a:t>Tension pneumothorax </a:t>
            </a:r>
            <a:r>
              <a:rPr lang="en-GB" b="1" dirty="0"/>
              <a:t>(air trapped in the chest that prevents breathing and circulation)</a:t>
            </a:r>
            <a:endParaRPr lang="en-GB" dirty="0"/>
          </a:p>
          <a:p>
            <a:r>
              <a:rPr lang="en-GB" dirty="0"/>
              <a:t>Airway problems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DFF143-252A-C149-A339-E7DD132CE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4C33EC-572E-2F40-B50D-DFB5E8F269B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87" y="3748088"/>
            <a:ext cx="3657600" cy="272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03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800" dirty="0"/>
              <a:t>PRINCIPLES AND APPLICATIONS OF UN TCCC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255209" y="2681099"/>
            <a:ext cx="9256963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GB" sz="1800" b="1" dirty="0"/>
              <a:t>Treat the casualty</a:t>
            </a:r>
          </a:p>
          <a:p>
            <a:pPr>
              <a:lnSpc>
                <a:spcPct val="200000"/>
              </a:lnSpc>
            </a:pPr>
            <a:r>
              <a:rPr lang="en-GB" sz="1800" b="1" dirty="0"/>
              <a:t>Prevent additional casualties</a:t>
            </a:r>
          </a:p>
          <a:p>
            <a:pPr>
              <a:lnSpc>
                <a:spcPct val="200000"/>
              </a:lnSpc>
            </a:pPr>
            <a:r>
              <a:rPr lang="en-GB" sz="1800" b="1" dirty="0"/>
              <a:t>Complete the mission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THREE GOALS OF UN TCCC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F90487-4D85-A947-A6D7-D943277B5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A7B6C1-F01C-3949-AC13-A8C995D3C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987" y="2362200"/>
            <a:ext cx="5722746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788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ENTER </a:t>
            </a:r>
            <a:r>
              <a:rPr lang="en-GB" sz="2400" b="1" dirty="0">
                <a:solidFill>
                  <a:srgbClr val="7030A0"/>
                </a:solidFill>
                <a:ea typeface="+mj-ea"/>
                <a:cs typeface="+mj-cs"/>
              </a:rPr>
              <a:t>PEACEKEEPING OPERATIONS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1904FD-B135-6747-B451-DC91CB228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770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611187" y="2681099"/>
            <a:ext cx="2514600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1</a:t>
            </a:r>
            <a:r>
              <a:rPr lang="en-GB" sz="1800" b="1" dirty="0"/>
              <a:t> </a:t>
            </a:r>
            <a:r>
              <a:rPr lang="en-GB" b="1" dirty="0"/>
              <a:t>CARE UNDER FIRE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RETURN FIRE </a:t>
            </a:r>
          </a:p>
          <a:p>
            <a:pPr marL="0" indent="0" algn="ctr">
              <a:buNone/>
            </a:pPr>
            <a:r>
              <a:rPr lang="en-GB" dirty="0"/>
              <a:t>AND TAKE COVER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400" dirty="0"/>
              <a:t>Quick decision-making:</a:t>
            </a:r>
          </a:p>
          <a:p>
            <a:r>
              <a:rPr lang="en-GB" sz="1400" dirty="0"/>
              <a:t>Consider scene safety</a:t>
            </a:r>
          </a:p>
          <a:p>
            <a:r>
              <a:rPr lang="en-GB" sz="1400" dirty="0"/>
              <a:t>Identify and control life-threatening bleeding</a:t>
            </a:r>
          </a:p>
          <a:p>
            <a:r>
              <a:rPr lang="en-GB" sz="1400" dirty="0"/>
              <a:t>Move casualty to safety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Three PHASES of UN TCCC</a:t>
            </a:r>
          </a:p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40E31D-D568-3843-BFE7-EC8A4B1B9E4E}"/>
              </a:ext>
            </a:extLst>
          </p:cNvPr>
          <p:cNvSpPr txBox="1">
            <a:spLocks/>
          </p:cNvSpPr>
          <p:nvPr/>
        </p:nvSpPr>
        <p:spPr>
          <a:xfrm>
            <a:off x="3125787" y="2711579"/>
            <a:ext cx="2667000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2</a:t>
            </a:r>
            <a:r>
              <a:rPr lang="en-GB" sz="1800" b="1" dirty="0"/>
              <a:t> </a:t>
            </a:r>
            <a:r>
              <a:rPr lang="en-GB" b="1" dirty="0"/>
              <a:t>TACTICAL FIELD CARE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COVER AND </a:t>
            </a:r>
          </a:p>
          <a:p>
            <a:pPr marL="0" indent="0" algn="ctr">
              <a:buNone/>
            </a:pPr>
            <a:r>
              <a:rPr lang="en-GB" dirty="0"/>
              <a:t>CONCEALMENT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400" dirty="0"/>
              <a:t>Basic Management Plan:</a:t>
            </a:r>
          </a:p>
          <a:p>
            <a:r>
              <a:rPr lang="en-GB" sz="1400" dirty="0"/>
              <a:t>Maintain tactical situational awareness</a:t>
            </a:r>
          </a:p>
          <a:p>
            <a:r>
              <a:rPr lang="en-GB" sz="1400" dirty="0"/>
              <a:t>Triage casualties as required</a:t>
            </a:r>
          </a:p>
          <a:p>
            <a:r>
              <a:rPr lang="en-GB" sz="1400" dirty="0"/>
              <a:t>MARCH PAWS assessment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7DAF999E-465F-5B4D-837E-F51BDB6C4879}"/>
              </a:ext>
            </a:extLst>
          </p:cNvPr>
          <p:cNvSpPr txBox="1">
            <a:spLocks/>
          </p:cNvSpPr>
          <p:nvPr/>
        </p:nvSpPr>
        <p:spPr>
          <a:xfrm>
            <a:off x="6097587" y="2711579"/>
            <a:ext cx="3276600" cy="37654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3</a:t>
            </a:r>
            <a:r>
              <a:rPr lang="en-GB" sz="1800" b="1" dirty="0"/>
              <a:t> </a:t>
            </a:r>
            <a:r>
              <a:rPr lang="en-GB" b="1" dirty="0"/>
              <a:t>TACTICAL EVACUATION CARE</a:t>
            </a:r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400" dirty="0"/>
              <a:t>More deliberate assessment and treatment of unrecognized life-threatening injuries:</a:t>
            </a:r>
          </a:p>
          <a:p>
            <a:r>
              <a:rPr lang="en-GB" sz="1400" dirty="0"/>
              <a:t>Pre-evacuation procedures</a:t>
            </a:r>
          </a:p>
          <a:p>
            <a:r>
              <a:rPr lang="en-GB" sz="1400" dirty="0"/>
              <a:t>Continuation of documentation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200" b="1" dirty="0"/>
              <a:t>NOTE: This is covered in more advanced UN TCCC training!</a:t>
            </a:r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E11BDB-574E-3747-82B7-0069C9018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75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611187" y="2681099"/>
            <a:ext cx="2667000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RETURN FIRE </a:t>
            </a:r>
          </a:p>
          <a:p>
            <a:pPr marL="0" indent="0">
              <a:buNone/>
            </a:pPr>
            <a:r>
              <a:rPr lang="en-GB" b="1" dirty="0"/>
              <a:t>AND TAKE COVER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Never attempt to rescue a casualty until hostile fire is suppressed</a:t>
            </a:r>
          </a:p>
          <a:p>
            <a:endParaRPr lang="en-GB" dirty="0"/>
          </a:p>
          <a:p>
            <a:r>
              <a:rPr lang="en-GB" dirty="0"/>
              <a:t>Using available resources, ensure scene safety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PHASE 1: </a:t>
            </a: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CARE UNDER FIRE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40E31D-D568-3843-BFE7-EC8A4B1B9E4E}"/>
              </a:ext>
            </a:extLst>
          </p:cNvPr>
          <p:cNvSpPr txBox="1">
            <a:spLocks/>
          </p:cNvSpPr>
          <p:nvPr/>
        </p:nvSpPr>
        <p:spPr>
          <a:xfrm>
            <a:off x="3811587" y="2711579"/>
            <a:ext cx="2667000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DIRECT CASUALTY TO REMAIN ENGAGED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APPLY SELF-AID AND MOVE TO COVER </a:t>
            </a:r>
            <a:r>
              <a:rPr lang="en-GB" i="1" dirty="0"/>
              <a:t>(if able)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7DAF999E-465F-5B4D-837E-F51BDB6C4879}"/>
              </a:ext>
            </a:extLst>
          </p:cNvPr>
          <p:cNvSpPr txBox="1">
            <a:spLocks/>
          </p:cNvSpPr>
          <p:nvPr/>
        </p:nvSpPr>
        <p:spPr>
          <a:xfrm>
            <a:off x="7011987" y="2711579"/>
            <a:ext cx="2362200" cy="37654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GAIN FIRE SUPERIORITY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MOVE TO CASUALTY </a:t>
            </a:r>
          </a:p>
          <a:p>
            <a:pPr marL="0" indent="0">
              <a:buNone/>
            </a:pPr>
            <a:r>
              <a:rPr lang="en-GB" i="1" dirty="0"/>
              <a:t>(if casualty is unable to move to cover)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 </a:t>
            </a:r>
            <a:endParaRPr lang="en-GB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E5DA2C-0133-FA41-9658-F35782FBF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1864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611187" y="2681099"/>
            <a:ext cx="2667000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APPLY TOURNIQUET TO</a:t>
            </a:r>
            <a:r>
              <a:rPr lang="en-GB" dirty="0"/>
              <a:t> </a:t>
            </a:r>
            <a:r>
              <a:rPr lang="en-GB" b="1" dirty="0"/>
              <a:t>CONTROL LIFE-THREATENING BLEEDING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For life-threatening bleeding, place a tourniquet </a:t>
            </a:r>
            <a:r>
              <a:rPr lang="en-GB" dirty="0">
                <a:solidFill>
                  <a:srgbClr val="FF0000"/>
                </a:solidFill>
              </a:rPr>
              <a:t>"high and tight" </a:t>
            </a:r>
            <a:r>
              <a:rPr lang="en-GB" dirty="0"/>
              <a:t>above the wound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PHASE 1: </a:t>
            </a: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CARE UNDER FIRE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40E31D-D568-3843-BFE7-EC8A4B1B9E4E}"/>
              </a:ext>
            </a:extLst>
          </p:cNvPr>
          <p:cNvSpPr txBox="1">
            <a:spLocks/>
          </p:cNvSpPr>
          <p:nvPr/>
        </p:nvSpPr>
        <p:spPr>
          <a:xfrm>
            <a:off x="3811587" y="2711579"/>
            <a:ext cx="2667000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CONTINUE TO MAINTAIN FIRE SUPERIORITY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MOVE CASUALTY</a:t>
            </a:r>
            <a:endParaRPr lang="en-GB" i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7DAF999E-465F-5B4D-837E-F51BDB6C4879}"/>
              </a:ext>
            </a:extLst>
          </p:cNvPr>
          <p:cNvSpPr txBox="1">
            <a:spLocks/>
          </p:cNvSpPr>
          <p:nvPr/>
        </p:nvSpPr>
        <p:spPr>
          <a:xfrm>
            <a:off x="7011987" y="2711579"/>
            <a:ext cx="2362200" cy="37654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IMPORTANT</a:t>
            </a:r>
          </a:p>
          <a:p>
            <a:pPr marL="0" indent="0">
              <a:buNone/>
            </a:pPr>
            <a:r>
              <a:rPr lang="en-GB" b="1" dirty="0"/>
              <a:t>CONSIDERATIONS: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Continuously assess risks and make a plan before moving a casualty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 </a:t>
            </a:r>
            <a:endParaRPr lang="en-GB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E1217E-5F5C-F54D-AE3D-7196E723E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6F6E8E-6D77-CB4A-950C-AF6D4CBFF36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2090" y="3429000"/>
            <a:ext cx="2743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3403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800" dirty="0"/>
              <a:t>TACTICAL FIELD CARE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611187" y="2681099"/>
            <a:ext cx="3251578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i="1" dirty="0"/>
              <a:t>DURING</a:t>
            </a:r>
            <a:r>
              <a:rPr lang="en-GB" sz="1800" b="1" dirty="0"/>
              <a:t> LIFE-THREATENING</a:t>
            </a:r>
            <a:endParaRPr lang="en-GB" b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M</a:t>
            </a:r>
            <a:r>
              <a:rPr lang="en-GB" b="1" dirty="0"/>
              <a:t>ASSIVE BLEEDING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A</a:t>
            </a:r>
            <a:r>
              <a:rPr lang="en-GB" b="1" dirty="0"/>
              <a:t>IRWAY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R</a:t>
            </a:r>
            <a:r>
              <a:rPr lang="en-GB" b="1" dirty="0"/>
              <a:t>ESPIRATION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C</a:t>
            </a:r>
            <a:r>
              <a:rPr lang="en-GB" b="1" dirty="0"/>
              <a:t>IRCULATION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H</a:t>
            </a:r>
            <a:r>
              <a:rPr lang="en-GB" b="1" dirty="0"/>
              <a:t>YPOTHERMIA / </a:t>
            </a:r>
            <a:r>
              <a:rPr lang="en-GB" b="1" dirty="0">
                <a:solidFill>
                  <a:srgbClr val="000000"/>
                </a:solidFill>
              </a:rPr>
              <a:t>H</a:t>
            </a:r>
            <a:r>
              <a:rPr lang="en-GB" b="1" dirty="0"/>
              <a:t>EAD INJURIES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MARCH</a:t>
            </a: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 PAWS</a:t>
            </a:r>
          </a:p>
          <a:p>
            <a:endParaRPr lang="en-US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5ACD7C78-18E5-FF46-9E79-C471699C3F32}"/>
              </a:ext>
            </a:extLst>
          </p:cNvPr>
          <p:cNvSpPr txBox="1">
            <a:spLocks/>
          </p:cNvSpPr>
          <p:nvPr/>
        </p:nvSpPr>
        <p:spPr>
          <a:xfrm>
            <a:off x="4954587" y="2681099"/>
            <a:ext cx="3861178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i="1" dirty="0"/>
              <a:t>AFTER</a:t>
            </a:r>
            <a:r>
              <a:rPr lang="en-GB" sz="1800" b="1" dirty="0"/>
              <a:t> LIFE-THREATENING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rgbClr val="3CBBED"/>
                </a:solidFill>
              </a:rPr>
              <a:t>P</a:t>
            </a:r>
            <a:r>
              <a:rPr lang="en-GB" b="1" dirty="0"/>
              <a:t>AIN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3CBBED"/>
                </a:solidFill>
              </a:rPr>
              <a:t>A</a:t>
            </a:r>
            <a:r>
              <a:rPr lang="en-GB" b="1" dirty="0"/>
              <a:t>NTIBIOTICS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3CBBED"/>
                </a:solidFill>
              </a:rPr>
              <a:t>W</a:t>
            </a:r>
            <a:r>
              <a:rPr lang="en-GB" b="1" dirty="0"/>
              <a:t>OUNDS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3CBBED"/>
                </a:solidFill>
              </a:rPr>
              <a:t>S</a:t>
            </a:r>
            <a:r>
              <a:rPr lang="en-GB" b="1" dirty="0"/>
              <a:t>PLINTING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8046F3-0315-714B-B62C-A1E7F18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294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611187" y="2681099"/>
            <a:ext cx="2667000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TFC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 casualty and the person rendering care are not under direct fire</a:t>
            </a:r>
          </a:p>
          <a:p>
            <a:endParaRPr lang="en-GB" dirty="0"/>
          </a:p>
          <a:p>
            <a:r>
              <a:rPr lang="en-GB" dirty="0"/>
              <a:t>Intervention priorities should follow MARCH PAWS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PHASE 2: </a:t>
            </a: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OTHER CONSIDERATIONS OF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TACTICAL FIELD CARE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40E31D-D568-3843-BFE7-EC8A4B1B9E4E}"/>
              </a:ext>
            </a:extLst>
          </p:cNvPr>
          <p:cNvSpPr txBox="1">
            <a:spLocks/>
          </p:cNvSpPr>
          <p:nvPr/>
        </p:nvSpPr>
        <p:spPr>
          <a:xfrm>
            <a:off x="3811587" y="2711579"/>
            <a:ext cx="2667000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LIMITED SUPPLIES</a:t>
            </a:r>
          </a:p>
          <a:p>
            <a:pPr marL="0" indent="0">
              <a:buNone/>
            </a:pPr>
            <a:endParaRPr lang="en-GB" b="1" i="1" dirty="0"/>
          </a:p>
          <a:p>
            <a:r>
              <a:rPr lang="en-GB" dirty="0"/>
              <a:t>Medical equipment and supplies awareness are limited to what is carried into the field by the FMA and the individual Service member</a:t>
            </a:r>
          </a:p>
          <a:p>
            <a:pPr marL="0" indent="0">
              <a:buNone/>
            </a:pPr>
            <a:endParaRPr lang="en-GB" b="1" i="1" dirty="0"/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7DAF999E-465F-5B4D-837E-F51BDB6C4879}"/>
              </a:ext>
            </a:extLst>
          </p:cNvPr>
          <p:cNvSpPr txBox="1">
            <a:spLocks/>
          </p:cNvSpPr>
          <p:nvPr/>
        </p:nvSpPr>
        <p:spPr>
          <a:xfrm>
            <a:off x="7011987" y="2711579"/>
            <a:ext cx="2362200" cy="37654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REMEMBER: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/>
              <a:t>Always use the casualty’s Buddy First Aid Kit (BFAK) first</a:t>
            </a:r>
          </a:p>
          <a:p>
            <a:r>
              <a:rPr lang="en-GB" dirty="0"/>
              <a:t>TFC can turn into a CUF situation unexpectedly</a:t>
            </a:r>
          </a:p>
          <a:p>
            <a:r>
              <a:rPr lang="en-GB" dirty="0"/>
              <a:t>Personnel should maintain their situational awareness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 </a:t>
            </a:r>
            <a:endParaRPr lang="en-GB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CFBCC0-EA75-2348-9B5B-A02D2BBA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136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B2E8C-098A-7642-B32B-34C0F206E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507" y="838200"/>
            <a:ext cx="8415218" cy="7240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/>
              <a:t>FIELD MEDICAL ASSISTANT COURSE (FMAC)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62903A-B496-AA47-BAFE-648585A21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635" y="1676401"/>
            <a:ext cx="9256963" cy="4800600"/>
          </a:xfrm>
        </p:spPr>
        <p:txBody>
          <a:bodyPr/>
          <a:lstStyle/>
          <a:p>
            <a:pPr marL="0" indent="0" algn="ctr">
              <a:buNone/>
            </a:pPr>
            <a:endParaRPr lang="en-GB" dirty="0">
              <a:solidFill>
                <a:srgbClr val="7030A0"/>
              </a:solidFill>
            </a:endParaRPr>
          </a:p>
          <a:p>
            <a:endParaRPr lang="en-US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Changes between TCCC and UN FMAC </a:t>
            </a:r>
          </a:p>
          <a:p>
            <a:pPr marL="0" indent="0">
              <a:buNone/>
            </a:pPr>
            <a:endParaRPr lang="en-US" sz="1200" dirty="0">
              <a:solidFill>
                <a:srgbClr val="7030A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7030A0"/>
                </a:solidFill>
              </a:rPr>
              <a:t>The UN equivalent to </a:t>
            </a:r>
            <a:r>
              <a:rPr lang="en-US" sz="1200" b="1" dirty="0">
                <a:solidFill>
                  <a:srgbClr val="7030A0"/>
                </a:solidFill>
              </a:rPr>
              <a:t>Tactical Combat Casualty Care (TCCC)</a:t>
            </a:r>
            <a:r>
              <a:rPr lang="en-US" sz="1200" dirty="0">
                <a:solidFill>
                  <a:srgbClr val="7030A0"/>
                </a:solidFill>
              </a:rPr>
              <a:t> = </a:t>
            </a:r>
            <a:r>
              <a:rPr lang="en-US" sz="1200" b="1" u="sng" dirty="0">
                <a:solidFill>
                  <a:srgbClr val="7030A0"/>
                </a:solidFill>
              </a:rPr>
              <a:t>United Nations Tactical Combat Casualty Care (UN TCCC)</a:t>
            </a: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7030A0"/>
                </a:solidFill>
              </a:rPr>
              <a:t>The UN equivalent to </a:t>
            </a:r>
            <a:r>
              <a:rPr lang="en-US" sz="1200" b="1" dirty="0">
                <a:solidFill>
                  <a:srgbClr val="7030A0"/>
                </a:solidFill>
              </a:rPr>
              <a:t>TCCC Combat Lifesaver </a:t>
            </a:r>
            <a:r>
              <a:rPr lang="en-US" sz="1200" dirty="0">
                <a:solidFill>
                  <a:srgbClr val="7030A0"/>
                </a:solidFill>
              </a:rPr>
              <a:t>= </a:t>
            </a:r>
            <a:r>
              <a:rPr lang="en-US" sz="1200" b="1" u="sng" dirty="0">
                <a:solidFill>
                  <a:srgbClr val="7030A0"/>
                </a:solidFill>
              </a:rPr>
              <a:t>Field Medical Assistant (FMA)</a:t>
            </a:r>
          </a:p>
          <a:p>
            <a:pPr>
              <a:spcAft>
                <a:spcPts val="600"/>
              </a:spcAft>
            </a:pPr>
            <a:r>
              <a:rPr lang="en-GB" sz="1200" dirty="0">
                <a:solidFill>
                  <a:srgbClr val="7030A0"/>
                </a:solidFill>
              </a:rPr>
              <a:t>The UN equivalent to the </a:t>
            </a:r>
            <a:r>
              <a:rPr lang="en-GB" sz="1200" b="1" dirty="0">
                <a:solidFill>
                  <a:srgbClr val="7030A0"/>
                </a:solidFill>
              </a:rPr>
              <a:t>TCCC 9-Liner Medical Evacuation </a:t>
            </a:r>
            <a:r>
              <a:rPr lang="en-GB" sz="1200" dirty="0">
                <a:solidFill>
                  <a:srgbClr val="7030A0"/>
                </a:solidFill>
              </a:rPr>
              <a:t>= </a:t>
            </a:r>
            <a:r>
              <a:rPr lang="en-GB" sz="1200" b="1" u="sng" dirty="0">
                <a:solidFill>
                  <a:srgbClr val="7030A0"/>
                </a:solidFill>
              </a:rPr>
              <a:t>UN Evacuation 4 Liner</a:t>
            </a:r>
          </a:p>
          <a:p>
            <a:pPr>
              <a:spcAft>
                <a:spcPts val="600"/>
              </a:spcAft>
            </a:pPr>
            <a:r>
              <a:rPr lang="en-GB" sz="1200" dirty="0">
                <a:solidFill>
                  <a:srgbClr val="7030A0"/>
                </a:solidFill>
              </a:rPr>
              <a:t>The UN equivalent to </a:t>
            </a:r>
            <a:r>
              <a:rPr lang="en-GB" sz="1200" b="1" dirty="0">
                <a:solidFill>
                  <a:srgbClr val="7030A0"/>
                </a:solidFill>
              </a:rPr>
              <a:t>TCCC DD Form 1380 </a:t>
            </a:r>
            <a:r>
              <a:rPr lang="en-GB" sz="1200" dirty="0">
                <a:solidFill>
                  <a:srgbClr val="7030A0"/>
                </a:solidFill>
              </a:rPr>
              <a:t>= </a:t>
            </a:r>
            <a:r>
              <a:rPr lang="en-GB" sz="1200" b="1" u="sng" dirty="0">
                <a:solidFill>
                  <a:srgbClr val="7030A0"/>
                </a:solidFill>
              </a:rPr>
              <a:t>UN Casualty Card</a:t>
            </a:r>
          </a:p>
          <a:p>
            <a:pPr>
              <a:spcAft>
                <a:spcPts val="600"/>
              </a:spcAft>
            </a:pPr>
            <a:r>
              <a:rPr lang="en-GB" sz="1200" dirty="0">
                <a:solidFill>
                  <a:srgbClr val="7030A0"/>
                </a:solidFill>
              </a:rPr>
              <a:t>The UN equivalent to </a:t>
            </a:r>
            <a:r>
              <a:rPr lang="en-GB" sz="1200" b="1" dirty="0">
                <a:solidFill>
                  <a:srgbClr val="7030A0"/>
                </a:solidFill>
              </a:rPr>
              <a:t>TCCC CASEVAC (MEDEVAC &amp; TACEVAC)</a:t>
            </a:r>
            <a:r>
              <a:rPr lang="en-GB" sz="1200" dirty="0">
                <a:solidFill>
                  <a:srgbClr val="7030A0"/>
                </a:solidFill>
              </a:rPr>
              <a:t> = </a:t>
            </a:r>
            <a:r>
              <a:rPr lang="en-GB" sz="1200" b="1" u="sng" dirty="0">
                <a:solidFill>
                  <a:srgbClr val="7030A0"/>
                </a:solidFill>
              </a:rPr>
              <a:t>UN CASEVAC </a:t>
            </a:r>
          </a:p>
          <a:p>
            <a:pPr>
              <a:spcAft>
                <a:spcPts val="600"/>
              </a:spcAft>
            </a:pPr>
            <a:r>
              <a:rPr lang="en-GB" sz="1200" dirty="0">
                <a:solidFill>
                  <a:srgbClr val="7030A0"/>
                </a:solidFill>
              </a:rPr>
              <a:t>The UN equivalent to </a:t>
            </a:r>
            <a:r>
              <a:rPr lang="en-GB" sz="1200" b="1" dirty="0">
                <a:solidFill>
                  <a:srgbClr val="7030A0"/>
                </a:solidFill>
              </a:rPr>
              <a:t>TCCC Joint First Aid Kit (JFAK) </a:t>
            </a:r>
            <a:r>
              <a:rPr lang="en-GB" sz="1200" dirty="0">
                <a:solidFill>
                  <a:srgbClr val="7030A0"/>
                </a:solidFill>
              </a:rPr>
              <a:t>= </a:t>
            </a:r>
            <a:r>
              <a:rPr lang="en-GB" sz="1200" b="1" u="sng" dirty="0">
                <a:solidFill>
                  <a:srgbClr val="7030A0"/>
                </a:solidFill>
              </a:rPr>
              <a:t>Buddy First Aid Kit (BFAK)</a:t>
            </a:r>
          </a:p>
          <a:p>
            <a:pPr>
              <a:spcAft>
                <a:spcPts val="600"/>
              </a:spcAft>
            </a:pPr>
            <a:r>
              <a:rPr lang="en-GB" sz="1200" dirty="0">
                <a:solidFill>
                  <a:srgbClr val="7030A0"/>
                </a:solidFill>
              </a:rPr>
              <a:t>The UN equivalent to </a:t>
            </a:r>
            <a:r>
              <a:rPr lang="en-GB" sz="1200" b="1" dirty="0">
                <a:solidFill>
                  <a:srgbClr val="7030A0"/>
                </a:solidFill>
              </a:rPr>
              <a:t>TCCC Combat Lifesaver Bag (CLS Bag) </a:t>
            </a:r>
            <a:r>
              <a:rPr lang="en-GB" sz="1200" dirty="0">
                <a:solidFill>
                  <a:srgbClr val="7030A0"/>
                </a:solidFill>
              </a:rPr>
              <a:t>= </a:t>
            </a:r>
            <a:r>
              <a:rPr lang="en-US" sz="1200" b="1" u="sng" dirty="0">
                <a:solidFill>
                  <a:srgbClr val="7030A0"/>
                </a:solidFill>
              </a:rPr>
              <a:t>UN Trauma Pack (UNTP)</a:t>
            </a:r>
            <a:endParaRPr lang="en-GB" sz="1200" b="1" u="sng" dirty="0">
              <a:solidFill>
                <a:srgbClr val="7030A0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1200" dirty="0">
                <a:solidFill>
                  <a:srgbClr val="7030A0"/>
                </a:solidFill>
              </a:rPr>
              <a:t>The UN equivalent to </a:t>
            </a:r>
            <a:r>
              <a:rPr lang="en-GB" sz="1200" b="1" dirty="0">
                <a:solidFill>
                  <a:srgbClr val="7030A0"/>
                </a:solidFill>
              </a:rPr>
              <a:t>TCCC Combat / Combatant </a:t>
            </a:r>
            <a:r>
              <a:rPr lang="en-GB" sz="1200" dirty="0">
                <a:solidFill>
                  <a:srgbClr val="7030A0"/>
                </a:solidFill>
              </a:rPr>
              <a:t>= </a:t>
            </a:r>
            <a:r>
              <a:rPr lang="en-GB" sz="1200" b="1" u="sng" dirty="0">
                <a:solidFill>
                  <a:srgbClr val="7030A0"/>
                </a:solidFill>
              </a:rPr>
              <a:t>Peacekeeping / Peacekeeper</a:t>
            </a:r>
            <a:endParaRPr lang="en-US" sz="1200" b="1" u="sng" dirty="0">
              <a:solidFill>
                <a:srgbClr val="7030A0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1200" dirty="0">
                <a:solidFill>
                  <a:srgbClr val="7030A0"/>
                </a:solidFill>
              </a:rPr>
              <a:t>The UN equivalent to </a:t>
            </a:r>
            <a:r>
              <a:rPr lang="en-GB" sz="1200" b="1" dirty="0">
                <a:solidFill>
                  <a:srgbClr val="7030A0"/>
                </a:solidFill>
              </a:rPr>
              <a:t>TCCC</a:t>
            </a:r>
            <a:r>
              <a:rPr lang="en-GB" sz="1200" dirty="0">
                <a:solidFill>
                  <a:srgbClr val="7030A0"/>
                </a:solidFill>
              </a:rPr>
              <a:t> </a:t>
            </a:r>
            <a:r>
              <a:rPr lang="en-GB" sz="1200" b="1" dirty="0">
                <a:solidFill>
                  <a:srgbClr val="7030A0"/>
                </a:solidFill>
              </a:rPr>
              <a:t>Combat Wound Medication Pack (CWMP</a:t>
            </a:r>
            <a:r>
              <a:rPr lang="en-GB" sz="1200" dirty="0">
                <a:solidFill>
                  <a:srgbClr val="7030A0"/>
                </a:solidFill>
              </a:rPr>
              <a:t>) = </a:t>
            </a:r>
            <a:r>
              <a:rPr lang="en-GB" sz="1200" b="1" u="sng" dirty="0">
                <a:solidFill>
                  <a:srgbClr val="7030A0"/>
                </a:solidFill>
              </a:rPr>
              <a:t>Wound Medication Pack (WMP) </a:t>
            </a:r>
            <a:endParaRPr lang="en-GB" sz="1200" b="1" u="sng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A00909-B1AA-3646-9F67-2D700121D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5330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611187" y="2147699"/>
            <a:ext cx="6019800" cy="47865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CASUALTY MONITORING</a:t>
            </a:r>
          </a:p>
          <a:p>
            <a:r>
              <a:rPr lang="en-GB" dirty="0"/>
              <a:t>Continue to reassess and monitor casualty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EVAC REQUEST</a:t>
            </a:r>
          </a:p>
          <a:p>
            <a:r>
              <a:rPr lang="en-GB" dirty="0">
                <a:solidFill>
                  <a:srgbClr val="000000"/>
                </a:solidFill>
              </a:rPr>
              <a:t>Use UN Evacuation 4 Liner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COMPLETE REPORT</a:t>
            </a:r>
          </a:p>
          <a:p>
            <a:r>
              <a:rPr lang="en-GB" b="1" dirty="0">
                <a:solidFill>
                  <a:srgbClr val="FF0000"/>
                </a:solidFill>
              </a:rPr>
              <a:t>M</a:t>
            </a:r>
            <a:r>
              <a:rPr lang="en-GB" dirty="0"/>
              <a:t>echanism of injury</a:t>
            </a:r>
          </a:p>
          <a:p>
            <a:r>
              <a:rPr lang="en-GB" b="1" dirty="0">
                <a:solidFill>
                  <a:srgbClr val="FF0000"/>
                </a:solidFill>
              </a:rPr>
              <a:t>I</a:t>
            </a:r>
            <a:r>
              <a:rPr lang="en-GB" dirty="0"/>
              <a:t>njuries</a:t>
            </a:r>
          </a:p>
          <a:p>
            <a:r>
              <a:rPr lang="en-GB" b="1" dirty="0">
                <a:solidFill>
                  <a:srgbClr val="FF0000"/>
                </a:solidFill>
              </a:rPr>
              <a:t>S</a:t>
            </a:r>
            <a:r>
              <a:rPr lang="en-GB" dirty="0"/>
              <a:t>ymptoms</a:t>
            </a:r>
          </a:p>
          <a:p>
            <a:r>
              <a:rPr lang="en-GB" b="1" dirty="0">
                <a:solidFill>
                  <a:srgbClr val="FF0000"/>
                </a:solidFill>
              </a:rPr>
              <a:t>T</a:t>
            </a:r>
            <a:r>
              <a:rPr lang="en-GB" dirty="0"/>
              <a:t>reatment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CASUALTY PREP</a:t>
            </a:r>
          </a:p>
          <a:p>
            <a:r>
              <a:rPr lang="en-GB" dirty="0"/>
              <a:t>Prep Litter</a:t>
            </a:r>
          </a:p>
          <a:p>
            <a:r>
              <a:rPr lang="en-GB" dirty="0"/>
              <a:t>Prep Evac Equipment</a:t>
            </a:r>
          </a:p>
          <a:p>
            <a:r>
              <a:rPr lang="en-GB" dirty="0"/>
              <a:t>Pack Casualty</a:t>
            </a:r>
          </a:p>
          <a:p>
            <a:r>
              <a:rPr lang="en-GB" dirty="0"/>
              <a:t>Secure Items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PHASE 3: </a:t>
            </a:r>
            <a:r>
              <a:rPr lang="en-GB" sz="2400" b="1" dirty="0">
                <a:solidFill>
                  <a:srgbClr val="000000"/>
                </a:solidFill>
                <a:ea typeface="+mj-ea"/>
                <a:cs typeface="+mj-cs"/>
              </a:rPr>
              <a:t>TACTICAL EVACUATION CARE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7DAF999E-465F-5B4D-837E-F51BDB6C4879}"/>
              </a:ext>
            </a:extLst>
          </p:cNvPr>
          <p:cNvSpPr txBox="1">
            <a:spLocks/>
          </p:cNvSpPr>
          <p:nvPr/>
        </p:nvSpPr>
        <p:spPr>
          <a:xfrm>
            <a:off x="6630987" y="2085598"/>
            <a:ext cx="2586268" cy="37654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PRE-EVAC PROCEDURES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/>
              <a:t>Complete Casualty Card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 </a:t>
            </a:r>
            <a:endParaRPr lang="en-GB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988006-A5C4-1640-88F9-D3C9CE6751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3" t="8311" r="6280" b="45855"/>
          <a:stretch/>
        </p:blipFill>
        <p:spPr>
          <a:xfrm>
            <a:off x="4176492" y="3657600"/>
            <a:ext cx="4319155" cy="3276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2D2A32-FBD7-4949-8708-24C31682A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432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385355" y="3467974"/>
            <a:ext cx="2514600" cy="2957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1</a:t>
            </a:r>
            <a:r>
              <a:rPr lang="en-GB" sz="1800" b="1" dirty="0"/>
              <a:t> </a:t>
            </a:r>
            <a:r>
              <a:rPr lang="en-GB" b="1" dirty="0"/>
              <a:t>CUF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RETURN FIRE </a:t>
            </a:r>
          </a:p>
          <a:p>
            <a:pPr marL="0" indent="0" algn="ctr">
              <a:buNone/>
            </a:pPr>
            <a:r>
              <a:rPr lang="en-GB" dirty="0"/>
              <a:t>AND TAKE COVER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400" dirty="0"/>
              <a:t>Quick decision-making:</a:t>
            </a:r>
          </a:p>
          <a:p>
            <a:r>
              <a:rPr lang="en-GB" sz="1400" dirty="0"/>
              <a:t>Consider scene safety</a:t>
            </a:r>
          </a:p>
          <a:p>
            <a:r>
              <a:rPr lang="en-GB" sz="1400" dirty="0"/>
              <a:t>Identify and control life-threatening bleeding</a:t>
            </a:r>
          </a:p>
          <a:p>
            <a:r>
              <a:rPr lang="en-GB" sz="1400" dirty="0"/>
              <a:t>Move casualty to safety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8" y="2948307"/>
            <a:ext cx="9256963" cy="51816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Three PHASES of UN TCCC</a:t>
            </a:r>
          </a:p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40E31D-D568-3843-BFE7-EC8A4B1B9E4E}"/>
              </a:ext>
            </a:extLst>
          </p:cNvPr>
          <p:cNvSpPr txBox="1">
            <a:spLocks/>
          </p:cNvSpPr>
          <p:nvPr/>
        </p:nvSpPr>
        <p:spPr>
          <a:xfrm>
            <a:off x="3241294" y="3483213"/>
            <a:ext cx="2667000" cy="29272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2</a:t>
            </a:r>
            <a:r>
              <a:rPr lang="en-GB" sz="1800" b="1" dirty="0"/>
              <a:t> </a:t>
            </a:r>
            <a:r>
              <a:rPr lang="en-GB" b="1" dirty="0"/>
              <a:t>TFC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COVER AND </a:t>
            </a:r>
          </a:p>
          <a:p>
            <a:pPr marL="0" indent="0" algn="ctr">
              <a:buNone/>
            </a:pPr>
            <a:r>
              <a:rPr lang="en-GB" dirty="0"/>
              <a:t>CONCEALMENT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400" dirty="0"/>
              <a:t>Basic Management Plan:</a:t>
            </a:r>
          </a:p>
          <a:p>
            <a:r>
              <a:rPr lang="en-GB" sz="1400" dirty="0"/>
              <a:t>Maintain tactical situational awareness</a:t>
            </a:r>
          </a:p>
          <a:p>
            <a:r>
              <a:rPr lang="en-GB" sz="1400" dirty="0"/>
              <a:t>Triage casualties as required</a:t>
            </a:r>
          </a:p>
          <a:p>
            <a:r>
              <a:rPr lang="en-GB" sz="1400" dirty="0"/>
              <a:t>MARCH PAWS assessment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7DAF999E-465F-5B4D-837E-F51BDB6C4879}"/>
              </a:ext>
            </a:extLst>
          </p:cNvPr>
          <p:cNvSpPr txBox="1">
            <a:spLocks/>
          </p:cNvSpPr>
          <p:nvPr/>
        </p:nvSpPr>
        <p:spPr>
          <a:xfrm>
            <a:off x="6249633" y="3508315"/>
            <a:ext cx="3276600" cy="29272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3</a:t>
            </a:r>
            <a:r>
              <a:rPr lang="en-GB" sz="1800" b="1" dirty="0"/>
              <a:t> </a:t>
            </a:r>
            <a:r>
              <a:rPr lang="en-GB" b="1" dirty="0"/>
              <a:t>TEC</a:t>
            </a:r>
            <a:endParaRPr lang="en-GB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400" dirty="0"/>
              <a:t>More deliberate assessment and treatment of unrecognized life-threatening injuries:</a:t>
            </a:r>
          </a:p>
          <a:p>
            <a:r>
              <a:rPr lang="en-GB" sz="1400" dirty="0"/>
              <a:t>Pre-evacuation procedures</a:t>
            </a:r>
          </a:p>
          <a:p>
            <a:r>
              <a:rPr lang="en-GB" sz="1400" dirty="0"/>
              <a:t>Continuation of documentation</a:t>
            </a:r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A20DF5E-7C61-E442-8432-E2B04181BAC3}"/>
              </a:ext>
            </a:extLst>
          </p:cNvPr>
          <p:cNvSpPr txBox="1">
            <a:spLocks/>
          </p:cNvSpPr>
          <p:nvPr/>
        </p:nvSpPr>
        <p:spPr>
          <a:xfrm>
            <a:off x="269270" y="802463"/>
            <a:ext cx="9256963" cy="796736"/>
          </a:xfrm>
          <a:prstGeom prst="rect">
            <a:avLst/>
          </a:prstGeom>
        </p:spPr>
        <p:txBody>
          <a:bodyPr vert="horz" lIns="0" tIns="0" rIns="0" bIns="48774" rtlCol="0" anchor="b" anchorCtr="0">
            <a:normAutofit fontScale="97500" lnSpcReduction="10000"/>
          </a:bodyPr>
          <a:lstStyle>
            <a:lvl1pPr algn="l" defTabSz="975482" rtl="0" eaLnBrk="1" latinLnBrk="0" hangingPunct="1"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561" dirty="0"/>
              <a:t>IN SUMMARY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16953797-C845-E344-ABE6-E34E64CDDFA2}"/>
              </a:ext>
            </a:extLst>
          </p:cNvPr>
          <p:cNvSpPr txBox="1">
            <a:spLocks/>
          </p:cNvSpPr>
          <p:nvPr/>
        </p:nvSpPr>
        <p:spPr>
          <a:xfrm>
            <a:off x="255209" y="1350963"/>
            <a:ext cx="9256963" cy="4016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>
                <a:solidFill>
                  <a:srgbClr val="000000"/>
                </a:solidFill>
                <a:ea typeface="+mj-ea"/>
                <a:cs typeface="+mj-cs"/>
              </a:rPr>
              <a:t>GOALS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B0FBE9F4-F5C4-0049-BAAB-FB6D1E517ACF}"/>
              </a:ext>
            </a:extLst>
          </p:cNvPr>
          <p:cNvSpPr txBox="1">
            <a:spLocks/>
          </p:cNvSpPr>
          <p:nvPr/>
        </p:nvSpPr>
        <p:spPr>
          <a:xfrm>
            <a:off x="763587" y="2029671"/>
            <a:ext cx="2667000" cy="4571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Treat the casualty</a:t>
            </a: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6B588F76-C52F-D14C-86E2-0D2BA6D754A0}"/>
              </a:ext>
            </a:extLst>
          </p:cNvPr>
          <p:cNvSpPr txBox="1">
            <a:spLocks/>
          </p:cNvSpPr>
          <p:nvPr/>
        </p:nvSpPr>
        <p:spPr>
          <a:xfrm>
            <a:off x="3430587" y="2014431"/>
            <a:ext cx="2667000" cy="4571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Prevent additional casualties</a:t>
            </a: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D9D1F0F4-D329-B944-9AF4-66A3F039ED87}"/>
              </a:ext>
            </a:extLst>
          </p:cNvPr>
          <p:cNvSpPr txBox="1">
            <a:spLocks/>
          </p:cNvSpPr>
          <p:nvPr/>
        </p:nvSpPr>
        <p:spPr>
          <a:xfrm>
            <a:off x="6859233" y="2029670"/>
            <a:ext cx="2667000" cy="4571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Complete the mission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18F3CB-7C66-AF4C-8B1E-B76C3940A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2316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CHECK ON LEARNING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BB77F5-7653-EF43-B25B-43D810F55D2B}"/>
              </a:ext>
            </a:extLst>
          </p:cNvPr>
          <p:cNvSpPr txBox="1"/>
          <p:nvPr/>
        </p:nvSpPr>
        <p:spPr>
          <a:xfrm>
            <a:off x="2287587" y="2590800"/>
            <a:ext cx="5957080" cy="25776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What factors influence UN TCCC?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What are the phases of care in UN TCCC?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What is the most essential treatment task in CUF?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What is every first responder’s role in CUF?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What does MARCH PAWS stand for?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F6682B-40C3-7745-9C64-846609500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0392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ANY QUESTIONS?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F5B28E-A4C0-C04E-9027-CA281DF92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7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UNITED NATIONS TACTICAL COMBAT CASUALTY CARE (UN TCCC)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325437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>
                <a:solidFill>
                  <a:schemeClr val="tx1"/>
                </a:solidFill>
                <a:ea typeface="+mj-ea"/>
                <a:cs typeface="+mj-cs"/>
              </a:rPr>
              <a:t>ROLE-BASED TRAINING SPECTRUM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C1B059-4FF6-7B45-B54D-AFCEF5002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32D7ECDF-D196-EA48-9E4A-11A02A05E845}"/>
              </a:ext>
            </a:extLst>
          </p:cNvPr>
          <p:cNvSpPr txBox="1">
            <a:spLocks/>
          </p:cNvSpPr>
          <p:nvPr/>
        </p:nvSpPr>
        <p:spPr>
          <a:xfrm>
            <a:off x="255209" y="2147699"/>
            <a:ext cx="9256963" cy="4634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/>
              <a:t>ROLE 1 CARE</a:t>
            </a:r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r>
              <a:rPr lang="en-GB" sz="2000" dirty="0"/>
              <a:t>NONMEDICAL PERSONNEL</a:t>
            </a:r>
          </a:p>
          <a:p>
            <a:r>
              <a:rPr lang="en-GB" sz="2000" dirty="0"/>
              <a:t>Buddy First Aid </a:t>
            </a:r>
          </a:p>
          <a:p>
            <a:r>
              <a:rPr lang="en-GB" sz="2000" dirty="0"/>
              <a:t>Field Medical Assistant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MEDICAL PERSONNEL</a:t>
            </a:r>
          </a:p>
          <a:p>
            <a:r>
              <a:rPr lang="en-GB" sz="2000" dirty="0"/>
              <a:t>Paramedic </a:t>
            </a:r>
          </a:p>
          <a:p>
            <a:r>
              <a:rPr lang="en-GB" sz="2000" dirty="0"/>
              <a:t>Nurse </a:t>
            </a:r>
          </a:p>
          <a:p>
            <a:r>
              <a:rPr lang="en-GB" sz="2000" dirty="0"/>
              <a:t>Doctor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9" name="Left Arrow 8">
            <a:extLst>
              <a:ext uri="{FF2B5EF4-FFF2-40B4-BE49-F238E27FC236}">
                <a16:creationId xmlns:a16="http://schemas.microsoft.com/office/drawing/2014/main" id="{A6705CD4-AA0A-1440-9ED6-0F79999BE0BB}"/>
              </a:ext>
            </a:extLst>
          </p:cNvPr>
          <p:cNvSpPr/>
          <p:nvPr/>
        </p:nvSpPr>
        <p:spPr>
          <a:xfrm>
            <a:off x="3552286" y="3505200"/>
            <a:ext cx="1295400" cy="685800"/>
          </a:xfrm>
          <a:prstGeom prst="lef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82C8F4-39F5-7642-8543-B3F88EE192E9}"/>
              </a:ext>
            </a:extLst>
          </p:cNvPr>
          <p:cNvSpPr txBox="1"/>
          <p:nvPr/>
        </p:nvSpPr>
        <p:spPr>
          <a:xfrm>
            <a:off x="4922301" y="3657600"/>
            <a:ext cx="176208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1330940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800" dirty="0"/>
              <a:t>PRINCIPLES AND APPLICATIONS OF UN TCCC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TERMINAL LEARNING OBJECTIVES</a:t>
            </a:r>
          </a:p>
          <a:p>
            <a:endParaRPr lang="en-US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53C851DC-AA8D-B845-8E4B-E9FEBDC1FD9C}"/>
              </a:ext>
            </a:extLst>
          </p:cNvPr>
          <p:cNvSpPr txBox="1">
            <a:spLocks/>
          </p:cNvSpPr>
          <p:nvPr/>
        </p:nvSpPr>
        <p:spPr>
          <a:xfrm>
            <a:off x="255209" y="1981200"/>
            <a:ext cx="9256963" cy="13575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>
                <a:solidFill>
                  <a:srgbClr val="FF0000"/>
                </a:solidFill>
              </a:rPr>
              <a:t>TO1</a:t>
            </a:r>
            <a:r>
              <a:rPr lang="en-GB" sz="1400" dirty="0"/>
              <a:t> </a:t>
            </a:r>
            <a:r>
              <a:rPr lang="en-GB" b="1" dirty="0"/>
              <a:t>Given a combat peacekeeping or non-combat peacekeeping scenario, perform UN TCCC</a:t>
            </a:r>
          </a:p>
          <a:p>
            <a:pPr marL="0" indent="0">
              <a:buNone/>
            </a:pPr>
            <a:endParaRPr lang="en-GB" sz="1400" dirty="0"/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EO1</a:t>
            </a:r>
            <a:r>
              <a:rPr lang="en-GB" sz="1400" b="1" dirty="0">
                <a:solidFill>
                  <a:srgbClr val="FF0000"/>
                </a:solidFill>
              </a:rPr>
              <a:t> </a:t>
            </a:r>
            <a:r>
              <a:rPr lang="en-GB" sz="1400" dirty="0"/>
              <a:t>Demonstrate the application of UN TCCC skills in a combat peacekeeping or non-combat peacekeeping</a:t>
            </a:r>
            <a:r>
              <a:rPr lang="en-GB" sz="1400" b="1" dirty="0"/>
              <a:t> </a:t>
            </a:r>
            <a:r>
              <a:rPr lang="en-GB" sz="1400" dirty="0"/>
              <a:t>scenario (Comprehensive Module Practical Exercise)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86880719-1EA6-E145-9F81-7A823DE6D721}"/>
              </a:ext>
            </a:extLst>
          </p:cNvPr>
          <p:cNvSpPr txBox="1">
            <a:spLocks/>
          </p:cNvSpPr>
          <p:nvPr/>
        </p:nvSpPr>
        <p:spPr>
          <a:xfrm>
            <a:off x="262338" y="3505200"/>
            <a:ext cx="9256963" cy="3110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>
                <a:solidFill>
                  <a:srgbClr val="FF0000"/>
                </a:solidFill>
              </a:rPr>
              <a:t>TO2</a:t>
            </a:r>
            <a:r>
              <a:rPr lang="en-GB" sz="1400" dirty="0"/>
              <a:t> </a:t>
            </a:r>
            <a:r>
              <a:rPr lang="en-GB" b="1" dirty="0"/>
              <a:t>Describe the practice of UN TCCC</a:t>
            </a:r>
          </a:p>
          <a:p>
            <a:pPr marL="0" indent="0">
              <a:buNone/>
            </a:pPr>
            <a:endParaRPr lang="en-GB" sz="1400" dirty="0"/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EO2</a:t>
            </a:r>
            <a:r>
              <a:rPr lang="en-GB" sz="1400" b="1" dirty="0">
                <a:solidFill>
                  <a:srgbClr val="FF0000"/>
                </a:solidFill>
              </a:rPr>
              <a:t> </a:t>
            </a:r>
            <a:r>
              <a:rPr lang="en-GB" sz="1400" dirty="0"/>
              <a:t>Identify the leading causes of preventable death due to traumatic injuries, and the corresponding interventions to help increase chances of survival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EO3</a:t>
            </a:r>
            <a:r>
              <a:rPr lang="en-GB" sz="1400" dirty="0"/>
              <a:t> Describe the UN TCCC Phases of Care, and how intervention priorities differ in each phase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EO4</a:t>
            </a:r>
            <a:r>
              <a:rPr lang="en-GB" sz="1400" dirty="0"/>
              <a:t> Describe the application of UN TCCC in combat peacekeeping or non-combat peacekeeping</a:t>
            </a:r>
            <a:r>
              <a:rPr lang="en-GB" sz="1400" b="1" dirty="0"/>
              <a:t> </a:t>
            </a:r>
            <a:r>
              <a:rPr lang="en-GB" sz="1400" dirty="0"/>
              <a:t>settings across different environments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EO5</a:t>
            </a:r>
            <a:r>
              <a:rPr lang="en-GB" sz="1400" dirty="0"/>
              <a:t> Describe the role and responsibilities of a nonmedical</a:t>
            </a:r>
            <a:r>
              <a:rPr lang="en-GB" sz="1400" dirty="0">
                <a:solidFill>
                  <a:srgbClr val="000000"/>
                </a:solidFill>
              </a:rPr>
              <a:t> UN </a:t>
            </a:r>
            <a:r>
              <a:rPr lang="en-GB" sz="1400" dirty="0"/>
              <a:t>member in rendering UN TCCC care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EO6</a:t>
            </a:r>
            <a:r>
              <a:rPr lang="en-GB" sz="1400" dirty="0"/>
              <a:t> Identify the key factors influencing UN TCCC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EO7</a:t>
            </a:r>
            <a:r>
              <a:rPr lang="en-GB" sz="1400" dirty="0"/>
              <a:t> Identify the importance of UN TCCC training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EO8</a:t>
            </a:r>
            <a:r>
              <a:rPr lang="en-GB" sz="1400" dirty="0"/>
              <a:t> Identify three objectives (or goals) of UN TCCC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3D35C2-F924-B040-B1D2-11A679F2D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64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UN MANDATE FOR STANDARDIZED TRAINING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53C851DC-AA8D-B845-8E4B-E9FEBDC1FD9C}"/>
              </a:ext>
            </a:extLst>
          </p:cNvPr>
          <p:cNvSpPr txBox="1">
            <a:spLocks/>
          </p:cNvSpPr>
          <p:nvPr/>
        </p:nvSpPr>
        <p:spPr>
          <a:xfrm>
            <a:off x="255209" y="2147699"/>
            <a:ext cx="9256963" cy="4634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Standardizes Field Medical Aid for all members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Covers the use of standardized trauma training platforms</a:t>
            </a:r>
          </a:p>
          <a:p>
            <a:endParaRPr lang="en-GB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BB93EC-7D83-0340-A02C-6F206A7ED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001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TCCC ONLINE RESOURCES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53C851DC-AA8D-B845-8E4B-E9FEBDC1FD9C}"/>
              </a:ext>
            </a:extLst>
          </p:cNvPr>
          <p:cNvSpPr txBox="1">
            <a:spLocks/>
          </p:cNvSpPr>
          <p:nvPr/>
        </p:nvSpPr>
        <p:spPr>
          <a:xfrm>
            <a:off x="255209" y="2147699"/>
            <a:ext cx="9256963" cy="4634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TCCC training and education resource is available at:</a:t>
            </a:r>
            <a:r>
              <a:rPr lang="en-GB" sz="1800" b="1" dirty="0">
                <a:solidFill>
                  <a:schemeClr val="tx1"/>
                </a:solidFill>
                <a:ea typeface="+mj-ea"/>
                <a:cs typeface="+mj-cs"/>
              </a:rPr>
              <a:t>  </a:t>
            </a:r>
            <a:r>
              <a:rPr lang="en-GB" sz="1800" b="1" dirty="0" err="1">
                <a:solidFill>
                  <a:schemeClr val="tx1"/>
                </a:solidFill>
                <a:ea typeface="+mj-ea"/>
                <a:cs typeface="+mj-cs"/>
              </a:rPr>
              <a:t>www.deployedmedicine.com</a:t>
            </a:r>
            <a:endParaRPr lang="en-GB" sz="1800" b="1" dirty="0">
              <a:solidFill>
                <a:schemeClr val="tx1"/>
              </a:solidFill>
              <a:ea typeface="+mj-ea"/>
              <a:cs typeface="+mj-cs"/>
            </a:endParaRP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It contains:</a:t>
            </a:r>
          </a:p>
          <a:p>
            <a:r>
              <a:rPr lang="en-GB" dirty="0"/>
              <a:t>Videos, podcasts, and resources</a:t>
            </a:r>
          </a:p>
          <a:p>
            <a:r>
              <a:rPr lang="en-GB" dirty="0"/>
              <a:t>Downloadable Clinical Practice Guidelines (CPGs)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endParaRPr lang="en-GB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5B3336-F40B-B64E-809C-80FC8522B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843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800" dirty="0"/>
              <a:t>COURSE CONTENTS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WHAT THIS COURSE CONTAINS</a:t>
            </a:r>
          </a:p>
          <a:p>
            <a:endParaRPr lang="en-US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53C851DC-AA8D-B845-8E4B-E9FEBDC1FD9C}"/>
              </a:ext>
            </a:extLst>
          </p:cNvPr>
          <p:cNvSpPr txBox="1">
            <a:spLocks/>
          </p:cNvSpPr>
          <p:nvPr/>
        </p:nvSpPr>
        <p:spPr>
          <a:xfrm>
            <a:off x="255210" y="1981200"/>
            <a:ext cx="4242178" cy="4495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D8F7BA-308A-044C-972C-C1D251F5DFF6}"/>
              </a:ext>
            </a:extLst>
          </p:cNvPr>
          <p:cNvSpPr txBox="1"/>
          <p:nvPr/>
        </p:nvSpPr>
        <p:spPr>
          <a:xfrm>
            <a:off x="320921" y="2452499"/>
            <a:ext cx="4773102" cy="37399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Principles and Applications of UN TCCC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Medical Equipment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Care Under Fire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Principles and Application of Tactical Field Care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Tactical Trauma Assessment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Massive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Hemorrhage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Control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Airway Management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Respiration Assessment and Management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Circulation/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Hemorrhage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Control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Shock Recognition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5427AC-5CAB-034F-9019-32FC39B0215B}"/>
              </a:ext>
            </a:extLst>
          </p:cNvPr>
          <p:cNvSpPr txBox="1"/>
          <p:nvPr/>
        </p:nvSpPr>
        <p:spPr>
          <a:xfrm>
            <a:off x="5036109" y="2420912"/>
            <a:ext cx="2957861" cy="40780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Hypothermia Prevention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Head Injuries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Eye Injuries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Analgesics and Antibiotics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Wound Management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Burn Treatment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Fractures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Casualty Monitoring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Pre-evacuation Procedures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Evacuation Procedures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E30CD-3013-E84B-B143-D988C9875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227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800" dirty="0"/>
              <a:t>PRINCIPLES AND APPLICATIONS OF UN TCCC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255209" y="3432721"/>
            <a:ext cx="9256963" cy="3669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/>
              <a:t>Video can be found at:</a:t>
            </a:r>
            <a:r>
              <a:rPr lang="en-GB" sz="1800" b="1" dirty="0">
                <a:solidFill>
                  <a:schemeClr val="tx1"/>
                </a:solidFill>
                <a:ea typeface="+mj-ea"/>
                <a:cs typeface="+mj-cs"/>
              </a:rPr>
              <a:t>  </a:t>
            </a:r>
            <a:r>
              <a:rPr lang="en-GB" sz="1800" b="1" dirty="0" err="1">
                <a:solidFill>
                  <a:schemeClr val="tx1"/>
                </a:solidFill>
                <a:ea typeface="+mj-ea"/>
                <a:cs typeface="+mj-cs"/>
              </a:rPr>
              <a:t>www.deployedmedicine.com</a:t>
            </a:r>
            <a:endParaRPr lang="en-GB" sz="1800" b="1" dirty="0">
              <a:solidFill>
                <a:schemeClr val="tx1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D58B83-F308-7446-A067-FA759070B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713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800" dirty="0"/>
              <a:t>PRINCIPLES AND APPLICATIONS OF UN TCCC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255209" y="2681099"/>
            <a:ext cx="9256963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In a </a:t>
            </a:r>
            <a:r>
              <a:rPr lang="en-GB" sz="1800" b="1" dirty="0"/>
              <a:t>Care Under Fire </a:t>
            </a:r>
            <a:r>
              <a:rPr lang="en-GB" sz="1800" dirty="0"/>
              <a:t>situation the FMA:</a:t>
            </a:r>
          </a:p>
          <a:p>
            <a:r>
              <a:rPr lang="en-GB" sz="1800" dirty="0"/>
              <a:t>Must respond to suppression of hostile fire to minimize the risk of injury to personnel and minimize additional injury to previously </a:t>
            </a:r>
            <a:r>
              <a:rPr lang="en-GB" sz="1800" dirty="0">
                <a:solidFill>
                  <a:srgbClr val="000000"/>
                </a:solidFill>
              </a:rPr>
              <a:t>injured UN </a:t>
            </a:r>
            <a:r>
              <a:rPr lang="en-GB" sz="1800" dirty="0"/>
              <a:t>members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In </a:t>
            </a:r>
            <a:r>
              <a:rPr lang="en-GB" sz="1800" b="1" dirty="0"/>
              <a:t>Tactical Field Care </a:t>
            </a:r>
            <a:r>
              <a:rPr lang="en-GB" sz="1800" dirty="0"/>
              <a:t>the FMAs:</a:t>
            </a:r>
          </a:p>
          <a:p>
            <a:r>
              <a:rPr lang="en-GB" sz="1800" dirty="0"/>
              <a:t>Must maintain security and situational awareness while continuing to tend to casualties and prepare for evacuation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ROLES AND RESPONSIBILITIES OF THE 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FIELD MEDICAL ASSISTANT (FMA)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2CF451-2AD9-DD44-B221-7008D43FC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691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4162&quot;&gt;&lt;version val=&quot;27062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bNumberIsYear val=&quot;0&quot;/&gt;&lt;m_strFormatTime&gt;%1&lt;/m_strFormatTime&gt;&lt;m_yearfmt&gt;&lt;begin val=&quot;0&quot;/&gt;&lt;end val=&quot;4&quot;/&gt;&lt;/m_yearfmt&gt;&lt;/m_precDefaultMonth&gt;&lt;m_precDefaultWeek&gt;&lt;m_bNumberIsYear val=&quot;0&quot;/&gt;&lt;m_strFormatTime&gt;%d.&lt;/m_strFormatTime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GT_PymPRvmkgiZOPA4XN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vYakX4mS3CzDWeBOx6hE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72y60WDRPqlsiossrMuh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MthqKfTQEKgihgUsR7khw"/>
</p:tagLst>
</file>

<file path=ppt/theme/theme1.xml><?xml version="1.0" encoding="utf-8"?>
<a:theme xmlns:a="http://schemas.openxmlformats.org/drawingml/2006/main" name="Office Theme">
  <a:themeElements>
    <a:clrScheme name="DOS Color Scheme">
      <a:dk1>
        <a:srgbClr val="3CBBED"/>
      </a:dk1>
      <a:lt1>
        <a:srgbClr val="FFFFFF"/>
      </a:lt1>
      <a:dk2>
        <a:srgbClr val="117DB3"/>
      </a:dk2>
      <a:lt2>
        <a:srgbClr val="80878A"/>
      </a:lt2>
      <a:accent1>
        <a:srgbClr val="A8E6F8"/>
      </a:accent1>
      <a:accent2>
        <a:srgbClr val="FC8604"/>
      </a:accent2>
      <a:accent3>
        <a:srgbClr val="D13F05"/>
      </a:accent3>
      <a:accent4>
        <a:srgbClr val="FACD8A"/>
      </a:accent4>
      <a:accent5>
        <a:srgbClr val="4E5254"/>
      </a:accent5>
      <a:accent6>
        <a:srgbClr val="C3C6C7"/>
      </a:accent6>
      <a:hlink>
        <a:srgbClr val="3CBBED"/>
      </a:hlink>
      <a:folHlink>
        <a:srgbClr val="3CBBE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OS Introduction presentation" id="{E796DB23-E0E3-4700-82B8-33A805CC0288}" vid="{A6948829-ADF8-428D-9AE0-018DFDF0DE7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4276E0C6EA6545A0980E728CA0D16F" ma:contentTypeVersion="12" ma:contentTypeDescription="Create a new document." ma:contentTypeScope="" ma:versionID="2ee924163d63291ed463809cd257f46f">
  <xsd:schema xmlns:xsd="http://www.w3.org/2001/XMLSchema" xmlns:xs="http://www.w3.org/2001/XMLSchema" xmlns:p="http://schemas.microsoft.com/office/2006/metadata/properties" xmlns:ns2="687affff-4a49-4c26-a26c-94afce142aea" xmlns:ns3="095eee01-24be-4581-bdfc-a8f3f7518cc6" targetNamespace="http://schemas.microsoft.com/office/2006/metadata/properties" ma:root="true" ma:fieldsID="84121ae03871df0cf768064b88db0fe7" ns2:_="" ns3:_="">
    <xsd:import namespace="687affff-4a49-4c26-a26c-94afce142aea"/>
    <xsd:import namespace="095eee01-24be-4581-bdfc-a8f3f7518cc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7affff-4a49-4c26-a26c-94afce142a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5eee01-24be-4581-bdfc-a8f3f7518cc6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F508128-6242-43D6-ADEA-539C461BB2E8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687affff-4a49-4c26-a26c-94afce142aea"/>
    <ds:schemaRef ds:uri="http://schemas.microsoft.com/office/infopath/2007/PartnerControls"/>
    <ds:schemaRef ds:uri="095eee01-24be-4581-bdfc-a8f3f7518cc6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CB488A2-1C8A-4535-98C1-AD49A40AA7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7affff-4a49-4c26-a26c-94afce142aea"/>
    <ds:schemaRef ds:uri="095eee01-24be-4581-bdfc-a8f3f751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90C0698-D4CC-4D2F-A7BD-6AEBA1B4A3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764</TotalTime>
  <Words>1342</Words>
  <Application>Microsoft Office PowerPoint</Application>
  <PresentationFormat>Custom</PresentationFormat>
  <Paragraphs>407</Paragraphs>
  <Slides>23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Wingdings</vt:lpstr>
      <vt:lpstr>Office Theme</vt:lpstr>
      <vt:lpstr>think-cell Slide</vt:lpstr>
      <vt:lpstr>FIELD MEDICAL ASSISTANT COURSE (FMAC)</vt:lpstr>
      <vt:lpstr>FIELD MEDICAL ASSISTANT COURSE (FMAC)</vt:lpstr>
      <vt:lpstr>UNITED NATIONS TACTICAL COMBAT CASUALTY CARE (UN TCCC) </vt:lpstr>
      <vt:lpstr>PRINCIPLES AND APPLICATIONS OF UN TCCC </vt:lpstr>
      <vt:lpstr>UN MANDATE FOR STANDARDIZED TRAINING </vt:lpstr>
      <vt:lpstr>TCCC ONLINE RESOURCES </vt:lpstr>
      <vt:lpstr>COURSE CONTENTS </vt:lpstr>
      <vt:lpstr>PRINCIPLES AND APPLICATIONS OF UN TCCC </vt:lpstr>
      <vt:lpstr>PRINCIPLES AND APPLICATIONS OF UN TCCC </vt:lpstr>
      <vt:lpstr>PRINCIPLES AND APPLICATIONS OF UN TCCC </vt:lpstr>
      <vt:lpstr>PRINCIPLES AND APPLICATIONS OF UN TCCC </vt:lpstr>
      <vt:lpstr>PRINCIPLES AND APPLICATIONS OF UN TCCC </vt:lpstr>
      <vt:lpstr>PRINCIPLES AND APPLICATIONS OF UN TCCC </vt:lpstr>
      <vt:lpstr>PowerPoint Presentation</vt:lpstr>
      <vt:lpstr> </vt:lpstr>
      <vt:lpstr> </vt:lpstr>
      <vt:lpstr> </vt:lpstr>
      <vt:lpstr>TACTICAL FIELD CARE </vt:lpstr>
      <vt:lpstr> </vt:lpstr>
      <vt:lpstr> </vt:lpstr>
      <vt:lpstr> </vt:lpstr>
      <vt:lpstr>PowerPoint Presentation</vt:lpstr>
      <vt:lpstr>PowerPoint Presentation</vt:lpstr>
    </vt:vector>
  </TitlesOfParts>
  <Company>United Nations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Esther Tan</dc:creator>
  <cp:lastModifiedBy>Yusuke Minagi</cp:lastModifiedBy>
  <cp:revision>223</cp:revision>
  <cp:lastPrinted>2022-01-31T10:04:19Z</cp:lastPrinted>
  <dcterms:created xsi:type="dcterms:W3CDTF">2020-02-03T21:56:11Z</dcterms:created>
  <dcterms:modified xsi:type="dcterms:W3CDTF">2024-09-21T04:17:35Z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0x010100704276E0C6EA6545A0980E728CA0D16F</vt:lpwstr>
  </property>
</Properties>
</file>