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551" r:id="rId5"/>
    <p:sldId id="553" r:id="rId6"/>
    <p:sldId id="554" r:id="rId7"/>
    <p:sldId id="565" r:id="rId8"/>
    <p:sldId id="566" r:id="rId9"/>
    <p:sldId id="576" r:id="rId10"/>
    <p:sldId id="577" r:id="rId11"/>
    <p:sldId id="602" r:id="rId12"/>
    <p:sldId id="579" r:id="rId13"/>
    <p:sldId id="580" r:id="rId14"/>
    <p:sldId id="581" r:id="rId15"/>
    <p:sldId id="582" r:id="rId16"/>
    <p:sldId id="583" r:id="rId17"/>
    <p:sldId id="584" r:id="rId18"/>
    <p:sldId id="585" r:id="rId19"/>
    <p:sldId id="586" r:id="rId20"/>
    <p:sldId id="587" r:id="rId21"/>
    <p:sldId id="589" r:id="rId22"/>
    <p:sldId id="590" r:id="rId23"/>
    <p:sldId id="592" r:id="rId24"/>
    <p:sldId id="593" r:id="rId25"/>
    <p:sldId id="594" r:id="rId26"/>
    <p:sldId id="595" r:id="rId27"/>
    <p:sldId id="596" r:id="rId28"/>
    <p:sldId id="597" r:id="rId29"/>
    <p:sldId id="598" r:id="rId30"/>
    <p:sldId id="599" r:id="rId31"/>
    <p:sldId id="600" r:id="rId32"/>
    <p:sldId id="601" r:id="rId33"/>
    <p:sldId id="573" r:id="rId34"/>
    <p:sldId id="574" r:id="rId35"/>
  </p:sldIdLst>
  <p:sldSz cx="9756775" cy="7315200"/>
  <p:notesSz cx="7010400" cy="9296400"/>
  <p:custDataLst>
    <p:tags r:id="rId38"/>
  </p:custDataLst>
  <p:defaultTextStyle>
    <a:defPPr>
      <a:defRPr lang="en-US"/>
    </a:defPPr>
    <a:lvl1pPr marL="0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7741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75482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63223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50964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38705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26446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14187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01928" algn="l" defTabSz="9754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3073">
          <p15:clr>
            <a:srgbClr val="A4A3A4"/>
          </p15:clr>
        </p15:guide>
        <p15:guide id="4" orient="horz" pos="23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sther Tan" initials="ET" lastIdx="2" clrIdx="0">
    <p:extLst>
      <p:ext uri="{19B8F6BF-5375-455C-9EA6-DF929625EA0E}">
        <p15:presenceInfo xmlns:p15="http://schemas.microsoft.com/office/powerpoint/2012/main" userId="S::tan2@un.org::a32faec1-ecd3-4185-9414-aeb51abd286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CBBED"/>
    <a:srgbClr val="8087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ACE896-6500-49D9-A168-FADA7BBEC35B}" v="17" dt="2024-09-21T04:16:13.1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73" autoAdjust="0"/>
    <p:restoredTop sz="82062"/>
  </p:normalViewPr>
  <p:slideViewPr>
    <p:cSldViewPr showGuides="1">
      <p:cViewPr varScale="1">
        <p:scale>
          <a:sx n="60" d="100"/>
          <a:sy n="60" d="100"/>
        </p:scale>
        <p:origin x="1048" y="40"/>
      </p:cViewPr>
      <p:guideLst>
        <p:guide pos="3073"/>
        <p:guide orient="horz" pos="23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4982"/>
    </p:cViewPr>
  </p:sorterViewPr>
  <p:notesViewPr>
    <p:cSldViewPr showGuides="1">
      <p:cViewPr varScale="1">
        <p:scale>
          <a:sx n="65" d="100"/>
          <a:sy n="65" d="100"/>
        </p:scale>
        <p:origin x="3125" y="3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A4C1A-BE7B-4A0D-A467-1E361B414D76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DFD1F-0238-4384-A4AD-C74AD7F04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12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3D26B41-D3AE-4575-A030-D9E58D95E43F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E5C6692-4A53-4147-B9C8-2C6BFFC13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7741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75482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63223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50964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38705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26446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14187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01928" algn="l" defTabSz="97548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815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029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19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408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7231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9758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3232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1808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0098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637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859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146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138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6963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0344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2775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821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7764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886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1698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8117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262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938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803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36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26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67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76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33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Replace images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375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754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Replace images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5C6692-4A53-4147-B9C8-2C6BFFC1364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98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sv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5" Type="http://schemas.openxmlformats.org/officeDocument/2006/relationships/image" Target="../media/image9.e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sv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5" Type="http://schemas.openxmlformats.org/officeDocument/2006/relationships/image" Target="../media/image9.e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546C5.F32FB7B0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E57EE83-8E8E-4BD6-BB9A-5E650DA3058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68592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E57EE83-8E8E-4BD6-BB9A-5E650DA305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8C7112CE-09C2-479B-8B2E-873A39722CEB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8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827F43F-4B7F-4B95-B5F3-34061256D41B}"/>
              </a:ext>
            </a:extLst>
          </p:cNvPr>
          <p:cNvSpPr/>
          <p:nvPr userDrawn="1"/>
        </p:nvSpPr>
        <p:spPr>
          <a:xfrm>
            <a:off x="63" y="0"/>
            <a:ext cx="975664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7684" y="2525052"/>
            <a:ext cx="8351604" cy="1103519"/>
          </a:xfrm>
        </p:spPr>
        <p:txBody>
          <a:bodyPr wrap="square" tIns="0" bIns="0" anchor="t" anchorCtr="0">
            <a:noAutofit/>
          </a:bodyPr>
          <a:lstStyle>
            <a:lvl1pPr>
              <a:defRPr sz="3800" cap="all" baseline="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684" y="3971957"/>
            <a:ext cx="6829743" cy="333296"/>
          </a:xfrm>
        </p:spPr>
        <p:txBody>
          <a:bodyPr>
            <a:spAutoFit/>
          </a:bodyPr>
          <a:lstStyle>
            <a:lvl1pPr marL="0" indent="0" algn="l">
              <a:buNone/>
              <a:defRPr sz="1900" b="1">
                <a:solidFill>
                  <a:schemeClr val="bg2">
                    <a:lumMod val="50000"/>
                  </a:schemeClr>
                </a:solidFill>
              </a:defRPr>
            </a:lvl1pPr>
            <a:lvl2pPr marL="487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5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3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0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8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6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4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1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8666158" y="21389"/>
            <a:ext cx="976671" cy="7104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10" hasCustomPrompt="1"/>
          </p:nvPr>
        </p:nvSpPr>
        <p:spPr>
          <a:xfrm>
            <a:off x="247684" y="4904200"/>
            <a:ext cx="6895599" cy="1268000"/>
          </a:xfrm>
        </p:spPr>
        <p:txBody>
          <a:bodyPr>
            <a:noAutofit/>
          </a:bodyPr>
          <a:lstStyle>
            <a:lvl1pPr marL="0" indent="0">
              <a:buNone/>
              <a:defRPr sz="15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Speaker / Organization / Date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72F7D8-AC3B-4DD7-823C-76EE6377AAEC}"/>
              </a:ext>
            </a:extLst>
          </p:cNvPr>
          <p:cNvSpPr/>
          <p:nvPr userDrawn="1"/>
        </p:nvSpPr>
        <p:spPr>
          <a:xfrm>
            <a:off x="514350" y="6770370"/>
            <a:ext cx="4211637" cy="4281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690FFD1-9B0D-4ECF-AFD3-03FE47EF3F19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7907036" y="253629"/>
            <a:ext cx="1849740" cy="1704157"/>
            <a:chOff x="17454" y="1303"/>
            <a:chExt cx="464234" cy="427420"/>
          </a:xfrm>
        </p:grpSpPr>
        <p:pic>
          <p:nvPicPr>
            <p:cNvPr id="35" name="Graphic 3">
              <a:extLst>
                <a:ext uri="{FF2B5EF4-FFF2-40B4-BE49-F238E27FC236}">
                  <a16:creationId xmlns:a16="http://schemas.microsoft.com/office/drawing/2014/main" id="{067076E0-BCC5-402B-A5C3-C0904693BB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909593">
              <a:off x="208638" y="1303"/>
              <a:ext cx="273050" cy="236220"/>
            </a:xfrm>
            <a:prstGeom prst="rect">
              <a:avLst/>
            </a:prstGeom>
          </p:spPr>
        </p:pic>
        <p:pic>
          <p:nvPicPr>
            <p:cNvPr id="36" name="Graphic 4">
              <a:extLst>
                <a:ext uri="{FF2B5EF4-FFF2-40B4-BE49-F238E27FC236}">
                  <a16:creationId xmlns:a16="http://schemas.microsoft.com/office/drawing/2014/main" id="{6730E97D-3A2A-4F07-8141-BBF0F6E644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37" name="Graphic 11">
              <a:extLst>
                <a:ext uri="{FF2B5EF4-FFF2-40B4-BE49-F238E27FC236}">
                  <a16:creationId xmlns:a16="http://schemas.microsoft.com/office/drawing/2014/main" id="{645C7D03-580A-4B83-B2B0-ABCD6A6E44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909593">
              <a:off x="156828" y="192503"/>
              <a:ext cx="273050" cy="2362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87531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3812290C-5F1F-4B32-824D-953A288F333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721024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3812290C-5F1F-4B32-824D-953A288F33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4D6046D9-654B-4561-87FC-6DF9EA730F39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210" y="1960563"/>
            <a:ext cx="9256963" cy="4207633"/>
          </a:xfrm>
        </p:spPr>
        <p:txBody>
          <a:bodyPr/>
          <a:lstStyle>
            <a:lvl1pPr marL="233363" indent="-233363"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-223838">
              <a:defRPr sz="1600">
                <a:solidFill>
                  <a:schemeClr val="bg2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55210" y="2486025"/>
            <a:ext cx="2743200" cy="3686175"/>
          </a:xfrm>
        </p:spPr>
        <p:txBody>
          <a:bodyPr tIns="91440"/>
          <a:lstStyle>
            <a:lvl1pPr marL="137160" indent="-137160">
              <a:lnSpc>
                <a:spcPct val="114000"/>
              </a:lnSpc>
              <a:spcBef>
                <a:spcPts val="0"/>
              </a:spcBef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320040" indent="-182880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585216" indent="-173736">
              <a:lnSpc>
                <a:spcPct val="114000"/>
              </a:lnSpc>
              <a:spcBef>
                <a:spcPts val="0"/>
              </a:spcBef>
              <a:defRPr sz="1200"/>
            </a:lvl3pPr>
            <a:lvl4pPr>
              <a:lnSpc>
                <a:spcPct val="114000"/>
              </a:lnSpc>
              <a:spcBef>
                <a:spcPts val="0"/>
              </a:spcBef>
              <a:defRPr sz="1300"/>
            </a:lvl4pPr>
            <a:lvl5pPr>
              <a:lnSpc>
                <a:spcPct val="114000"/>
              </a:lnSpc>
              <a:spcBef>
                <a:spcPts val="0"/>
              </a:spcBef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768973" y="2486025"/>
            <a:ext cx="2743200" cy="3686175"/>
          </a:xfrm>
        </p:spPr>
        <p:txBody>
          <a:bodyPr tIns="91440"/>
          <a:lstStyle>
            <a:lvl1pPr marL="137160" indent="-137160"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274320" indent="-182880">
              <a:buFont typeface="Arial" panose="020B0604020202020204" pitchFamily="34" charset="0"/>
              <a:buChar char="-"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585216" indent="-173736">
              <a:defRPr sz="12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2"/>
          </p:nvPr>
        </p:nvSpPr>
        <p:spPr>
          <a:xfrm>
            <a:off x="3512092" y="2486025"/>
            <a:ext cx="2743200" cy="3686175"/>
          </a:xfrm>
        </p:spPr>
        <p:txBody>
          <a:bodyPr tIns="91440"/>
          <a:lstStyle>
            <a:lvl1pPr marL="136525" indent="-136525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defRPr lang="en-US" sz="14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274320" indent="-18288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-"/>
              <a:defRPr lang="en-US" sz="14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585216" indent="-173736">
              <a:lnSpc>
                <a:spcPct val="114000"/>
              </a:lnSpc>
              <a:spcBef>
                <a:spcPts val="0"/>
              </a:spcBef>
              <a:defRPr sz="1200"/>
            </a:lvl3pPr>
            <a:lvl4pPr>
              <a:lnSpc>
                <a:spcPct val="114000"/>
              </a:lnSpc>
              <a:spcBef>
                <a:spcPts val="0"/>
              </a:spcBef>
              <a:defRPr sz="1300"/>
            </a:lvl4pPr>
            <a:lvl5pPr>
              <a:lnSpc>
                <a:spcPct val="114000"/>
              </a:lnSpc>
              <a:spcBef>
                <a:spcPts val="0"/>
              </a:spcBef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D9A9699-A38C-43B2-B45D-777BE12A8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210" y="879664"/>
            <a:ext cx="9256963" cy="796736"/>
          </a:xfrm>
          <a:prstGeom prst="rect">
            <a:avLst/>
          </a:prstGeom>
        </p:spPr>
        <p:txBody>
          <a:bodyPr vert="horz" lIns="0" tIns="0" rIns="0" bIns="48774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161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95E987C8-4F07-4F6F-A456-833539496F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862480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95E987C8-4F07-4F6F-A456-833539496F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A53FA6A3-438D-451C-BEBD-0EA60D35D94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BF4DC5-25B6-45E7-AF1F-ADF99DB2984C}"/>
              </a:ext>
            </a:extLst>
          </p:cNvPr>
          <p:cNvSpPr/>
          <p:nvPr userDrawn="1"/>
        </p:nvSpPr>
        <p:spPr>
          <a:xfrm>
            <a:off x="63" y="0"/>
            <a:ext cx="975664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2529054"/>
            <a:ext cx="8593297" cy="400110"/>
          </a:xfrm>
        </p:spPr>
        <p:txBody>
          <a:bodyPr wrap="square" tIns="0" bIns="0" anchor="t">
            <a:spAutoFit/>
          </a:bodyPr>
          <a:lstStyle>
            <a:lvl1pPr algn="l">
              <a:defRPr sz="2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8703812" y="105206"/>
            <a:ext cx="976671" cy="11671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B210E5-2317-4495-9E26-9FD47AF1F07F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7907036" y="253629"/>
            <a:ext cx="1849740" cy="1704157"/>
            <a:chOff x="17454" y="1303"/>
            <a:chExt cx="464234" cy="427420"/>
          </a:xfrm>
        </p:grpSpPr>
        <p:pic>
          <p:nvPicPr>
            <p:cNvPr id="12" name="Graphic 3">
              <a:extLst>
                <a:ext uri="{FF2B5EF4-FFF2-40B4-BE49-F238E27FC236}">
                  <a16:creationId xmlns:a16="http://schemas.microsoft.com/office/drawing/2014/main" id="{1ECA3BA0-AA6B-4E42-AAB1-84254A2759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909593">
              <a:off x="208638" y="1303"/>
              <a:ext cx="273050" cy="236220"/>
            </a:xfrm>
            <a:prstGeom prst="rect">
              <a:avLst/>
            </a:prstGeom>
          </p:spPr>
        </p:pic>
        <p:pic>
          <p:nvPicPr>
            <p:cNvPr id="16" name="Graphic 4">
              <a:extLst>
                <a:ext uri="{FF2B5EF4-FFF2-40B4-BE49-F238E27FC236}">
                  <a16:creationId xmlns:a16="http://schemas.microsoft.com/office/drawing/2014/main" id="{F3E953E4-BD2E-43B8-A550-B8783B138D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17" name="Graphic 11">
              <a:extLst>
                <a:ext uri="{FF2B5EF4-FFF2-40B4-BE49-F238E27FC236}">
                  <a16:creationId xmlns:a16="http://schemas.microsoft.com/office/drawing/2014/main" id="{5BC6DCDE-CABE-4CDB-9444-81DCC7FB1E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909593">
              <a:off x="156828" y="192503"/>
              <a:ext cx="273050" cy="2362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473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3" y="0"/>
            <a:ext cx="9756648" cy="731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548" tIns="48774" rIns="97548" bIns="48774" rtlCol="0" anchor="ctr"/>
          <a:lstStyle/>
          <a:p>
            <a:pPr algn="ctr"/>
            <a:endParaRPr lang="en-US"/>
          </a:p>
        </p:txBody>
      </p:sp>
      <p:pic>
        <p:nvPicPr>
          <p:cNvPr id="21" name="Picture 59" descr="cid:image001.png@01D49ED8.84C1B980">
            <a:extLst>
              <a:ext uri="{FF2B5EF4-FFF2-40B4-BE49-F238E27FC236}">
                <a16:creationId xmlns:a16="http://schemas.microsoft.com/office/drawing/2014/main" id="{E8178294-277C-48C3-A367-92BAAC0465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07" y="6238389"/>
            <a:ext cx="2349280" cy="712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42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A1DE3-85CE-E84F-B7B5-BBFC525D5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8098E-FEBB-CF48-BB9B-5040AE8D3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E10C3-D171-584B-A712-287DC55F2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5C62-D31E-6245-9E55-FE094DC5D366}" type="datetimeFigureOut">
              <a:rPr lang="en-US" smtClean="0"/>
              <a:t>21/09/2024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20281-EF91-244C-8052-D427E095B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20C6E-A2F5-3844-8731-A4E2AD25F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AB4E-82FA-1B46-B6D0-291BB2A24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68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image" Target="../media/image4.png"/><Relationship Id="rId18" Type="http://schemas.openxmlformats.org/officeDocument/2006/relationships/image" Target="cid:image001.png@01D546C5.F32FB7B0" TargetMode="Externa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image" Target="../media/image3.svg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sv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png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Relationship Id="rId14" Type="http://schemas.openxmlformats.org/officeDocument/2006/relationships/image" Target="../media/image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9587281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F82097C7-C17B-4180-84F8-A2955C72C9D0}"/>
              </a:ext>
            </a:extLst>
          </p:cNvPr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6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76A7DCE-6767-4E57-AC1C-C0E4C9129D91}"/>
              </a:ext>
            </a:extLst>
          </p:cNvPr>
          <p:cNvGrpSpPr>
            <a:grpSpLocks noChangeAspect="1"/>
          </p:cNvGrpSpPr>
          <p:nvPr userDrawn="1"/>
        </p:nvGrpSpPr>
        <p:grpSpPr>
          <a:xfrm rot="18900000">
            <a:off x="9045701" y="195129"/>
            <a:ext cx="546594" cy="502920"/>
            <a:chOff x="17454" y="2214"/>
            <a:chExt cx="465146" cy="427703"/>
          </a:xfrm>
        </p:grpSpPr>
        <p:pic>
          <p:nvPicPr>
            <p:cNvPr id="13" name="Graphic 3">
              <a:extLst>
                <a:ext uri="{FF2B5EF4-FFF2-40B4-BE49-F238E27FC236}">
                  <a16:creationId xmlns:a16="http://schemas.microsoft.com/office/drawing/2014/main" id="{865A7D88-63A3-4144-B73D-81304A8C306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909593">
              <a:off x="209550" y="2214"/>
              <a:ext cx="273050" cy="236220"/>
            </a:xfrm>
            <a:prstGeom prst="rect">
              <a:avLst/>
            </a:prstGeom>
          </p:spPr>
        </p:pic>
        <p:pic>
          <p:nvPicPr>
            <p:cNvPr id="14" name="Graphic 4">
              <a:extLst>
                <a:ext uri="{FF2B5EF4-FFF2-40B4-BE49-F238E27FC236}">
                  <a16:creationId xmlns:a16="http://schemas.microsoft.com/office/drawing/2014/main" id="{164F39C1-9B01-4A15-86D3-C82D5EB703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rot="909593">
              <a:off x="17454" y="51747"/>
              <a:ext cx="273050" cy="236220"/>
            </a:xfrm>
            <a:prstGeom prst="rect">
              <a:avLst/>
            </a:prstGeom>
          </p:spPr>
        </p:pic>
        <p:pic>
          <p:nvPicPr>
            <p:cNvPr id="15" name="Graphic 11">
              <a:extLst>
                <a:ext uri="{FF2B5EF4-FFF2-40B4-BE49-F238E27FC236}">
                  <a16:creationId xmlns:a16="http://schemas.microsoft.com/office/drawing/2014/main" id="{7C33119B-F315-4616-A11F-3817E3BDF3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rot="909593">
              <a:off x="156828" y="193697"/>
              <a:ext cx="273050" cy="236220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5210" y="879664"/>
            <a:ext cx="9256963" cy="796736"/>
          </a:xfrm>
          <a:prstGeom prst="rect">
            <a:avLst/>
          </a:prstGeom>
        </p:spPr>
        <p:txBody>
          <a:bodyPr vert="horz" lIns="0" tIns="0" rIns="0" bIns="48774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635" y="1960563"/>
            <a:ext cx="9256963" cy="4211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8567225" y="6921079"/>
            <a:ext cx="962301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fld id="{2E9152CC-DD9B-47F6-8FF2-D87C763F937B}" type="slidenum">
              <a:rPr lang="en-US" sz="1000" b="1" smtClean="0">
                <a:solidFill>
                  <a:schemeClr val="bg2">
                    <a:lumMod val="50000"/>
                  </a:schemeClr>
                </a:solidFill>
              </a:rPr>
              <a:pPr algn="r"/>
              <a:t>‹#›</a:t>
            </a:fld>
            <a:endParaRPr lang="en-US" sz="1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83" name="Picture 59" descr="cid:image001.png@01D49ED8.84C1B980">
            <a:extLst>
              <a:ext uri="{FF2B5EF4-FFF2-40B4-BE49-F238E27FC236}">
                <a16:creationId xmlns:a16="http://schemas.microsoft.com/office/drawing/2014/main" id="{BE7A5F0E-0331-4B50-9944-AC2F23CFCF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 r:link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07" y="192797"/>
            <a:ext cx="1381125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E10EBE6-BF96-4BB4-96AA-3089B196701D}"/>
              </a:ext>
            </a:extLst>
          </p:cNvPr>
          <p:cNvCxnSpPr/>
          <p:nvPr userDrawn="1"/>
        </p:nvCxnSpPr>
        <p:spPr>
          <a:xfrm>
            <a:off x="252030" y="688273"/>
            <a:ext cx="9274892" cy="0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71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3" r:id="rId5"/>
  </p:sldLayoutIdLst>
  <p:hf sldNum="0" hdr="0" ftr="0" dt="0"/>
  <p:txStyles>
    <p:titleStyle>
      <a:lvl1pPr algn="l" defTabSz="975482" rtl="0" eaLnBrk="1" latinLnBrk="0" hangingPunct="1">
        <a:spcBef>
          <a:spcPct val="0"/>
        </a:spcBef>
        <a:buNone/>
        <a:defRPr sz="2600" b="1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34950" indent="-23495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•"/>
        <a:defRPr lang="en-US" sz="1600" b="0" kern="1200" dirty="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1pPr>
      <a:lvl2pPr marL="457200" indent="-22225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–"/>
        <a:defRPr sz="16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2pPr>
      <a:lvl3pPr marL="914400" indent="-228600" algn="l" defTabSz="975482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SzPct val="120000"/>
        <a:buFont typeface="Arial" panose="020B0604020202020204" pitchFamily="34" charset="0"/>
        <a:buChar char="–"/>
        <a:defRPr sz="16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3pPr>
      <a:lvl4pPr marL="1707093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–"/>
        <a:defRPr sz="17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4pPr>
      <a:lvl5pPr marL="2194834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»"/>
        <a:defRPr sz="170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+mn-cs"/>
        </a:defRPr>
      </a:lvl5pPr>
      <a:lvl6pPr marL="2682575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70316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8057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45798" indent="-243870" algn="l" defTabSz="9754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7741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75482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63223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50964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38705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26446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14187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01928" algn="l" defTabSz="97548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pos="6001" userDrawn="1">
          <p15:clr>
            <a:srgbClr val="F26B43"/>
          </p15:clr>
        </p15:guide>
        <p15:guide id="6" orient="horz" pos="96" userDrawn="1">
          <p15:clr>
            <a:srgbClr val="F26B43"/>
          </p15:clr>
        </p15:guide>
        <p15:guide id="7" orient="horz" pos="1056" userDrawn="1">
          <p15:clr>
            <a:srgbClr val="F26B43"/>
          </p15:clr>
        </p15:guide>
        <p15:guide id="8" orient="horz" pos="1248" userDrawn="1">
          <p15:clr>
            <a:srgbClr val="F26B43"/>
          </p15:clr>
        </p15:guide>
        <p15:guide id="9" pos="145" userDrawn="1">
          <p15:clr>
            <a:srgbClr val="F26B43"/>
          </p15:clr>
        </p15:guide>
        <p15:guide id="10" pos="5713" userDrawn="1">
          <p15:clr>
            <a:srgbClr val="F26B43"/>
          </p15:clr>
        </p15:guide>
        <p15:guide id="12" orient="horz" pos="3964" userDrawn="1">
          <p15:clr>
            <a:srgbClr val="F26B43"/>
          </p15:clr>
        </p15:guide>
        <p15:guide id="14" orient="horz" pos="3888" userDrawn="1">
          <p15:clr>
            <a:srgbClr val="F26B43"/>
          </p15:clr>
        </p15:guide>
        <p15:guide id="15" orient="horz" pos="1584" userDrawn="1">
          <p15:clr>
            <a:srgbClr val="F26B43"/>
          </p15:clr>
        </p15:guide>
        <p15:guide id="16" pos="2785" userDrawn="1">
          <p15:clr>
            <a:srgbClr val="F26B43"/>
          </p15:clr>
        </p15:guide>
        <p15:guide id="17" pos="3361" userDrawn="1">
          <p15:clr>
            <a:srgbClr val="F26B43"/>
          </p15:clr>
        </p15:guide>
        <p15:guide id="18" orient="horz" pos="4608" userDrawn="1">
          <p15:clr>
            <a:srgbClr val="F26B43"/>
          </p15:clr>
        </p15:guide>
        <p15:guide id="19" orient="horz" pos="4356" userDrawn="1">
          <p15:clr>
            <a:srgbClr val="F26B43"/>
          </p15:clr>
        </p15:guide>
        <p15:guide id="20" orient="horz" pos="528" userDrawn="1">
          <p15:clr>
            <a:srgbClr val="F26B43"/>
          </p15:clr>
        </p15:guide>
        <p15:guide id="21" orient="horz" pos="4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B2E8C-098A-7642-B32B-34C0F206E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507" y="838200"/>
            <a:ext cx="8415218" cy="7240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/>
              <a:t>FIELD MEDICAL ASSISTANT COURSE (FMAC)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62903A-B496-AA47-BAFE-648585A21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905" y="2743200"/>
            <a:ext cx="9256963" cy="325437"/>
          </a:xfrm>
        </p:spPr>
        <p:txBody>
          <a:bodyPr/>
          <a:lstStyle/>
          <a:p>
            <a:pPr marL="0" indent="0" algn="ctr">
              <a:buNone/>
            </a:pPr>
            <a:r>
              <a:rPr lang="en-GB" sz="3600" dirty="0"/>
              <a:t>MODULE 03: </a:t>
            </a:r>
          </a:p>
          <a:p>
            <a:pPr marL="0" indent="0" algn="ctr">
              <a:buNone/>
            </a:pPr>
            <a:r>
              <a:rPr lang="en-GB" sz="4400" b="1" dirty="0"/>
              <a:t>CARE UNDER FIRE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39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</a:rPr>
              <a:t>PHASE 1: </a:t>
            </a:r>
            <a:r>
              <a:rPr lang="en-GB" sz="2400" b="1" dirty="0">
                <a:solidFill>
                  <a:schemeClr val="tx1"/>
                </a:solidFill>
              </a:rPr>
              <a:t>CARE UNDER FIRE</a:t>
            </a:r>
            <a:endParaRPr lang="en-US" sz="2400" dirty="0"/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5"/>
            <a:ext cx="38100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APPLY TOURNIQUET TO CONTROL LIFE-THREATENING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BLEEDING</a:t>
            </a:r>
          </a:p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For life-threatening bleeding, place a tourniquet (TQ)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"high and tight"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above the wound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B323E6-FD27-004D-A735-BD5CFD66EB47}"/>
              </a:ext>
            </a:extLst>
          </p:cNvPr>
          <p:cNvSpPr txBox="1"/>
          <p:nvPr/>
        </p:nvSpPr>
        <p:spPr>
          <a:xfrm>
            <a:off x="5183187" y="2203915"/>
            <a:ext cx="34290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MOVE CASUALTY</a:t>
            </a:r>
          </a:p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Drag or carry based on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tactical situation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A1E1BE-EAD3-EC4F-9141-F003387230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1578" y="3104161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350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14684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M</a:t>
            </a: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ASSIVE BLEEDING 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IN 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CARE UNDER FIRE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829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</a:rPr>
              <a:t>CARE UNDER FIRE OVERVIEW</a:t>
            </a:r>
            <a:endParaRPr lang="en-US" sz="2400" dirty="0"/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1988091" y="2743200"/>
            <a:ext cx="57912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CARE UNDER FIRE BLEEDING CONTROL</a:t>
            </a:r>
          </a:p>
          <a:p>
            <a:pPr algn="ctr">
              <a:spcAft>
                <a:spcPts val="600"/>
              </a:spcAft>
              <a:buClr>
                <a:srgbClr val="FF0000"/>
              </a:buClr>
            </a:pPr>
            <a:endParaRPr lang="en-GB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ctr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/>
              <a:t>Video can be found on </a:t>
            </a:r>
            <a:r>
              <a:rPr lang="en-GB" dirty="0" err="1"/>
              <a:t>DeployedMedicine.com</a:t>
            </a:r>
            <a:endParaRPr lang="en-GB" dirty="0"/>
          </a:p>
          <a:p>
            <a:pPr algn="ctr"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</p:spTree>
    <p:extLst>
      <p:ext uri="{BB962C8B-B14F-4D97-AF65-F5344CB8AC3E}">
        <p14:creationId xmlns:p14="http://schemas.microsoft.com/office/powerpoint/2010/main" val="3840737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3290772-4826-144A-AF31-A69D9DB829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4186" y="2203914"/>
            <a:ext cx="3733801" cy="221745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</a:rPr>
              <a:t>IDENTIFY </a:t>
            </a:r>
            <a:r>
              <a:rPr lang="en-GB" sz="2400" b="1" dirty="0">
                <a:solidFill>
                  <a:schemeClr val="tx1"/>
                </a:solidFill>
              </a:rPr>
              <a:t>LIFE-THREATENING </a:t>
            </a:r>
            <a:r>
              <a:rPr lang="en-GB" sz="2400" b="1" dirty="0">
                <a:solidFill>
                  <a:srgbClr val="FF0000"/>
                </a:solidFill>
              </a:rPr>
              <a:t>BLEEDING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5"/>
            <a:ext cx="4724400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Bright red blood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is pooling on the ground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 overlying clothes are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soaked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with blood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B323E6-FD27-004D-A735-BD5CFD66EB47}"/>
              </a:ext>
            </a:extLst>
          </p:cNvPr>
          <p:cNvSpPr txBox="1"/>
          <p:nvPr/>
        </p:nvSpPr>
        <p:spPr>
          <a:xfrm>
            <a:off x="2592387" y="3950925"/>
            <a:ext cx="544299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There is a traumatic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AMPUTATION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of an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arm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or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leg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92B0A2-C7F9-734E-93EA-6B56549C110F}"/>
              </a:ext>
            </a:extLst>
          </p:cNvPr>
          <p:cNvSpPr txBox="1"/>
          <p:nvPr/>
        </p:nvSpPr>
        <p:spPr>
          <a:xfrm>
            <a:off x="4055524" y="5066994"/>
            <a:ext cx="544299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There is a There is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pulsatile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(pulsing) or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steady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bleeding from the wound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1CC8932C-0A02-FF43-8761-E201DBCEF25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87" y="5382956"/>
            <a:ext cx="1562100" cy="1676400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D3406E50-7A4F-C644-BBC6-FDB97C22640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93" y="3663553"/>
            <a:ext cx="2032000" cy="12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3730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</a:rPr>
              <a:t>TIME </a:t>
            </a:r>
            <a:r>
              <a:rPr lang="en-GB" sz="2400" b="1" dirty="0">
                <a:solidFill>
                  <a:schemeClr val="tx1"/>
                </a:solidFill>
              </a:rPr>
              <a:t>TO BLEED OUT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6"/>
            <a:ext cx="2895600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</a:rPr>
              <a:t>How long does it take</a:t>
            </a:r>
          </a:p>
          <a:p>
            <a:r>
              <a:rPr lang="en-GB" dirty="0">
                <a:solidFill>
                  <a:srgbClr val="000000"/>
                </a:solidFill>
              </a:rPr>
              <a:t>to </a:t>
            </a:r>
            <a:r>
              <a:rPr lang="en-GB" b="1" dirty="0">
                <a:solidFill>
                  <a:srgbClr val="000000"/>
                </a:solidFill>
              </a:rPr>
              <a:t>bleed to death</a:t>
            </a:r>
          </a:p>
          <a:p>
            <a:r>
              <a:rPr lang="en-GB" dirty="0">
                <a:solidFill>
                  <a:srgbClr val="000000"/>
                </a:solidFill>
              </a:rPr>
              <a:t>from a </a:t>
            </a:r>
            <a:r>
              <a:rPr lang="en-GB" b="1" dirty="0">
                <a:solidFill>
                  <a:srgbClr val="000000"/>
                </a:solidFill>
              </a:rPr>
              <a:t>major artery</a:t>
            </a:r>
          </a:p>
          <a:p>
            <a:r>
              <a:rPr lang="en-GB" b="1" dirty="0">
                <a:solidFill>
                  <a:srgbClr val="000000"/>
                </a:solidFill>
              </a:rPr>
              <a:t>injury</a:t>
            </a:r>
            <a:r>
              <a:rPr lang="en-GB" dirty="0">
                <a:solidFill>
                  <a:srgbClr val="000000"/>
                </a:solidFill>
              </a:rPr>
              <a:t>?</a:t>
            </a:r>
          </a:p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4188633" y="84195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QUESTION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B323E6-FD27-004D-A735-BD5CFD66EB47}"/>
              </a:ext>
            </a:extLst>
          </p:cNvPr>
          <p:cNvSpPr txBox="1"/>
          <p:nvPr/>
        </p:nvSpPr>
        <p:spPr>
          <a:xfrm>
            <a:off x="5580344" y="2229315"/>
            <a:ext cx="31242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</a:rPr>
              <a:t>Casualties with such</a:t>
            </a:r>
          </a:p>
          <a:p>
            <a:r>
              <a:rPr lang="en-GB" dirty="0">
                <a:solidFill>
                  <a:srgbClr val="000000"/>
                </a:solidFill>
              </a:rPr>
              <a:t>an injury can bleed to</a:t>
            </a:r>
          </a:p>
          <a:p>
            <a:r>
              <a:rPr lang="en-GB" dirty="0">
                <a:solidFill>
                  <a:srgbClr val="000000"/>
                </a:solidFill>
              </a:rPr>
              <a:t>death in </a:t>
            </a:r>
            <a:r>
              <a:rPr lang="en-GB" i="1" dirty="0">
                <a:solidFill>
                  <a:srgbClr val="FF0000"/>
                </a:solidFill>
              </a:rPr>
              <a:t>as little as</a:t>
            </a:r>
          </a:p>
          <a:p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3 MINUTES</a:t>
            </a:r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465D6F87-0446-694E-A32E-A71DECCA0A2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167" b="93000" l="9799" r="89950">
                        <a14:foregroundMark x1="54271" y1="89167" x2="78141" y2="93000"/>
                        <a14:foregroundMark x1="54271" y1="7167" x2="22613" y2="7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9100" y="3119551"/>
            <a:ext cx="2527300" cy="3810000"/>
          </a:xfrm>
          <a:prstGeom prst="rect">
            <a:avLst/>
          </a:prstGeom>
        </p:spPr>
      </p:pic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C845C1F4-74E5-EB40-8735-3937FCA325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2193" y="4287950"/>
            <a:ext cx="2193519" cy="2212593"/>
          </a:xfrm>
          <a:prstGeom prst="rect">
            <a:avLst/>
          </a:prstGeom>
        </p:spPr>
      </p:pic>
      <p:pic>
        <p:nvPicPr>
          <p:cNvPr id="12" name="Picture 11" descr="A picture containing fish, ray&#10;&#10;Description automatically generated">
            <a:extLst>
              <a:ext uri="{FF2B5EF4-FFF2-40B4-BE49-F238E27FC236}">
                <a16:creationId xmlns:a16="http://schemas.microsoft.com/office/drawing/2014/main" id="{AC2BAE3F-0138-F64E-BDC9-502284A0AC9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507" y="4282679"/>
            <a:ext cx="23368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133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KNOW YOUR ACCESS </a:t>
            </a:r>
            <a:r>
              <a:rPr lang="en-GB" sz="2400" b="1" dirty="0">
                <a:solidFill>
                  <a:srgbClr val="3CBBED"/>
                </a:solidFill>
              </a:rPr>
              <a:t>TO A TOURNIQUET</a:t>
            </a:r>
            <a:endParaRPr lang="en-GB" sz="2400" b="1" dirty="0">
              <a:solidFill>
                <a:srgbClr val="FF0000"/>
              </a:solidFill>
              <a:ea typeface="+mj-ea"/>
              <a:cs typeface="+mj-cs"/>
            </a:endParaRP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5"/>
            <a:ext cx="78486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Have TQ available for self-application should you need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one,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QUICK ACCESS IS KEY!</a:t>
            </a:r>
          </a:p>
          <a:p>
            <a:endParaRPr lang="en-GB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DON’T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leave your TQ at the bottom of your pack!</a:t>
            </a:r>
          </a:p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FF0000"/>
              </a:buClr>
            </a:pPr>
            <a:r>
              <a:rPr lang="en-GB" sz="1600" b="1" dirty="0">
                <a:solidFill>
                  <a:srgbClr val="FF0000"/>
                </a:solidFill>
                <a:latin typeface="Arial" panose="020B0604020202020204" pitchFamily="34" charset="0"/>
              </a:rPr>
              <a:t>CASUALTY’S BFAK FIRST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When helping a buddy,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NEVER USE YOUR OWN TQ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before the casualty’s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Look for the TQ in the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casualty’s BFAK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If the casualty does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NOT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have a TQ available,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then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use the TQ from the UNTP or the next available one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  <p:pic>
        <p:nvPicPr>
          <p:cNvPr id="5" name="Picture 4" descr="A picture containing indoor, accessory, bag, items&#10;&#10;Description automatically generated">
            <a:extLst>
              <a:ext uri="{FF2B5EF4-FFF2-40B4-BE49-F238E27FC236}">
                <a16:creationId xmlns:a16="http://schemas.microsoft.com/office/drawing/2014/main" id="{D9CC0036-134E-9A49-8234-1DD830B3755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5237" y="4924236"/>
            <a:ext cx="1917700" cy="15113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DC3CEE-ECE9-C941-A9AA-88A282358971}"/>
              </a:ext>
            </a:extLst>
          </p:cNvPr>
          <p:cNvSpPr txBox="1"/>
          <p:nvPr/>
        </p:nvSpPr>
        <p:spPr>
          <a:xfrm>
            <a:off x="4361092" y="6525601"/>
            <a:ext cx="80599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BFAK</a:t>
            </a:r>
          </a:p>
        </p:txBody>
      </p:sp>
    </p:spTree>
    <p:extLst>
      <p:ext uri="{BB962C8B-B14F-4D97-AF65-F5344CB8AC3E}">
        <p14:creationId xmlns:p14="http://schemas.microsoft.com/office/powerpoint/2010/main" val="3111608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ONE-HANDED</a:t>
            </a:r>
            <a:r>
              <a:rPr lang="en-GB" sz="2400" b="1" dirty="0">
                <a:solidFill>
                  <a:srgbClr val="3CBBED"/>
                </a:solidFill>
              </a:rPr>
              <a:t> TOURNIQUET SELF-APPLICATION</a:t>
            </a:r>
            <a:endParaRPr lang="en-GB" sz="2400" b="1" dirty="0">
              <a:solidFill>
                <a:srgbClr val="FF0000"/>
              </a:solidFill>
              <a:ea typeface="+mj-ea"/>
              <a:cs typeface="+mj-cs"/>
            </a:endParaRP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5"/>
            <a:ext cx="3276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One-Handed Application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 one-handed application is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normally used to apply a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UN TCCC-recommended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windlass TQ to the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upper extremities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(upper arm or forearm)</a:t>
            </a:r>
          </a:p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3C1725-FD2C-A343-ADBD-EE47445AED09}"/>
              </a:ext>
            </a:extLst>
          </p:cNvPr>
          <p:cNvSpPr txBox="1"/>
          <p:nvPr/>
        </p:nvSpPr>
        <p:spPr>
          <a:xfrm>
            <a:off x="4621971" y="2229315"/>
            <a:ext cx="399021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WINDLASS TQ</a:t>
            </a:r>
          </a:p>
          <a:p>
            <a:endParaRPr lang="en-GB" b="1" dirty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windlass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TQ is the TQ of choice; it is effective and can be applied quickly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Use the windlass TQ from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the BFAK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7AFF29-16BF-DB44-95CB-F4C8BCA071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187" y="4266018"/>
            <a:ext cx="3147407" cy="259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391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906929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</a:rPr>
              <a:t>ONE-HANDED WINDLASS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</a:rPr>
              <a:t>TOURNIQUET APPLICATION</a:t>
            </a:r>
            <a:endParaRPr lang="en-US" dirty="0">
              <a:solidFill>
                <a:srgbClr val="3CBBED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1988091" y="2743200"/>
            <a:ext cx="5791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</a:rPr>
              <a:t>ONE-HANDED WINDLASS</a:t>
            </a:r>
          </a:p>
          <a:p>
            <a:pPr algn="ctr"/>
            <a:r>
              <a:rPr lang="en-GB" sz="2400" b="1" dirty="0">
                <a:solidFill>
                  <a:srgbClr val="000000"/>
                </a:solidFill>
              </a:rPr>
              <a:t>TOURNIQUET</a:t>
            </a:r>
            <a:endParaRPr lang="en-GB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ctr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/>
              <a:t>Video can be found on </a:t>
            </a:r>
            <a:r>
              <a:rPr lang="en-GB" dirty="0" err="1"/>
              <a:t>DeployedMedicine.com</a:t>
            </a:r>
            <a:endParaRPr lang="en-GB" dirty="0"/>
          </a:p>
          <a:p>
            <a:pPr algn="ctr"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</p:spTree>
    <p:extLst>
      <p:ext uri="{BB962C8B-B14F-4D97-AF65-F5344CB8AC3E}">
        <p14:creationId xmlns:p14="http://schemas.microsoft.com/office/powerpoint/2010/main" val="9972745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977244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ONE-HANDED</a:t>
            </a:r>
            <a:r>
              <a:rPr lang="en-GB" sz="2400" b="1" dirty="0">
                <a:solidFill>
                  <a:srgbClr val="3CBBED"/>
                </a:solidFill>
              </a:rPr>
              <a:t> TOURNIQUET APPLICATION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CRITICAL POINTS</a:t>
            </a:r>
            <a:endParaRPr lang="en-GB" sz="2400" b="1" dirty="0">
              <a:solidFill>
                <a:srgbClr val="FF0000"/>
              </a:solidFill>
              <a:ea typeface="+mj-ea"/>
              <a:cs typeface="+mj-cs"/>
            </a:endParaRP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3C1725-FD2C-A343-ADBD-EE47445AED09}"/>
              </a:ext>
            </a:extLst>
          </p:cNvPr>
          <p:cNvSpPr txBox="1"/>
          <p:nvPr/>
        </p:nvSpPr>
        <p:spPr>
          <a:xfrm>
            <a:off x="3733378" y="2229315"/>
            <a:ext cx="4878809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WINDLASS TQ</a:t>
            </a:r>
          </a:p>
          <a:p>
            <a:endParaRPr lang="en-GB" b="1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TQ’s are used to control massive or severe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hemorrhage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(bleeding) of an extremity (arms and legs)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TQs are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effective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and can be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applied quickly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TQs are the most important lifesaving item in the BFAK and should be kept easily accessible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When helping a buddy,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NEVER USE YOUR OWN tourniquet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before the casualty’s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5" name="Picture 4" descr="A close-up of an object&#10;&#10;Description automatically generated with low confidence">
            <a:extLst>
              <a:ext uri="{FF2B5EF4-FFF2-40B4-BE49-F238E27FC236}">
                <a16:creationId xmlns:a16="http://schemas.microsoft.com/office/drawing/2014/main" id="{D5BD8BFF-3C41-024E-BDBE-8054E75DBBA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387" y="4474804"/>
            <a:ext cx="3333750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60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0"/>
            <a:ext cx="9256963" cy="1364129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BUDDY AID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IF CASUALTY IS UNRESPONSIVE OR 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UNABLE TO MOVE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3C1725-FD2C-A343-ADBD-EE47445AED09}"/>
              </a:ext>
            </a:extLst>
          </p:cNvPr>
          <p:cNvSpPr txBox="1"/>
          <p:nvPr/>
        </p:nvSpPr>
        <p:spPr>
          <a:xfrm>
            <a:off x="6173787" y="3657600"/>
            <a:ext cx="301711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If you see bleeding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, apply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 hasty (high and tight) TQ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using a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two-handed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method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551A24-ADCE-1143-82D1-9B85E29C9FE4}"/>
              </a:ext>
            </a:extLst>
          </p:cNvPr>
          <p:cNvSpPr txBox="1"/>
          <p:nvPr/>
        </p:nvSpPr>
        <p:spPr>
          <a:xfrm>
            <a:off x="3354387" y="2904023"/>
            <a:ext cx="2454518" cy="13696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Approach casualty and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conduct visual blood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sweep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(looking for major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bleeding)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0C4789-CDD1-C24C-813D-B2532C13EA84}"/>
              </a:ext>
            </a:extLst>
          </p:cNvPr>
          <p:cNvSpPr txBox="1"/>
          <p:nvPr/>
        </p:nvSpPr>
        <p:spPr>
          <a:xfrm>
            <a:off x="5335587" y="5403727"/>
            <a:ext cx="3851695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latin typeface="Arial" panose="020B0604020202020204" pitchFamily="34" charset="0"/>
              </a:rPr>
              <a:t>IMPORTANT </a:t>
            </a:r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CONSIDERATION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Be sure to use equipment (TQ)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in the casualty’s BFAK and not your own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EFC511E-D1E1-DB46-B973-05B53BB6DB7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387" y="3894071"/>
            <a:ext cx="3902318" cy="291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65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UNITED </a:t>
            </a:r>
            <a:r>
              <a:rPr lang="en-US" sz="1800"/>
              <a:t>NATIONS TACTICAL COMBAT CASUALTY CARE </a:t>
            </a:r>
            <a:r>
              <a:rPr lang="en-US" sz="1800" dirty="0"/>
              <a:t>(UN TCCC)</a:t>
            </a:r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325437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>
                <a:solidFill>
                  <a:schemeClr val="tx1"/>
                </a:solidFill>
                <a:ea typeface="+mj-ea"/>
                <a:cs typeface="+mj-cs"/>
              </a:rPr>
              <a:t>ROLE-BASED TRAINING SPECTRUM</a:t>
            </a:r>
          </a:p>
          <a:p>
            <a:endParaRPr lang="en-US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5659640A-961F-0F43-8E78-9FA67EF670E0}"/>
              </a:ext>
            </a:extLst>
          </p:cNvPr>
          <p:cNvSpPr txBox="1">
            <a:spLocks/>
          </p:cNvSpPr>
          <p:nvPr/>
        </p:nvSpPr>
        <p:spPr>
          <a:xfrm>
            <a:off x="255209" y="2147699"/>
            <a:ext cx="9256963" cy="4634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/>
              <a:t>ROLE 1 CARE</a:t>
            </a:r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r>
              <a:rPr lang="en-GB" sz="2000" dirty="0"/>
              <a:t>NONMEDICAL PERSONNEL</a:t>
            </a:r>
          </a:p>
          <a:p>
            <a:r>
              <a:rPr lang="en-GB" sz="2000" dirty="0"/>
              <a:t>Buddy First Aid </a:t>
            </a:r>
          </a:p>
          <a:p>
            <a:r>
              <a:rPr lang="en-GB" sz="2000" dirty="0"/>
              <a:t>Field Medical Assistant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MEDICAL PERSONNEL</a:t>
            </a:r>
          </a:p>
          <a:p>
            <a:r>
              <a:rPr lang="en-GB" sz="2000" dirty="0"/>
              <a:t>Paramedic </a:t>
            </a:r>
          </a:p>
          <a:p>
            <a:r>
              <a:rPr lang="en-GB" sz="2000" dirty="0"/>
              <a:t>Nurse </a:t>
            </a:r>
          </a:p>
          <a:p>
            <a:r>
              <a:rPr lang="en-GB" sz="2000" dirty="0"/>
              <a:t>Doctor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9" name="Left Arrow 8">
            <a:extLst>
              <a:ext uri="{FF2B5EF4-FFF2-40B4-BE49-F238E27FC236}">
                <a16:creationId xmlns:a16="http://schemas.microsoft.com/office/drawing/2014/main" id="{12BB5AE9-EAD4-014E-8C36-63F7E2D53C33}"/>
              </a:ext>
            </a:extLst>
          </p:cNvPr>
          <p:cNvSpPr/>
          <p:nvPr/>
        </p:nvSpPr>
        <p:spPr>
          <a:xfrm>
            <a:off x="3552286" y="3505200"/>
            <a:ext cx="1295400" cy="685800"/>
          </a:xfrm>
          <a:prstGeom prst="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27ED85-049B-514D-A7F7-B93893D008D1}"/>
              </a:ext>
            </a:extLst>
          </p:cNvPr>
          <p:cNvSpPr txBox="1"/>
          <p:nvPr/>
        </p:nvSpPr>
        <p:spPr>
          <a:xfrm>
            <a:off x="4922301" y="3657600"/>
            <a:ext cx="176208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3309406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906929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</a:rPr>
              <a:t>TWO-HANDED WINDLASS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</a:rPr>
              <a:t>TOURNIQUET APPLICATION</a:t>
            </a:r>
            <a:endParaRPr lang="en-US" dirty="0">
              <a:solidFill>
                <a:srgbClr val="3CBBED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1988091" y="2743200"/>
            <a:ext cx="5791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</a:rPr>
              <a:t>TWO-HANDED WINDLASS</a:t>
            </a:r>
          </a:p>
          <a:p>
            <a:pPr algn="ctr"/>
            <a:r>
              <a:rPr lang="en-GB" sz="2400" b="1" dirty="0">
                <a:solidFill>
                  <a:srgbClr val="000000"/>
                </a:solidFill>
              </a:rPr>
              <a:t>TOURNIQUET</a:t>
            </a:r>
            <a:endParaRPr lang="en-GB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ctr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/>
              <a:t>Video can be found on </a:t>
            </a:r>
            <a:r>
              <a:rPr lang="en-GB" dirty="0" err="1"/>
              <a:t>DeployedMedicine.com</a:t>
            </a:r>
            <a:endParaRPr lang="en-GB" dirty="0"/>
          </a:p>
          <a:p>
            <a:pPr algn="ctr"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</p:spTree>
    <p:extLst>
      <p:ext uri="{BB962C8B-B14F-4D97-AF65-F5344CB8AC3E}">
        <p14:creationId xmlns:p14="http://schemas.microsoft.com/office/powerpoint/2010/main" val="31237465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SKILL STATION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5"/>
            <a:ext cx="7848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CUF Tourniquet (Skills)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One-Handed (Windlass) TQ Application in CUF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Two-Handed (Windlass) TQ Application in CUF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</p:spTree>
    <p:extLst>
      <p:ext uri="{BB962C8B-B14F-4D97-AF65-F5344CB8AC3E}">
        <p14:creationId xmlns:p14="http://schemas.microsoft.com/office/powerpoint/2010/main" val="3882678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EXTRACTION</a:t>
            </a:r>
            <a:r>
              <a:rPr lang="en-GB" sz="2400" b="1" dirty="0">
                <a:solidFill>
                  <a:srgbClr val="000000"/>
                </a:solidFill>
                <a:ea typeface="+mj-ea"/>
                <a:cs typeface="+mj-cs"/>
              </a:rPr>
              <a:t> </a:t>
            </a: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OF CASUALTIES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4573587" y="1872297"/>
            <a:ext cx="4572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Casualty to be extracted from vehicles and buildings per UN Standard Operating Procedure (SOP)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If casualties are on fire</a:t>
            </a:r>
            <a:r>
              <a:rPr lang="en-GB" dirty="0">
                <a:solidFill>
                  <a:srgbClr val="000000"/>
                </a:solidFill>
              </a:rPr>
              <a:t>, put out the fire </a:t>
            </a:r>
            <a:r>
              <a:rPr lang="en-GB" b="1" dirty="0">
                <a:solidFill>
                  <a:srgbClr val="000000"/>
                </a:solidFill>
              </a:rPr>
              <a:t>IMMEDIATELY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Move casualty to </a:t>
            </a:r>
            <a:r>
              <a:rPr lang="en-GB" b="1" dirty="0">
                <a:solidFill>
                  <a:srgbClr val="000000"/>
                </a:solidFill>
              </a:rPr>
              <a:t>relative safety </a:t>
            </a:r>
            <a:r>
              <a:rPr lang="en-GB" dirty="0">
                <a:solidFill>
                  <a:srgbClr val="000000"/>
                </a:solidFill>
              </a:rPr>
              <a:t>following the unit SOP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534640" y="841950"/>
            <a:ext cx="2698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TACTICAL FIELD CARE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4C4089-F11A-1445-BBE6-593A761D6D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4" y="3657600"/>
            <a:ext cx="5499100" cy="3352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98E9E3-DFD5-7246-9BDE-8462415C21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387" y="4662696"/>
            <a:ext cx="28956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844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977244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CRITICAL OBJECTIVES FOR THE ONE- OR TWO- PERSON DRAG/CARRY</a:t>
            </a:r>
          </a:p>
          <a:p>
            <a:pPr marL="0" indent="0" algn="ctr">
              <a:buNone/>
            </a:pPr>
            <a:endParaRPr lang="en-GB" sz="2400" b="1" dirty="0">
              <a:solidFill>
                <a:srgbClr val="3CBBED"/>
              </a:solidFill>
              <a:ea typeface="+mj-ea"/>
              <a:cs typeface="+mj-cs"/>
            </a:endParaRP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4116387" y="2203915"/>
            <a:ext cx="5105400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Once bleeding is controlled, move the casualty to cover using a one- or two-person drag/carry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At the point of injury you must move your casualty to the closest position of cover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If you must move a casualty under fire, then quickly develop a casualty movement rescue plan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When moving casualties, spinal injuries are not to be a concern during Care Under Fire movements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3F098-CAD3-A347-B4C2-47A5BFD20AB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374" y="1739842"/>
            <a:ext cx="3244850" cy="434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442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210" y="879664"/>
            <a:ext cx="9256963" cy="796736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977244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ONE-PERSON DRAG/CARRY</a:t>
            </a:r>
          </a:p>
          <a:p>
            <a:pPr marL="0" indent="0" algn="ctr">
              <a:buNone/>
            </a:pPr>
            <a:endParaRPr lang="en-GB" sz="2400" b="1" dirty="0">
              <a:solidFill>
                <a:srgbClr val="3CBBED"/>
              </a:solidFill>
              <a:ea typeface="+mj-ea"/>
              <a:cs typeface="+mj-cs"/>
            </a:endParaRP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4024008" y="841950"/>
            <a:ext cx="171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DRAG/CARRY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936B01-C543-184A-A480-6AEBFD3A96DE}"/>
              </a:ext>
            </a:extLst>
          </p:cNvPr>
          <p:cNvSpPr txBox="1"/>
          <p:nvPr/>
        </p:nvSpPr>
        <p:spPr>
          <a:xfrm>
            <a:off x="716589" y="1979753"/>
            <a:ext cx="1298059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SUPPORT CARRY </a:t>
            </a:r>
            <a:r>
              <a:rPr lang="en-GB" sz="1600" dirty="0">
                <a:solidFill>
                  <a:srgbClr val="000000"/>
                </a:solidFill>
              </a:rPr>
              <a:t>should be</a:t>
            </a:r>
          </a:p>
          <a:p>
            <a:r>
              <a:rPr lang="en-GB" sz="1600" dirty="0">
                <a:solidFill>
                  <a:srgbClr val="000000"/>
                </a:solidFill>
              </a:rPr>
              <a:t>used for a conscious casualty</a:t>
            </a:r>
          </a:p>
          <a:p>
            <a:r>
              <a:rPr lang="en-GB" sz="1600" b="1" dirty="0">
                <a:solidFill>
                  <a:srgbClr val="000000"/>
                </a:solidFill>
              </a:rPr>
              <a:t>only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7F8B69-4BD3-0844-8644-91119D98313D}"/>
              </a:ext>
            </a:extLst>
          </p:cNvPr>
          <p:cNvSpPr txBox="1"/>
          <p:nvPr/>
        </p:nvSpPr>
        <p:spPr>
          <a:xfrm>
            <a:off x="4303287" y="2159041"/>
            <a:ext cx="22816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NECK DRAG </a:t>
            </a:r>
            <a:r>
              <a:rPr lang="en-GB" sz="1600" dirty="0">
                <a:solidFill>
                  <a:srgbClr val="000000"/>
                </a:solidFill>
              </a:rPr>
              <a:t>also</a:t>
            </a:r>
            <a:r>
              <a:rPr lang="en-GB" sz="1600" b="1" dirty="0">
                <a:solidFill>
                  <a:srgbClr val="000000"/>
                </a:solidFill>
              </a:rPr>
              <a:t> limits </a:t>
            </a:r>
            <a:r>
              <a:rPr lang="en-GB" sz="1600" dirty="0">
                <a:solidFill>
                  <a:srgbClr val="000000"/>
                </a:solidFill>
              </a:rPr>
              <a:t>the casualty and</a:t>
            </a:r>
          </a:p>
          <a:p>
            <a:r>
              <a:rPr lang="en-GB" sz="1600" dirty="0">
                <a:solidFill>
                  <a:srgbClr val="000000"/>
                </a:solidFill>
              </a:rPr>
              <a:t>rescuer from exposure to enemy fire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9CF618-AA26-D245-90B5-A8FF397BC785}"/>
              </a:ext>
            </a:extLst>
          </p:cNvPr>
          <p:cNvSpPr txBox="1"/>
          <p:nvPr/>
        </p:nvSpPr>
        <p:spPr>
          <a:xfrm>
            <a:off x="1642423" y="4320709"/>
            <a:ext cx="259712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KIT OR ARM DRAG </a:t>
            </a:r>
            <a:r>
              <a:rPr lang="en-GB" sz="1600" dirty="0">
                <a:solidFill>
                  <a:srgbClr val="000000"/>
                </a:solidFill>
              </a:rPr>
              <a:t>Some body armour is</a:t>
            </a:r>
          </a:p>
          <a:p>
            <a:r>
              <a:rPr lang="en-GB" sz="1600" dirty="0">
                <a:solidFill>
                  <a:srgbClr val="000000"/>
                </a:solidFill>
              </a:rPr>
              <a:t>equipped with a drag handle; therefore, no</a:t>
            </a:r>
          </a:p>
          <a:p>
            <a:r>
              <a:rPr lang="en-GB" sz="1600" dirty="0">
                <a:solidFill>
                  <a:srgbClr val="000000"/>
                </a:solidFill>
              </a:rPr>
              <a:t>additional equipment is required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31CF58-FC4E-4448-A344-8505E8DB0786}"/>
              </a:ext>
            </a:extLst>
          </p:cNvPr>
          <p:cNvSpPr txBox="1"/>
          <p:nvPr/>
        </p:nvSpPr>
        <p:spPr>
          <a:xfrm>
            <a:off x="7419599" y="4428967"/>
            <a:ext cx="1828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CRADLE-DROP DRAG</a:t>
            </a:r>
            <a:r>
              <a:rPr lang="en-GB" sz="1600" dirty="0">
                <a:solidFill>
                  <a:srgbClr val="000000"/>
                </a:solidFill>
              </a:rPr>
              <a:t> is effective in moving a</a:t>
            </a:r>
          </a:p>
          <a:p>
            <a:r>
              <a:rPr lang="en-GB" sz="1600" dirty="0">
                <a:solidFill>
                  <a:srgbClr val="000000"/>
                </a:solidFill>
              </a:rPr>
              <a:t>casualty </a:t>
            </a:r>
            <a:r>
              <a:rPr lang="en-GB" sz="1600" b="1" dirty="0">
                <a:solidFill>
                  <a:srgbClr val="000000"/>
                </a:solidFill>
              </a:rPr>
              <a:t>up or down the stairs, steps, or</a:t>
            </a:r>
          </a:p>
          <a:p>
            <a:r>
              <a:rPr lang="en-GB" sz="1600" b="1" dirty="0">
                <a:solidFill>
                  <a:srgbClr val="000000"/>
                </a:solidFill>
              </a:rPr>
              <a:t>short distances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E62FBC-0695-1246-9487-7AD176E11F0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2423" y="1567616"/>
            <a:ext cx="1881173" cy="25204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3897F0A-7319-7646-B1FE-2A4F1B79D9A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5086" y="4428967"/>
            <a:ext cx="3635018" cy="27130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676C237-3594-D648-8111-82F9A0B1B8D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0992" y="1366337"/>
            <a:ext cx="3461611" cy="258366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8087FB5-38E8-054A-8848-101582E6AB4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810" y="4063054"/>
            <a:ext cx="2253578" cy="267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4927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906929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</a:rPr>
              <a:t>ONE-PERSON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</a:rPr>
              <a:t>CASUALTY </a:t>
            </a:r>
            <a:r>
              <a:rPr lang="en-GB" sz="2400" b="1" dirty="0">
                <a:solidFill>
                  <a:srgbClr val="FF0000"/>
                </a:solidFill>
              </a:rPr>
              <a:t>DRAG/CARRY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1988091" y="2743200"/>
            <a:ext cx="579120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</a:rPr>
              <a:t>ONE-PERSON DRAGS &amp; CARRIES</a:t>
            </a:r>
          </a:p>
          <a:p>
            <a:pPr algn="ctr"/>
            <a:endParaRPr lang="en-GB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/>
              <a:t>Video can be found on </a:t>
            </a:r>
            <a:r>
              <a:rPr lang="en-GB" dirty="0" err="1"/>
              <a:t>DeployedMedicine.com</a:t>
            </a:r>
            <a:endParaRPr lang="en-GB" dirty="0"/>
          </a:p>
          <a:p>
            <a:pPr algn="ctr"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</p:spTree>
    <p:extLst>
      <p:ext uri="{BB962C8B-B14F-4D97-AF65-F5344CB8AC3E}">
        <p14:creationId xmlns:p14="http://schemas.microsoft.com/office/powerpoint/2010/main" val="25864130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977244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TWO-PERSON DRAG/CARRY</a:t>
            </a:r>
          </a:p>
          <a:p>
            <a:pPr marL="0" indent="0" algn="ctr">
              <a:buNone/>
            </a:pPr>
            <a:endParaRPr lang="en-GB" sz="2400" b="1" dirty="0">
              <a:solidFill>
                <a:srgbClr val="3CBBED"/>
              </a:solidFill>
              <a:ea typeface="+mj-ea"/>
              <a:cs typeface="+mj-cs"/>
            </a:endParaRP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4024008" y="841950"/>
            <a:ext cx="171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DRAG/CARRY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936B01-C543-184A-A480-6AEBFD3A96DE}"/>
              </a:ext>
            </a:extLst>
          </p:cNvPr>
          <p:cNvSpPr txBox="1"/>
          <p:nvPr/>
        </p:nvSpPr>
        <p:spPr>
          <a:xfrm>
            <a:off x="2940003" y="2043156"/>
            <a:ext cx="387676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The</a:t>
            </a:r>
            <a:r>
              <a:rPr lang="en-GB" dirty="0"/>
              <a:t> </a:t>
            </a:r>
            <a:r>
              <a:rPr lang="en-GB" sz="1600" b="1" dirty="0">
                <a:solidFill>
                  <a:srgbClr val="FF0000"/>
                </a:solidFill>
              </a:rPr>
              <a:t>TWO-MAN SUPPORTING CARRY</a:t>
            </a:r>
          </a:p>
          <a:p>
            <a:r>
              <a:rPr lang="en-GB" sz="1600" dirty="0">
                <a:solidFill>
                  <a:srgbClr val="000000"/>
                </a:solidFill>
              </a:rPr>
              <a:t>can be used in transporting </a:t>
            </a:r>
            <a:r>
              <a:rPr lang="en-GB" sz="1600" b="1" dirty="0">
                <a:solidFill>
                  <a:srgbClr val="000000"/>
                </a:solidFill>
              </a:rPr>
              <a:t>both</a:t>
            </a:r>
          </a:p>
          <a:p>
            <a:r>
              <a:rPr lang="en-GB" sz="1600" dirty="0">
                <a:solidFill>
                  <a:srgbClr val="000000"/>
                </a:solidFill>
              </a:rPr>
              <a:t>conscious and unconscious casualties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9CF618-AA26-D245-90B5-A8FF397BC785}"/>
              </a:ext>
            </a:extLst>
          </p:cNvPr>
          <p:cNvSpPr txBox="1"/>
          <p:nvPr/>
        </p:nvSpPr>
        <p:spPr>
          <a:xfrm>
            <a:off x="611187" y="6088529"/>
            <a:ext cx="3838295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KIT OR ARM DRAG </a:t>
            </a:r>
            <a:r>
              <a:rPr lang="en-GB" sz="1600" dirty="0">
                <a:solidFill>
                  <a:srgbClr val="000000"/>
                </a:solidFill>
              </a:rPr>
              <a:t>can cause Injury to</a:t>
            </a:r>
          </a:p>
          <a:p>
            <a:r>
              <a:rPr lang="en-GB" sz="1600" dirty="0">
                <a:solidFill>
                  <a:srgbClr val="000000"/>
                </a:solidFill>
              </a:rPr>
              <a:t>either the rescuer or casualty during</a:t>
            </a:r>
          </a:p>
          <a:p>
            <a:r>
              <a:rPr lang="en-GB" sz="1600" dirty="0">
                <a:solidFill>
                  <a:srgbClr val="000000"/>
                </a:solidFill>
              </a:rPr>
              <a:t>training drills; keep safety in mind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31CF58-FC4E-4448-A344-8505E8DB0786}"/>
              </a:ext>
            </a:extLst>
          </p:cNvPr>
          <p:cNvSpPr txBox="1"/>
          <p:nvPr/>
        </p:nvSpPr>
        <p:spPr>
          <a:xfrm>
            <a:off x="5717128" y="6100884"/>
            <a:ext cx="3413114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FORE AND AFT CARRY</a:t>
            </a:r>
          </a:p>
          <a:p>
            <a:r>
              <a:rPr lang="en-GB" sz="1600" dirty="0">
                <a:solidFill>
                  <a:srgbClr val="000000"/>
                </a:solidFill>
              </a:rPr>
              <a:t>Exposes two rescuers to hostile fire</a:t>
            </a:r>
          </a:p>
          <a:p>
            <a:r>
              <a:rPr lang="en-GB" sz="1600" dirty="0">
                <a:solidFill>
                  <a:srgbClr val="000000"/>
                </a:solidFill>
              </a:rPr>
              <a:t>instead of one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40E57B-E246-6E49-9395-5C0636C0926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03" y="841950"/>
            <a:ext cx="2605769" cy="34912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23F55C-1CF9-5842-BB0F-EF922691C34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2814" y="3153337"/>
            <a:ext cx="3829359" cy="28581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D506F08-1E7F-794B-97F1-41E76C32993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9277" y="3456200"/>
            <a:ext cx="3858710" cy="288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4718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906929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</a:rPr>
              <a:t>TWO-PERSON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</a:rPr>
              <a:t>CASUALTY </a:t>
            </a:r>
            <a:r>
              <a:rPr lang="en-GB" sz="2400" b="1" dirty="0">
                <a:solidFill>
                  <a:srgbClr val="FF0000"/>
                </a:solidFill>
              </a:rPr>
              <a:t>DRAG/CARRY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1988091" y="2743200"/>
            <a:ext cx="579120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</a:rPr>
              <a:t>TWO-PERSON DRAGS &amp; CARRIES</a:t>
            </a:r>
          </a:p>
          <a:p>
            <a:pPr algn="ctr"/>
            <a:endParaRPr lang="en-GB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/>
              <a:t>Video can be found on </a:t>
            </a:r>
            <a:r>
              <a:rPr lang="en-GB" dirty="0" err="1"/>
              <a:t>DeployedMedicine.com</a:t>
            </a:r>
            <a:endParaRPr lang="en-GB" dirty="0"/>
          </a:p>
          <a:p>
            <a:pPr algn="ctr"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</p:spTree>
    <p:extLst>
      <p:ext uri="{BB962C8B-B14F-4D97-AF65-F5344CB8AC3E}">
        <p14:creationId xmlns:p14="http://schemas.microsoft.com/office/powerpoint/2010/main" val="36094840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SKILL STATION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5"/>
            <a:ext cx="7848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Drag/Carry (Skills)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One-Person Drag/Carry 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Two-Person Drag/Carry</a:t>
            </a: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4024003" y="841950"/>
            <a:ext cx="1719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DRAG/CARRY</a:t>
            </a:r>
          </a:p>
        </p:txBody>
      </p:sp>
    </p:spTree>
    <p:extLst>
      <p:ext uri="{BB962C8B-B14F-4D97-AF65-F5344CB8AC3E}">
        <p14:creationId xmlns:p14="http://schemas.microsoft.com/office/powerpoint/2010/main" val="16682458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SUMMARY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5"/>
            <a:ext cx="7848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We defined Care Under Fire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We discussed the importance of fire superiority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We defined massive </a:t>
            </a:r>
            <a:r>
              <a:rPr lang="en-GB" dirty="0" err="1">
                <a:solidFill>
                  <a:srgbClr val="000000"/>
                </a:solidFill>
              </a:rPr>
              <a:t>hemorrhage</a:t>
            </a:r>
            <a:r>
              <a:rPr lang="en-GB" dirty="0">
                <a:solidFill>
                  <a:srgbClr val="000000"/>
                </a:solidFill>
              </a:rPr>
              <a:t> control methods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We discussed casualty movement in CUF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We discussed the advantages and disadvantages of one- and two-person drag/carry methods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</p:spTree>
    <p:extLst>
      <p:ext uri="{BB962C8B-B14F-4D97-AF65-F5344CB8AC3E}">
        <p14:creationId xmlns:p14="http://schemas.microsoft.com/office/powerpoint/2010/main" val="1293916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8" y="1249546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TERMINAL LEARNING OBJECTIVE</a:t>
            </a:r>
          </a:p>
          <a:p>
            <a:endParaRPr lang="en-US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86880719-1EA6-E145-9F81-7A823DE6D721}"/>
              </a:ext>
            </a:extLst>
          </p:cNvPr>
          <p:cNvSpPr txBox="1">
            <a:spLocks/>
          </p:cNvSpPr>
          <p:nvPr/>
        </p:nvSpPr>
        <p:spPr>
          <a:xfrm>
            <a:off x="255208" y="2452499"/>
            <a:ext cx="9256963" cy="41769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TO4</a:t>
            </a:r>
            <a:r>
              <a:rPr lang="en-GB" dirty="0"/>
              <a:t> </a:t>
            </a:r>
            <a:r>
              <a:rPr lang="en-GB" b="1" dirty="0"/>
              <a:t>Given a combat peacekeeping or non-combat peacekeeping scenario, perform Care Under Fire in accordance with UN TCCC Guidelines</a:t>
            </a:r>
          </a:p>
          <a:p>
            <a:pPr marL="0" indent="0">
              <a:buNone/>
            </a:pPr>
            <a:endParaRPr lang="en-GB" b="1" dirty="0"/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EO14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  <a:r>
              <a:rPr lang="en-GB" sz="1400" dirty="0"/>
              <a:t>Describe the role of fire superiority and threat containment on UN TCCC.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EO15 </a:t>
            </a:r>
            <a:r>
              <a:rPr lang="en-GB" sz="1400" dirty="0"/>
              <a:t>Describe the actions required before engaging with a casualty to prevent harm or additional casualties in accordance with UN TCCC guidelines.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EO16</a:t>
            </a:r>
            <a:r>
              <a:rPr lang="en-GB" sz="1400" dirty="0"/>
              <a:t> Identify appropriate actions and priorities to treat and move casualties in CUF.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EO17 </a:t>
            </a:r>
            <a:r>
              <a:rPr lang="en-GB" sz="1400" dirty="0"/>
              <a:t>Identify the importance of early application of limb tourniquets to control life-threatening bleeding in CUF.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EO18 </a:t>
            </a:r>
            <a:r>
              <a:rPr lang="en-GB" sz="1400" dirty="0"/>
              <a:t>Demonstrate one-handed tourniquet application to self in CUF.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EO19</a:t>
            </a:r>
            <a:r>
              <a:rPr lang="en-GB" sz="1400" dirty="0"/>
              <a:t> Demonstrate two-handed tourniquet application to a casualty in CUF.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EO20</a:t>
            </a:r>
            <a:r>
              <a:rPr lang="en-GB" sz="1400" dirty="0"/>
              <a:t> Describe the principles, advantages, and disadvantages of one-person drag/carry or two-person drag/carry in CUF.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EO21</a:t>
            </a:r>
            <a:r>
              <a:rPr lang="en-GB" sz="1400" dirty="0"/>
              <a:t> Demonstrate the one-person drags and carries of a casualty in CUF.</a:t>
            </a:r>
          </a:p>
          <a:p>
            <a:pPr marL="679450" lvl="2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EO22</a:t>
            </a:r>
            <a:r>
              <a:rPr lang="en-GB" sz="1400" dirty="0"/>
              <a:t> Demonstrate two-person drags and carries of a casualty in CUF.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442BF1-BC35-B749-86B8-EB5FE3553E83}"/>
              </a:ext>
            </a:extLst>
          </p:cNvPr>
          <p:cNvSpPr txBox="1"/>
          <p:nvPr/>
        </p:nvSpPr>
        <p:spPr>
          <a:xfrm>
            <a:off x="2876248" y="778522"/>
            <a:ext cx="4014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STUDENT 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491642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CHECK ON LEARNING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BB77F5-7653-EF43-B25B-43D810F55D2B}"/>
              </a:ext>
            </a:extLst>
          </p:cNvPr>
          <p:cNvSpPr txBox="1"/>
          <p:nvPr/>
        </p:nvSpPr>
        <p:spPr>
          <a:xfrm>
            <a:off x="1220787" y="2590800"/>
            <a:ext cx="75438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is Care Under Fire?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are the signs of life-threatening bleeding?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How long does it take to bleed to death from a complete femoral artery and vein disruption?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are the advantages and disadvantages of one-person drags?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What are the advantages and disadvantages of two-person carries?</a:t>
            </a:r>
          </a:p>
        </p:txBody>
      </p:sp>
    </p:spTree>
    <p:extLst>
      <p:ext uri="{BB962C8B-B14F-4D97-AF65-F5344CB8AC3E}">
        <p14:creationId xmlns:p14="http://schemas.microsoft.com/office/powerpoint/2010/main" val="39120392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ANY 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7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611187" y="2681099"/>
            <a:ext cx="2514600" cy="30339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1</a:t>
            </a:r>
            <a:r>
              <a:rPr lang="en-GB" sz="1800" b="1" dirty="0"/>
              <a:t> </a:t>
            </a:r>
            <a:r>
              <a:rPr lang="en-GB" b="1" dirty="0"/>
              <a:t>CARE UNDER FIRE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RETURN FIRE </a:t>
            </a:r>
          </a:p>
          <a:p>
            <a:pPr marL="0" indent="0" algn="ctr">
              <a:buNone/>
            </a:pPr>
            <a:r>
              <a:rPr lang="en-GB" dirty="0"/>
              <a:t>AND TAKE COVER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400" dirty="0"/>
              <a:t>Quick decision-making:</a:t>
            </a:r>
          </a:p>
          <a:p>
            <a:r>
              <a:rPr lang="en-GB" sz="1400" dirty="0"/>
              <a:t>Consider scene safety</a:t>
            </a:r>
          </a:p>
          <a:p>
            <a:r>
              <a:rPr lang="en-GB" sz="1400" dirty="0"/>
              <a:t>Identify and control life-threatening bleeding</a:t>
            </a:r>
          </a:p>
          <a:p>
            <a:r>
              <a:rPr lang="en-GB" sz="1400" dirty="0"/>
              <a:t>Move casualty to safety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Three PHASES of UN TCCC</a:t>
            </a:r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40E31D-D568-3843-BFE7-EC8A4B1B9E4E}"/>
              </a:ext>
            </a:extLst>
          </p:cNvPr>
          <p:cNvSpPr txBox="1">
            <a:spLocks/>
          </p:cNvSpPr>
          <p:nvPr/>
        </p:nvSpPr>
        <p:spPr>
          <a:xfrm>
            <a:off x="3125787" y="2711579"/>
            <a:ext cx="2667000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2</a:t>
            </a:r>
            <a:r>
              <a:rPr lang="en-GB" sz="1800" b="1" dirty="0"/>
              <a:t> </a:t>
            </a:r>
            <a:r>
              <a:rPr lang="en-GB" b="1" dirty="0"/>
              <a:t>TACTICAL FIELD CARE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COVER AND </a:t>
            </a:r>
          </a:p>
          <a:p>
            <a:pPr marL="0" indent="0" algn="ctr">
              <a:buNone/>
            </a:pPr>
            <a:r>
              <a:rPr lang="en-GB" dirty="0"/>
              <a:t>CONCEALMENT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400" dirty="0"/>
              <a:t>Basic Management Plan:</a:t>
            </a:r>
          </a:p>
          <a:p>
            <a:r>
              <a:rPr lang="en-GB" sz="1400" dirty="0"/>
              <a:t>Maintain tactical situational awareness</a:t>
            </a:r>
          </a:p>
          <a:p>
            <a:r>
              <a:rPr lang="en-GB" sz="1400" dirty="0"/>
              <a:t>Triage casualties as required</a:t>
            </a:r>
          </a:p>
          <a:p>
            <a:r>
              <a:rPr lang="en-GB" sz="1400" dirty="0"/>
              <a:t>MARCH PAWS assessment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7DAF999E-465F-5B4D-837E-F51BDB6C4879}"/>
              </a:ext>
            </a:extLst>
          </p:cNvPr>
          <p:cNvSpPr txBox="1">
            <a:spLocks/>
          </p:cNvSpPr>
          <p:nvPr/>
        </p:nvSpPr>
        <p:spPr>
          <a:xfrm>
            <a:off x="6097587" y="2711579"/>
            <a:ext cx="3276600" cy="37654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3</a:t>
            </a:r>
            <a:r>
              <a:rPr lang="en-GB" sz="1800" b="1" dirty="0"/>
              <a:t> </a:t>
            </a:r>
            <a:r>
              <a:rPr lang="en-GB" b="1" dirty="0"/>
              <a:t>TACTICAL EVACUATION CARE</a:t>
            </a:r>
          </a:p>
          <a:p>
            <a:pPr marL="222250" lvl="1" indent="0">
              <a:buNone/>
            </a:pPr>
            <a:endParaRPr lang="en-GB" dirty="0"/>
          </a:p>
          <a:p>
            <a:pPr marL="222250" lvl="1" indent="0">
              <a:buNone/>
            </a:pPr>
            <a:endParaRPr lang="en-GB" b="1" dirty="0"/>
          </a:p>
          <a:p>
            <a:pPr marL="222250" lvl="1" indent="0">
              <a:buNone/>
            </a:pPr>
            <a:endParaRPr lang="en-GB" b="1" dirty="0"/>
          </a:p>
          <a:p>
            <a:pPr marL="222250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400" dirty="0"/>
              <a:t>More deliberate assessment and treatment of unrecognized life-threatening injuries:</a:t>
            </a:r>
          </a:p>
          <a:p>
            <a:r>
              <a:rPr lang="en-GB" sz="1400" dirty="0"/>
              <a:t>Pre-evacuation procedures</a:t>
            </a:r>
          </a:p>
          <a:p>
            <a:r>
              <a:rPr lang="en-GB" sz="1400" dirty="0"/>
              <a:t>Continuation of documentation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200" b="1" dirty="0"/>
              <a:t>NOTE: This is covered in more advanced UN TCCC training!</a:t>
            </a:r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riangle 1">
            <a:extLst>
              <a:ext uri="{FF2B5EF4-FFF2-40B4-BE49-F238E27FC236}">
                <a16:creationId xmlns:a16="http://schemas.microsoft.com/office/drawing/2014/main" id="{6CDD74B7-6E45-5440-A19E-DF5002FBFBAB}"/>
              </a:ext>
            </a:extLst>
          </p:cNvPr>
          <p:cNvSpPr/>
          <p:nvPr/>
        </p:nvSpPr>
        <p:spPr>
          <a:xfrm>
            <a:off x="1601787" y="5791199"/>
            <a:ext cx="495300" cy="39509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CC0216-3484-6147-A790-D11AFEDF62D3}"/>
              </a:ext>
            </a:extLst>
          </p:cNvPr>
          <p:cNvSpPr/>
          <p:nvPr/>
        </p:nvSpPr>
        <p:spPr>
          <a:xfrm>
            <a:off x="725487" y="6188226"/>
            <a:ext cx="2286000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2446051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6800DC0C-5D70-924B-B3E2-455BB411CE1F}"/>
              </a:ext>
            </a:extLst>
          </p:cNvPr>
          <p:cNvSpPr txBox="1">
            <a:spLocks/>
          </p:cNvSpPr>
          <p:nvPr/>
        </p:nvSpPr>
        <p:spPr>
          <a:xfrm>
            <a:off x="423472" y="2681099"/>
            <a:ext cx="2667000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RETURN FIRE </a:t>
            </a:r>
          </a:p>
          <a:p>
            <a:pPr marL="0" indent="0">
              <a:buNone/>
            </a:pPr>
            <a:r>
              <a:rPr lang="en-GB" b="1" dirty="0"/>
              <a:t>AND TAKE COVER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Never attempt to rescue a casualty until hostile fire is suppressed</a:t>
            </a:r>
          </a:p>
          <a:p>
            <a:endParaRPr lang="en-GB" dirty="0"/>
          </a:p>
          <a:p>
            <a:r>
              <a:rPr lang="en-GB" dirty="0"/>
              <a:t>Using available resources, ensure scene safety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D2121CF1-EB03-E044-8291-BB4B8976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09" y="1350963"/>
            <a:ext cx="9256963" cy="8588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PHASE 1: </a:t>
            </a:r>
            <a:r>
              <a:rPr lang="en-GB" sz="2400" b="1" dirty="0">
                <a:solidFill>
                  <a:schemeClr val="tx1"/>
                </a:solidFill>
                <a:ea typeface="+mj-ea"/>
                <a:cs typeface="+mj-cs"/>
              </a:rPr>
              <a:t>CARE UNDER FIRE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40E31D-D568-3843-BFE7-EC8A4B1B9E4E}"/>
              </a:ext>
            </a:extLst>
          </p:cNvPr>
          <p:cNvSpPr txBox="1">
            <a:spLocks/>
          </p:cNvSpPr>
          <p:nvPr/>
        </p:nvSpPr>
        <p:spPr>
          <a:xfrm>
            <a:off x="3544887" y="2681098"/>
            <a:ext cx="2667000" cy="3338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DIRECT CASUALTY TO REMAIN ENGAGED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APPLY SELF-AID AND MOVE TO COVER </a:t>
            </a:r>
            <a:r>
              <a:rPr lang="en-GB" i="1" dirty="0"/>
              <a:t>(if able)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b="1" dirty="0"/>
              <a:t>GAIN FIRE SUPERIORITY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MOVE TO CASUALTY </a:t>
            </a:r>
          </a:p>
          <a:p>
            <a:pPr marL="0" indent="0">
              <a:buNone/>
            </a:pPr>
            <a:r>
              <a:rPr lang="en-GB" i="1" dirty="0"/>
              <a:t>(if casualty is unable to move to cover)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7DAF999E-465F-5B4D-837E-F51BDB6C4879}"/>
              </a:ext>
            </a:extLst>
          </p:cNvPr>
          <p:cNvSpPr txBox="1">
            <a:spLocks/>
          </p:cNvSpPr>
          <p:nvPr/>
        </p:nvSpPr>
        <p:spPr>
          <a:xfrm>
            <a:off x="6666301" y="2670115"/>
            <a:ext cx="2666999" cy="37654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950" indent="-2349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lang="en-US" sz="1600" b="0" kern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225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-228600" algn="l" defTabSz="975482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07093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194834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682575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316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8057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798" indent="-243870" algn="l" defTabSz="97548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IMPORTANT</a:t>
            </a:r>
          </a:p>
          <a:p>
            <a:pPr marL="0" indent="0">
              <a:buNone/>
            </a:pPr>
            <a:r>
              <a:rPr lang="en-GB" b="1" dirty="0"/>
              <a:t>CONSIDERATIONS:</a:t>
            </a:r>
          </a:p>
          <a:p>
            <a:pPr>
              <a:lnSpc>
                <a:spcPct val="100000"/>
              </a:lnSpc>
            </a:pPr>
            <a:r>
              <a:rPr lang="en-GB" b="1" dirty="0"/>
              <a:t>Order of actions </a:t>
            </a:r>
            <a:r>
              <a:rPr lang="en-GB" dirty="0"/>
              <a:t>will be dictated by the situation</a:t>
            </a:r>
          </a:p>
          <a:p>
            <a:pPr>
              <a:lnSpc>
                <a:spcPct val="100000"/>
              </a:lnSpc>
            </a:pP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A casualty </a:t>
            </a:r>
            <a:r>
              <a:rPr lang="en-GB" b="1" dirty="0"/>
              <a:t>may</a:t>
            </a:r>
            <a:r>
              <a:rPr lang="en-GB" dirty="0"/>
              <a:t> be able to perform </a:t>
            </a:r>
            <a:r>
              <a:rPr lang="en-GB" b="1" dirty="0"/>
              <a:t>self-aid</a:t>
            </a:r>
          </a:p>
          <a:p>
            <a:pPr>
              <a:lnSpc>
                <a:spcPct val="100000"/>
              </a:lnSpc>
            </a:pPr>
            <a:endParaRPr lang="en-GB" b="1" dirty="0"/>
          </a:p>
          <a:p>
            <a:pPr>
              <a:lnSpc>
                <a:spcPct val="100000"/>
              </a:lnSpc>
            </a:pPr>
            <a:r>
              <a:rPr lang="en-GB" b="1" dirty="0"/>
              <a:t>Constantly ASSESS risks </a:t>
            </a:r>
            <a:r>
              <a:rPr lang="en-GB" dirty="0"/>
              <a:t>and make a plan </a:t>
            </a:r>
            <a:r>
              <a:rPr lang="en-GB" b="1" dirty="0"/>
              <a:t>before</a:t>
            </a:r>
            <a:r>
              <a:rPr lang="en-GB" dirty="0"/>
              <a:t> moving a casualty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 </a:t>
            </a:r>
            <a:endParaRPr lang="en-GB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sz="1200" b="1" dirty="0"/>
          </a:p>
          <a:p>
            <a:pPr marL="222250" lvl="1" indent="0">
              <a:buNone/>
            </a:pPr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545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ROLE OF FIRE SUPERIORITY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5871A4-CDAF-3B48-9390-2A7BD12917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987" y="1873339"/>
            <a:ext cx="7848600" cy="4958885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EB0C88-CE72-2943-90F6-1D8D3DE8D6C9}"/>
              </a:ext>
            </a:extLst>
          </p:cNvPr>
          <p:cNvSpPr txBox="1"/>
          <p:nvPr/>
        </p:nvSpPr>
        <p:spPr>
          <a:xfrm>
            <a:off x="6298333" y="269117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Point of Injury (POI)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A88638-E447-2D47-BA6F-7D215C1B5D17}"/>
              </a:ext>
            </a:extLst>
          </p:cNvPr>
          <p:cNvSpPr txBox="1"/>
          <p:nvPr/>
        </p:nvSpPr>
        <p:spPr>
          <a:xfrm>
            <a:off x="3931191" y="6019800"/>
            <a:ext cx="247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Gain fire superiority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AFF8E1-54FD-4449-B4CF-A04FEC7E7DC0}"/>
              </a:ext>
            </a:extLst>
          </p:cNvPr>
          <p:cNvSpPr txBox="1"/>
          <p:nvPr/>
        </p:nvSpPr>
        <p:spPr>
          <a:xfrm>
            <a:off x="1220787" y="3041073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Return fire and take cover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DD36323-56F5-CB4B-99ED-C9F685598C72}"/>
              </a:ext>
            </a:extLst>
          </p:cNvPr>
          <p:cNvSpPr/>
          <p:nvPr/>
        </p:nvSpPr>
        <p:spPr>
          <a:xfrm>
            <a:off x="1944687" y="2590800"/>
            <a:ext cx="457200" cy="45027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1358152-C8CD-2544-945B-A7A051FA3BA1}"/>
              </a:ext>
            </a:extLst>
          </p:cNvPr>
          <p:cNvSpPr/>
          <p:nvPr/>
        </p:nvSpPr>
        <p:spPr>
          <a:xfrm>
            <a:off x="4938189" y="5569528"/>
            <a:ext cx="457200" cy="45027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392C90-185F-9E4F-A1E6-C0EEC312E1D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1929" y="3074884"/>
            <a:ext cx="494228" cy="431799"/>
          </a:xfrm>
          <a:prstGeom prst="rect">
            <a:avLst/>
          </a:prstGeom>
        </p:spPr>
      </p:pic>
      <p:sp>
        <p:nvSpPr>
          <p:cNvPr id="5" name="Cloud 4">
            <a:extLst>
              <a:ext uri="{FF2B5EF4-FFF2-40B4-BE49-F238E27FC236}">
                <a16:creationId xmlns:a16="http://schemas.microsoft.com/office/drawing/2014/main" id="{7411E4D3-28CC-CC48-ABBA-027F0E80F174}"/>
              </a:ext>
            </a:extLst>
          </p:cNvPr>
          <p:cNvSpPr/>
          <p:nvPr/>
        </p:nvSpPr>
        <p:spPr>
          <a:xfrm rot="523454">
            <a:off x="6404924" y="3868345"/>
            <a:ext cx="444283" cy="73375"/>
          </a:xfrm>
          <a:prstGeom prst="clou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95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FIRE SUPERIORITY </a:t>
            </a:r>
            <a:r>
              <a:rPr lang="en-GB" sz="2400" b="1" dirty="0">
                <a:solidFill>
                  <a:srgbClr val="FF0000"/>
                </a:solidFill>
                <a:ea typeface="+mj-ea"/>
                <a:cs typeface="+mj-cs"/>
              </a:rPr>
              <a:t>PRINCIPLES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5"/>
            <a:ext cx="4798591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Order of actions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will be dictated by the situation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Return fire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AND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take cover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Direct casualty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to remain engaged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Direct casualty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to apply self-aid and move to cover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DO NOT approach casualty while casualty is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inside of a KILL ZONE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Suppress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hostile fire to gain fire superiority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72AA32-808B-8F4E-AF97-842739FA8C56}"/>
              </a:ext>
            </a:extLst>
          </p:cNvPr>
          <p:cNvSpPr txBox="1"/>
          <p:nvPr/>
        </p:nvSpPr>
        <p:spPr>
          <a:xfrm>
            <a:off x="1144587" y="5715000"/>
            <a:ext cx="3911135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Place a tourniquet on life-threatening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bleeding and get the casualty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OUT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of the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KILL ZONE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if they are unable to move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2C41A7-F523-354D-8157-6C6C5EFE31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722" y="2515222"/>
            <a:ext cx="4638908" cy="322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876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CASUALTY SELF-AID</a:t>
            </a:r>
            <a:endParaRPr lang="en-GB" sz="2400" b="1" dirty="0">
              <a:solidFill>
                <a:srgbClr val="FF0000"/>
              </a:solidFill>
              <a:ea typeface="+mj-ea"/>
              <a:cs typeface="+mj-cs"/>
            </a:endParaRP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44E84E-308C-BD4C-9A6F-5DD703F069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66" y="1879623"/>
            <a:ext cx="2834106" cy="19264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83BEDC-D7D2-1D48-AEF3-E4A0F9667E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559" y="2166540"/>
            <a:ext cx="7962672" cy="47842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B2E992-14B0-5141-90A2-20EDE31E6585}"/>
              </a:ext>
            </a:extLst>
          </p:cNvPr>
          <p:cNvSpPr txBox="1"/>
          <p:nvPr/>
        </p:nvSpPr>
        <p:spPr>
          <a:xfrm>
            <a:off x="1189108" y="3711439"/>
            <a:ext cx="1829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Direct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casualty to return fire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, if able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487C3E-AA29-9643-8C0C-A2B34124F7DC}"/>
              </a:ext>
            </a:extLst>
          </p:cNvPr>
          <p:cNvSpPr txBox="1"/>
          <p:nvPr/>
        </p:nvSpPr>
        <p:spPr>
          <a:xfrm>
            <a:off x="6249987" y="5410200"/>
            <a:ext cx="3092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Have casualty move to cover and apply self-aid</a:t>
            </a: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24F300A2-CDBA-C644-B99C-F11AF4466C69}"/>
              </a:ext>
            </a:extLst>
          </p:cNvPr>
          <p:cNvSpPr/>
          <p:nvPr/>
        </p:nvSpPr>
        <p:spPr>
          <a:xfrm rot="17245481">
            <a:off x="3511747" y="2571711"/>
            <a:ext cx="331369" cy="940894"/>
          </a:xfrm>
          <a:prstGeom prst="down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17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91BD7F-496C-8349-9CB7-C27278F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2561" dirty="0"/>
            </a:br>
            <a:endParaRPr lang="en-US" sz="256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A54D80-AB49-DF42-9858-E9351BF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10" y="1226671"/>
            <a:ext cx="9256963" cy="630237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3CBBED"/>
                </a:solidFill>
                <a:ea typeface="+mj-ea"/>
                <a:cs typeface="+mj-cs"/>
              </a:rPr>
              <a:t>IF CASUALTY IS UNABLE TO MOVE</a:t>
            </a:r>
            <a:endParaRPr lang="en-GB" sz="2400" b="1" dirty="0">
              <a:solidFill>
                <a:srgbClr val="FF0000"/>
              </a:solidFill>
              <a:ea typeface="+mj-ea"/>
              <a:cs typeface="+mj-cs"/>
            </a:endParaRP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BAC7-2B82-F945-A765-72144BEB1E99}"/>
              </a:ext>
            </a:extLst>
          </p:cNvPr>
          <p:cNvSpPr txBox="1"/>
          <p:nvPr/>
        </p:nvSpPr>
        <p:spPr>
          <a:xfrm>
            <a:off x="839787" y="2203915"/>
            <a:ext cx="8153400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If casualty is unable to move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to cover, when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tactically feasible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, go to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them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when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fire has been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SUPPRESSED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and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fire superiority has been</a:t>
            </a: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GAINED and AID THEM IN MOVEMENT</a:t>
            </a:r>
          </a:p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Use rope, dragging straps, etc.</a:t>
            </a:r>
          </a:p>
          <a:p>
            <a:pPr>
              <a:spcAft>
                <a:spcPts val="600"/>
              </a:spcAft>
              <a:buClr>
                <a:srgbClr val="FF0000"/>
              </a:buClr>
            </a:pPr>
            <a:endParaRPr lang="en-GB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F7F19-825F-2440-8D4F-908211C42BC6}"/>
              </a:ext>
            </a:extLst>
          </p:cNvPr>
          <p:cNvSpPr txBox="1"/>
          <p:nvPr/>
        </p:nvSpPr>
        <p:spPr>
          <a:xfrm>
            <a:off x="3733378" y="84195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CARE UNDER FIRE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112400-4E36-B14A-A572-7E22C7B45CC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398" y="3676275"/>
            <a:ext cx="1924495" cy="19244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7D87F7-29D5-224F-A0C3-C467BD4EE2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183" y="2438400"/>
            <a:ext cx="4885314" cy="440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3490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7062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bNumberIsYear val=&quot;0&quot;/&gt;&lt;m_strFormatTime&gt;%1&lt;/m_strFormatTime&gt;&lt;m_yearfmt&gt;&lt;begin val=&quot;0&quot;/&gt;&lt;end val=&quot;4&quot;/&gt;&lt;/m_yearfmt&gt;&lt;/m_precDefaultMonth&gt;&lt;m_precDefaultWeek&gt;&lt;m_bNumberIsYear val=&quot;0&quot;/&gt;&lt;m_strFormatTime&gt;%d.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GT_PymPRvmkgiZOPA4XN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vYakX4mS3CzDWeBOx6h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72y60WDRPqlsiossrMuh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MthqKfTQEKgihgUsR7khw"/>
</p:tagLst>
</file>

<file path=ppt/theme/theme1.xml><?xml version="1.0" encoding="utf-8"?>
<a:theme xmlns:a="http://schemas.openxmlformats.org/drawingml/2006/main" name="Office Theme">
  <a:themeElements>
    <a:clrScheme name="DOS Color Scheme">
      <a:dk1>
        <a:srgbClr val="3CBBED"/>
      </a:dk1>
      <a:lt1>
        <a:srgbClr val="FFFFFF"/>
      </a:lt1>
      <a:dk2>
        <a:srgbClr val="117DB3"/>
      </a:dk2>
      <a:lt2>
        <a:srgbClr val="80878A"/>
      </a:lt2>
      <a:accent1>
        <a:srgbClr val="A8E6F8"/>
      </a:accent1>
      <a:accent2>
        <a:srgbClr val="FC8604"/>
      </a:accent2>
      <a:accent3>
        <a:srgbClr val="D13F05"/>
      </a:accent3>
      <a:accent4>
        <a:srgbClr val="FACD8A"/>
      </a:accent4>
      <a:accent5>
        <a:srgbClr val="4E5254"/>
      </a:accent5>
      <a:accent6>
        <a:srgbClr val="C3C6C7"/>
      </a:accent6>
      <a:hlink>
        <a:srgbClr val="3CBBED"/>
      </a:hlink>
      <a:folHlink>
        <a:srgbClr val="3CBBE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OS Introduction presentation" id="{E796DB23-E0E3-4700-82B8-33A805CC0288}" vid="{A6948829-ADF8-428D-9AE0-018DFDF0DE7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4276E0C6EA6545A0980E728CA0D16F" ma:contentTypeVersion="12" ma:contentTypeDescription="Create a new document." ma:contentTypeScope="" ma:versionID="2ee924163d63291ed463809cd257f46f">
  <xsd:schema xmlns:xsd="http://www.w3.org/2001/XMLSchema" xmlns:xs="http://www.w3.org/2001/XMLSchema" xmlns:p="http://schemas.microsoft.com/office/2006/metadata/properties" xmlns:ns2="687affff-4a49-4c26-a26c-94afce142aea" xmlns:ns3="095eee01-24be-4581-bdfc-a8f3f7518cc6" targetNamespace="http://schemas.microsoft.com/office/2006/metadata/properties" ma:root="true" ma:fieldsID="84121ae03871df0cf768064b88db0fe7" ns2:_="" ns3:_="">
    <xsd:import namespace="687affff-4a49-4c26-a26c-94afce142aea"/>
    <xsd:import namespace="095eee01-24be-4581-bdfc-a8f3f7518cc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7affff-4a49-4c26-a26c-94afce142a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5eee01-24be-4581-bdfc-a8f3f7518cc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0C0698-D4CC-4D2F-A7BD-6AEBA1B4A39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508128-6242-43D6-ADEA-539C461BB2E8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687affff-4a49-4c26-a26c-94afce142aea"/>
    <ds:schemaRef ds:uri="http://schemas.microsoft.com/office/infopath/2007/PartnerControls"/>
    <ds:schemaRef ds:uri="095eee01-24be-4581-bdfc-a8f3f7518cc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CB488A2-1C8A-4535-98C1-AD49A40AA7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7affff-4a49-4c26-a26c-94afce142aea"/>
    <ds:schemaRef ds:uri="095eee01-24be-4581-bdfc-a8f3f751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1294</TotalTime>
  <Words>1512</Words>
  <Application>Microsoft Office PowerPoint</Application>
  <PresentationFormat>Custom</PresentationFormat>
  <Paragraphs>380</Paragraphs>
  <Slides>31</Slides>
  <Notes>31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Office Theme</vt:lpstr>
      <vt:lpstr>think-cell Slide</vt:lpstr>
      <vt:lpstr>FIELD MEDICAL ASSISTANT COURSE (FMAC)</vt:lpstr>
      <vt:lpstr>UNITED NATIONS TACTICAL COMBAT CASUALTY CARE (UN TCCC) </vt:lpstr>
      <vt:lpstr> </vt:lpstr>
      <vt:lpstr> </vt:lpstr>
      <vt:lpstr> </vt:lpstr>
      <vt:lpstr> </vt:lpstr>
      <vt:lpstr> </vt:lpstr>
      <vt:lpstr> </vt:lpstr>
      <vt:lpstr> </vt:lpstr>
      <vt:lpstr> </vt:lpstr>
      <vt:lpstr>PowerPoint Presentation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PowerPoint Presentation</vt:lpstr>
      <vt:lpstr>PowerPoint Presentation</vt:lpstr>
    </vt:vector>
  </TitlesOfParts>
  <Company>United Nations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Esther Tan</dc:creator>
  <cp:lastModifiedBy>Yusuke Minagi</cp:lastModifiedBy>
  <cp:revision>250</cp:revision>
  <cp:lastPrinted>2022-01-31T10:04:19Z</cp:lastPrinted>
  <dcterms:created xsi:type="dcterms:W3CDTF">2020-02-03T21:56:11Z</dcterms:created>
  <dcterms:modified xsi:type="dcterms:W3CDTF">2024-09-21T04:16:14Z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0x010100704276E0C6EA6545A0980E728CA0D16F</vt:lpwstr>
  </property>
</Properties>
</file>