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551" r:id="rId5"/>
    <p:sldId id="553" r:id="rId6"/>
    <p:sldId id="554" r:id="rId7"/>
    <p:sldId id="565" r:id="rId8"/>
    <p:sldId id="601" r:id="rId9"/>
    <p:sldId id="606" r:id="rId10"/>
    <p:sldId id="607" r:id="rId11"/>
    <p:sldId id="608" r:id="rId12"/>
    <p:sldId id="609" r:id="rId13"/>
    <p:sldId id="568" r:id="rId14"/>
    <p:sldId id="611" r:id="rId15"/>
    <p:sldId id="612" r:id="rId16"/>
    <p:sldId id="605" r:id="rId17"/>
    <p:sldId id="604" r:id="rId18"/>
    <p:sldId id="603" r:id="rId19"/>
    <p:sldId id="573" r:id="rId20"/>
    <p:sldId id="574" r:id="rId21"/>
  </p:sldIdLst>
  <p:sldSz cx="9756775" cy="7315200"/>
  <p:notesSz cx="7010400" cy="9296400"/>
  <p:custDataLst>
    <p:tags r:id="rId24"/>
  </p:custDataLst>
  <p:defaultTextStyle>
    <a:defPPr>
      <a:defRPr lang="en-US"/>
    </a:defPPr>
    <a:lvl1pPr marL="0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87741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75482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63223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50964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438705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926446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414187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901928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pos="3073">
          <p15:clr>
            <a:srgbClr val="A4A3A4"/>
          </p15:clr>
        </p15:guide>
        <p15:guide id="4" orient="horz" pos="230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sther Tan" initials="ET" lastIdx="2" clrIdx="0">
    <p:extLst>
      <p:ext uri="{19B8F6BF-5375-455C-9EA6-DF929625EA0E}">
        <p15:presenceInfo xmlns:p15="http://schemas.microsoft.com/office/powerpoint/2012/main" userId="S::tan2@un.org::a32faec1-ecd3-4185-9414-aeb51abd286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CBBED"/>
    <a:srgbClr val="8087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E55A90-7EE4-40E4-922E-2AAA333030ED}" v="1" dt="2024-09-21T04:17:59.4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94" autoAdjust="0"/>
    <p:restoredTop sz="94433"/>
  </p:normalViewPr>
  <p:slideViewPr>
    <p:cSldViewPr showGuides="1">
      <p:cViewPr varScale="1">
        <p:scale>
          <a:sx n="69" d="100"/>
          <a:sy n="69" d="100"/>
        </p:scale>
        <p:origin x="928" y="44"/>
      </p:cViewPr>
      <p:guideLst>
        <p:guide pos="3073"/>
        <p:guide orient="horz" pos="230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4982"/>
    </p:cViewPr>
  </p:sorterViewPr>
  <p:notesViewPr>
    <p:cSldViewPr showGuides="1">
      <p:cViewPr varScale="1">
        <p:scale>
          <a:sx n="65" d="100"/>
          <a:sy n="65" d="100"/>
        </p:scale>
        <p:origin x="3125" y="3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AA4C1A-BE7B-4A0D-A467-1E361B414D76}" type="datetimeFigureOut">
              <a:rPr lang="en-US" smtClean="0"/>
              <a:t>21/09/2024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0DFD1F-0238-4384-A4AD-C74AD7F04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1124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3D26B41-D3AE-4575-A030-D9E58D95E43F}" type="datetimeFigureOut">
              <a:rPr lang="en-US" smtClean="0"/>
              <a:t>21/09/2024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E5C6692-4A53-4147-B9C8-2C6BFFC13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4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87741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75482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63223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50964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38705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26446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14187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01928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8152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4345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Replace Images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020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3883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0557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Replace Images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606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5027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1803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9368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7146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9938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5261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2624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1180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Replace Images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2225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Replace Images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5667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Replace Images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55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3.sv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2.png"/><Relationship Id="rId11" Type="http://schemas.openxmlformats.org/officeDocument/2006/relationships/image" Target="../media/image7.svg"/><Relationship Id="rId5" Type="http://schemas.openxmlformats.org/officeDocument/2006/relationships/image" Target="../media/image9.emf"/><Relationship Id="rId10" Type="http://schemas.openxmlformats.org/officeDocument/2006/relationships/image" Target="../media/image6.png"/><Relationship Id="rId4" Type="http://schemas.openxmlformats.org/officeDocument/2006/relationships/oleObject" Target="../embeddings/oleObject2.bin"/><Relationship Id="rId9" Type="http://schemas.openxmlformats.org/officeDocument/2006/relationships/image" Target="../media/image5.sv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3.bin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3.sv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2.png"/><Relationship Id="rId11" Type="http://schemas.openxmlformats.org/officeDocument/2006/relationships/image" Target="../media/image7.svg"/><Relationship Id="rId5" Type="http://schemas.openxmlformats.org/officeDocument/2006/relationships/image" Target="../media/image9.emf"/><Relationship Id="rId10" Type="http://schemas.openxmlformats.org/officeDocument/2006/relationships/image" Target="../media/image6.png"/><Relationship Id="rId4" Type="http://schemas.openxmlformats.org/officeDocument/2006/relationships/oleObject" Target="../embeddings/oleObject4.bin"/><Relationship Id="rId9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546C5.F32FB7B0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EE57EE83-8E8E-4BD6-BB9A-5E650DA3058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768592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16" imgH="216" progId="TCLayout.ActiveDocument.1">
                  <p:embed/>
                </p:oleObj>
              </mc:Choice>
              <mc:Fallback>
                <p:oleObj name="think-cell Slide" r:id="rId4" imgW="216" imgH="216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EE57EE83-8E8E-4BD6-BB9A-5E650DA305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8C7112CE-09C2-479B-8B2E-873A39722CEB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38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827F43F-4B7F-4B95-B5F3-34061256D41B}"/>
              </a:ext>
            </a:extLst>
          </p:cNvPr>
          <p:cNvSpPr/>
          <p:nvPr userDrawn="1"/>
        </p:nvSpPr>
        <p:spPr>
          <a:xfrm>
            <a:off x="63" y="0"/>
            <a:ext cx="9756648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548" tIns="48774" rIns="97548" bIns="48774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47684" y="2525052"/>
            <a:ext cx="8351604" cy="1103519"/>
          </a:xfrm>
        </p:spPr>
        <p:txBody>
          <a:bodyPr wrap="square" tIns="0" bIns="0" anchor="t" anchorCtr="0">
            <a:noAutofit/>
          </a:bodyPr>
          <a:lstStyle>
            <a:lvl1pPr>
              <a:defRPr sz="3800" cap="all" baseline="0"/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7684" y="3971957"/>
            <a:ext cx="6829743" cy="333296"/>
          </a:xfrm>
        </p:spPr>
        <p:txBody>
          <a:bodyPr>
            <a:spAutoFit/>
          </a:bodyPr>
          <a:lstStyle>
            <a:lvl1pPr marL="0" indent="0" algn="l">
              <a:buNone/>
              <a:defRPr sz="1900" b="1">
                <a:solidFill>
                  <a:schemeClr val="bg2">
                    <a:lumMod val="50000"/>
                  </a:schemeClr>
                </a:solidFill>
              </a:defRPr>
            </a:lvl1pPr>
            <a:lvl2pPr marL="4877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754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632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50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387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26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141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01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7" name="Rectangle 26"/>
          <p:cNvSpPr/>
          <p:nvPr userDrawn="1"/>
        </p:nvSpPr>
        <p:spPr>
          <a:xfrm>
            <a:off x="8666158" y="21389"/>
            <a:ext cx="976671" cy="71047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548" tIns="48774" rIns="97548" bIns="48774" rtlCol="0" anchor="ctr"/>
          <a:lstStyle/>
          <a:p>
            <a:pPr algn="ctr"/>
            <a:endParaRPr lang="en-US"/>
          </a:p>
        </p:txBody>
      </p:sp>
      <p:sp>
        <p:nvSpPr>
          <p:cNvPr id="48" name="Text Placeholder 47"/>
          <p:cNvSpPr>
            <a:spLocks noGrp="1"/>
          </p:cNvSpPr>
          <p:nvPr>
            <p:ph type="body" sz="quarter" idx="10" hasCustomPrompt="1"/>
          </p:nvPr>
        </p:nvSpPr>
        <p:spPr>
          <a:xfrm>
            <a:off x="247684" y="4904200"/>
            <a:ext cx="6895599" cy="1268000"/>
          </a:xfrm>
        </p:spPr>
        <p:txBody>
          <a:bodyPr>
            <a:noAutofit/>
          </a:bodyPr>
          <a:lstStyle>
            <a:lvl1pPr marL="0" indent="0">
              <a:buNone/>
              <a:defRPr sz="1500" b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add Speaker / Organization / Date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972F7D8-AC3B-4DD7-823C-76EE6377AAEC}"/>
              </a:ext>
            </a:extLst>
          </p:cNvPr>
          <p:cNvSpPr/>
          <p:nvPr userDrawn="1"/>
        </p:nvSpPr>
        <p:spPr>
          <a:xfrm>
            <a:off x="514350" y="6770370"/>
            <a:ext cx="4211637" cy="4281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690FFD1-9B0D-4ECF-AFD3-03FE47EF3F19}"/>
              </a:ext>
            </a:extLst>
          </p:cNvPr>
          <p:cNvGrpSpPr>
            <a:grpSpLocks noChangeAspect="1"/>
          </p:cNvGrpSpPr>
          <p:nvPr userDrawn="1"/>
        </p:nvGrpSpPr>
        <p:grpSpPr>
          <a:xfrm rot="18900000">
            <a:off x="7907036" y="253629"/>
            <a:ext cx="1849740" cy="1704157"/>
            <a:chOff x="17454" y="1303"/>
            <a:chExt cx="464234" cy="427420"/>
          </a:xfrm>
        </p:grpSpPr>
        <p:pic>
          <p:nvPicPr>
            <p:cNvPr id="35" name="Graphic 3">
              <a:extLst>
                <a:ext uri="{FF2B5EF4-FFF2-40B4-BE49-F238E27FC236}">
                  <a16:creationId xmlns:a16="http://schemas.microsoft.com/office/drawing/2014/main" id="{067076E0-BCC5-402B-A5C3-C0904693BBC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rot="909593">
              <a:off x="208638" y="1303"/>
              <a:ext cx="273050" cy="236220"/>
            </a:xfrm>
            <a:prstGeom prst="rect">
              <a:avLst/>
            </a:prstGeom>
          </p:spPr>
        </p:pic>
        <p:pic>
          <p:nvPicPr>
            <p:cNvPr id="36" name="Graphic 4">
              <a:extLst>
                <a:ext uri="{FF2B5EF4-FFF2-40B4-BE49-F238E27FC236}">
                  <a16:creationId xmlns:a16="http://schemas.microsoft.com/office/drawing/2014/main" id="{6730E97D-3A2A-4F07-8141-BBF0F6E644A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 rot="909593">
              <a:off x="17454" y="51747"/>
              <a:ext cx="273050" cy="236220"/>
            </a:xfrm>
            <a:prstGeom prst="rect">
              <a:avLst/>
            </a:prstGeom>
          </p:spPr>
        </p:pic>
        <p:pic>
          <p:nvPicPr>
            <p:cNvPr id="37" name="Graphic 11">
              <a:extLst>
                <a:ext uri="{FF2B5EF4-FFF2-40B4-BE49-F238E27FC236}">
                  <a16:creationId xmlns:a16="http://schemas.microsoft.com/office/drawing/2014/main" id="{645C7D03-580A-4B83-B2B0-ABCD6A6E44F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 rot="909593">
              <a:off x="156828" y="192503"/>
              <a:ext cx="273050" cy="2362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8875316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3812290C-5F1F-4B32-824D-953A288F333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721024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16" imgH="216" progId="TCLayout.ActiveDocument.1">
                  <p:embed/>
                </p:oleObj>
              </mc:Choice>
              <mc:Fallback>
                <p:oleObj name="think-cell Slide" r:id="rId4" imgW="216" imgH="216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3812290C-5F1F-4B32-824D-953A288F333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4D6046D9-654B-4561-87FC-6DF9EA730F39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26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5210" y="1960563"/>
            <a:ext cx="9256963" cy="4207633"/>
          </a:xfrm>
        </p:spPr>
        <p:txBody>
          <a:bodyPr/>
          <a:lstStyle>
            <a:lvl1pPr marL="233363" indent="-233363">
              <a:defRPr sz="16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-223838">
              <a:defRPr sz="1600">
                <a:solidFill>
                  <a:schemeClr val="bg2">
                    <a:lumMod val="50000"/>
                  </a:schemeClr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55210" y="2486025"/>
            <a:ext cx="2743200" cy="3686175"/>
          </a:xfrm>
        </p:spPr>
        <p:txBody>
          <a:bodyPr tIns="91440"/>
          <a:lstStyle>
            <a:lvl1pPr marL="137160" indent="-137160">
              <a:lnSpc>
                <a:spcPct val="114000"/>
              </a:lnSpc>
              <a:spcBef>
                <a:spcPts val="0"/>
              </a:spcBef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320040" indent="-182880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-"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585216" indent="-173736">
              <a:lnSpc>
                <a:spcPct val="114000"/>
              </a:lnSpc>
              <a:spcBef>
                <a:spcPts val="0"/>
              </a:spcBef>
              <a:defRPr sz="1200"/>
            </a:lvl3pPr>
            <a:lvl4pPr>
              <a:lnSpc>
                <a:spcPct val="114000"/>
              </a:lnSpc>
              <a:spcBef>
                <a:spcPts val="0"/>
              </a:spcBef>
              <a:defRPr sz="1300"/>
            </a:lvl4pPr>
            <a:lvl5pPr>
              <a:lnSpc>
                <a:spcPct val="114000"/>
              </a:lnSpc>
              <a:spcBef>
                <a:spcPts val="0"/>
              </a:spcBef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sz="quarter" idx="11"/>
          </p:nvPr>
        </p:nvSpPr>
        <p:spPr>
          <a:xfrm>
            <a:off x="6768973" y="2486025"/>
            <a:ext cx="2743200" cy="3686175"/>
          </a:xfrm>
        </p:spPr>
        <p:txBody>
          <a:bodyPr tIns="91440"/>
          <a:lstStyle>
            <a:lvl1pPr marL="137160" indent="-137160"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274320" indent="-182880">
              <a:buFont typeface="Arial" panose="020B0604020202020204" pitchFamily="34" charset="0"/>
              <a:buChar char="-"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585216" indent="-173736">
              <a:defRPr sz="12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sz="quarter" idx="12"/>
          </p:nvPr>
        </p:nvSpPr>
        <p:spPr>
          <a:xfrm>
            <a:off x="3512092" y="2486025"/>
            <a:ext cx="2743200" cy="3686175"/>
          </a:xfrm>
        </p:spPr>
        <p:txBody>
          <a:bodyPr tIns="91440"/>
          <a:lstStyle>
            <a:lvl1pPr marL="136525" indent="-136525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defRPr lang="en-US" sz="14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274320" indent="-18288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-"/>
              <a:defRPr lang="en-US" sz="14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585216" indent="-173736">
              <a:lnSpc>
                <a:spcPct val="114000"/>
              </a:lnSpc>
              <a:spcBef>
                <a:spcPts val="0"/>
              </a:spcBef>
              <a:defRPr sz="1200"/>
            </a:lvl3pPr>
            <a:lvl4pPr>
              <a:lnSpc>
                <a:spcPct val="114000"/>
              </a:lnSpc>
              <a:spcBef>
                <a:spcPts val="0"/>
              </a:spcBef>
              <a:defRPr sz="1300"/>
            </a:lvl4pPr>
            <a:lvl5pPr>
              <a:lnSpc>
                <a:spcPct val="114000"/>
              </a:lnSpc>
              <a:spcBef>
                <a:spcPts val="0"/>
              </a:spcBef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1D9A9699-A38C-43B2-B45D-777BE12A8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210" y="879664"/>
            <a:ext cx="9256963" cy="796736"/>
          </a:xfrm>
          <a:prstGeom prst="rect">
            <a:avLst/>
          </a:prstGeom>
        </p:spPr>
        <p:txBody>
          <a:bodyPr vert="horz" lIns="0" tIns="0" rIns="0" bIns="48774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1614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>
            <a:extLst>
              <a:ext uri="{FF2B5EF4-FFF2-40B4-BE49-F238E27FC236}">
                <a16:creationId xmlns:a16="http://schemas.microsoft.com/office/drawing/2014/main" id="{95E987C8-4F07-4F6F-A456-833539496F4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38624801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16" imgH="216" progId="TCLayout.ActiveDocument.1">
                  <p:embed/>
                </p:oleObj>
              </mc:Choice>
              <mc:Fallback>
                <p:oleObj name="think-cell Slide" r:id="rId4" imgW="216" imgH="216" progId="TCLayout.ActiveDocument.1">
                  <p:embed/>
                  <p:pic>
                    <p:nvPicPr>
                      <p:cNvPr id="9" name="Object 8" hidden="1">
                        <a:extLst>
                          <a:ext uri="{FF2B5EF4-FFF2-40B4-BE49-F238E27FC236}">
                            <a16:creationId xmlns:a16="http://schemas.microsoft.com/office/drawing/2014/main" id="{95E987C8-4F07-4F6F-A456-833539496F4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A53FA6A3-438D-451C-BEBD-0EA60D35D940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26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5BF4DC5-25B6-45E7-AF1F-ADF99DB2984C}"/>
              </a:ext>
            </a:extLst>
          </p:cNvPr>
          <p:cNvSpPr/>
          <p:nvPr userDrawn="1"/>
        </p:nvSpPr>
        <p:spPr>
          <a:xfrm>
            <a:off x="63" y="0"/>
            <a:ext cx="9756648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548" tIns="48774" rIns="97548" bIns="48774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187" y="2529054"/>
            <a:ext cx="8593297" cy="400110"/>
          </a:xfrm>
        </p:spPr>
        <p:txBody>
          <a:bodyPr wrap="square" tIns="0" bIns="0" anchor="t">
            <a:spAutoFit/>
          </a:bodyPr>
          <a:lstStyle>
            <a:lvl1pPr algn="l">
              <a:defRPr sz="2600" b="1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8703812" y="105206"/>
            <a:ext cx="976671" cy="11671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548" tIns="48774" rIns="97548" bIns="48774"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1B210E5-2317-4495-9E26-9FD47AF1F07F}"/>
              </a:ext>
            </a:extLst>
          </p:cNvPr>
          <p:cNvGrpSpPr>
            <a:grpSpLocks noChangeAspect="1"/>
          </p:cNvGrpSpPr>
          <p:nvPr userDrawn="1"/>
        </p:nvGrpSpPr>
        <p:grpSpPr>
          <a:xfrm rot="18900000">
            <a:off x="7907036" y="253629"/>
            <a:ext cx="1849740" cy="1704157"/>
            <a:chOff x="17454" y="1303"/>
            <a:chExt cx="464234" cy="427420"/>
          </a:xfrm>
        </p:grpSpPr>
        <p:pic>
          <p:nvPicPr>
            <p:cNvPr id="12" name="Graphic 3">
              <a:extLst>
                <a:ext uri="{FF2B5EF4-FFF2-40B4-BE49-F238E27FC236}">
                  <a16:creationId xmlns:a16="http://schemas.microsoft.com/office/drawing/2014/main" id="{1ECA3BA0-AA6B-4E42-AAB1-84254A2759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rot="909593">
              <a:off x="208638" y="1303"/>
              <a:ext cx="273050" cy="236220"/>
            </a:xfrm>
            <a:prstGeom prst="rect">
              <a:avLst/>
            </a:prstGeom>
          </p:spPr>
        </p:pic>
        <p:pic>
          <p:nvPicPr>
            <p:cNvPr id="16" name="Graphic 4">
              <a:extLst>
                <a:ext uri="{FF2B5EF4-FFF2-40B4-BE49-F238E27FC236}">
                  <a16:creationId xmlns:a16="http://schemas.microsoft.com/office/drawing/2014/main" id="{F3E953E4-BD2E-43B8-A550-B8783B138D6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 rot="909593">
              <a:off x="17454" y="51747"/>
              <a:ext cx="273050" cy="236220"/>
            </a:xfrm>
            <a:prstGeom prst="rect">
              <a:avLst/>
            </a:prstGeom>
          </p:spPr>
        </p:pic>
        <p:pic>
          <p:nvPicPr>
            <p:cNvPr id="17" name="Graphic 11">
              <a:extLst>
                <a:ext uri="{FF2B5EF4-FFF2-40B4-BE49-F238E27FC236}">
                  <a16:creationId xmlns:a16="http://schemas.microsoft.com/office/drawing/2014/main" id="{5BC6DCDE-CABE-4CDB-9444-81DCC7FB1E1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 rot="909593">
              <a:off x="156828" y="192503"/>
              <a:ext cx="273050" cy="2362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94730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3" y="0"/>
            <a:ext cx="9756648" cy="7315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548" tIns="48774" rIns="97548" bIns="48774" rtlCol="0" anchor="ctr"/>
          <a:lstStyle/>
          <a:p>
            <a:pPr algn="ctr"/>
            <a:endParaRPr lang="en-US"/>
          </a:p>
        </p:txBody>
      </p:sp>
      <p:pic>
        <p:nvPicPr>
          <p:cNvPr id="21" name="Picture 59" descr="cid:image001.png@01D49ED8.84C1B980">
            <a:extLst>
              <a:ext uri="{FF2B5EF4-FFF2-40B4-BE49-F238E27FC236}">
                <a16:creationId xmlns:a16="http://schemas.microsoft.com/office/drawing/2014/main" id="{E8178294-277C-48C3-A367-92BAAC0465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107" y="6238389"/>
            <a:ext cx="2349280" cy="712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2424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0A1DE3-85CE-E84F-B7B5-BBFC525D5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E8098E-FEBB-CF48-BB9B-5040AE8D31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DE10C3-D171-584B-A712-287DC55F2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05C62-D31E-6245-9E55-FE094DC5D366}" type="datetimeFigureOut">
              <a:rPr lang="en-US" smtClean="0"/>
              <a:t>21/09/2024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520281-EF91-244C-8052-D427E095B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20C6E-A2F5-3844-8731-A4E2AD25F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AB4E-82FA-1B46-B6D0-291BB2A24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968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13" Type="http://schemas.openxmlformats.org/officeDocument/2006/relationships/image" Target="../media/image4.png"/><Relationship Id="rId18" Type="http://schemas.openxmlformats.org/officeDocument/2006/relationships/image" Target="cid:image001.png@01D546C5.F32FB7B0" TargetMode="External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2.xml"/><Relationship Id="rId12" Type="http://schemas.openxmlformats.org/officeDocument/2006/relationships/image" Target="../media/image3.svg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.svg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6.png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oleObject" Target="../embeddings/oleObject1.bin"/><Relationship Id="rId14" Type="http://schemas.openxmlformats.org/officeDocument/2006/relationships/image" Target="../media/image5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295872813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>
            <a:extLst>
              <a:ext uri="{FF2B5EF4-FFF2-40B4-BE49-F238E27FC236}">
                <a16:creationId xmlns:a16="http://schemas.microsoft.com/office/drawing/2014/main" id="{F82097C7-C17B-4180-84F8-A2955C72C9D0}"/>
              </a:ext>
            </a:extLst>
          </p:cNvPr>
          <p:cNvSpPr/>
          <p:nvPr userDrawn="1">
            <p:custDataLst>
              <p:tags r:id="rId8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26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76A7DCE-6767-4E57-AC1C-C0E4C9129D91}"/>
              </a:ext>
            </a:extLst>
          </p:cNvPr>
          <p:cNvGrpSpPr>
            <a:grpSpLocks noChangeAspect="1"/>
          </p:cNvGrpSpPr>
          <p:nvPr userDrawn="1"/>
        </p:nvGrpSpPr>
        <p:grpSpPr>
          <a:xfrm rot="18900000">
            <a:off x="9045701" y="195129"/>
            <a:ext cx="546594" cy="502920"/>
            <a:chOff x="17454" y="2214"/>
            <a:chExt cx="465146" cy="427703"/>
          </a:xfrm>
        </p:grpSpPr>
        <p:pic>
          <p:nvPicPr>
            <p:cNvPr id="13" name="Graphic 3">
              <a:extLst>
                <a:ext uri="{FF2B5EF4-FFF2-40B4-BE49-F238E27FC236}">
                  <a16:creationId xmlns:a16="http://schemas.microsoft.com/office/drawing/2014/main" id="{865A7D88-63A3-4144-B73D-81304A8C306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 rot="909593">
              <a:off x="209550" y="2214"/>
              <a:ext cx="273050" cy="236220"/>
            </a:xfrm>
            <a:prstGeom prst="rect">
              <a:avLst/>
            </a:prstGeom>
          </p:spPr>
        </p:pic>
        <p:pic>
          <p:nvPicPr>
            <p:cNvPr id="14" name="Graphic 4">
              <a:extLst>
                <a:ext uri="{FF2B5EF4-FFF2-40B4-BE49-F238E27FC236}">
                  <a16:creationId xmlns:a16="http://schemas.microsoft.com/office/drawing/2014/main" id="{164F39C1-9B01-4A15-86D3-C82D5EB703F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 rot="909593">
              <a:off x="17454" y="51747"/>
              <a:ext cx="273050" cy="236220"/>
            </a:xfrm>
            <a:prstGeom prst="rect">
              <a:avLst/>
            </a:prstGeom>
          </p:spPr>
        </p:pic>
        <p:pic>
          <p:nvPicPr>
            <p:cNvPr id="15" name="Graphic 11">
              <a:extLst>
                <a:ext uri="{FF2B5EF4-FFF2-40B4-BE49-F238E27FC236}">
                  <a16:creationId xmlns:a16="http://schemas.microsoft.com/office/drawing/2014/main" id="{7C33119B-F315-4616-A11F-3817E3BDF38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 rot="909593">
              <a:off x="156828" y="193697"/>
              <a:ext cx="273050" cy="236220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5210" y="879664"/>
            <a:ext cx="9256963" cy="796736"/>
          </a:xfrm>
          <a:prstGeom prst="rect">
            <a:avLst/>
          </a:prstGeom>
        </p:spPr>
        <p:txBody>
          <a:bodyPr vert="horz" lIns="0" tIns="0" rIns="0" bIns="48774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4635" y="1960563"/>
            <a:ext cx="9256963" cy="42116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8567225" y="6921079"/>
            <a:ext cx="962301" cy="15388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fld id="{2E9152CC-DD9B-47F6-8FF2-D87C763F937B}" type="slidenum">
              <a:rPr lang="en-US" sz="1000" b="1" smtClean="0">
                <a:solidFill>
                  <a:schemeClr val="bg2">
                    <a:lumMod val="50000"/>
                  </a:schemeClr>
                </a:solidFill>
              </a:rPr>
              <a:pPr algn="r"/>
              <a:t>‹#›</a:t>
            </a:fld>
            <a:endParaRPr lang="en-US" sz="1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83" name="Picture 59" descr="cid:image001.png@01D49ED8.84C1B980">
            <a:extLst>
              <a:ext uri="{FF2B5EF4-FFF2-40B4-BE49-F238E27FC236}">
                <a16:creationId xmlns:a16="http://schemas.microsoft.com/office/drawing/2014/main" id="{BE7A5F0E-0331-4B50-9944-AC2F23CFCF9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7" r:link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107" y="192797"/>
            <a:ext cx="1381125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E10EBE6-BF96-4BB4-96AA-3089B196701D}"/>
              </a:ext>
            </a:extLst>
          </p:cNvPr>
          <p:cNvCxnSpPr/>
          <p:nvPr userDrawn="1"/>
        </p:nvCxnSpPr>
        <p:spPr>
          <a:xfrm>
            <a:off x="252030" y="688273"/>
            <a:ext cx="9274892" cy="0"/>
          </a:xfrm>
          <a:prstGeom prst="line">
            <a:avLst/>
          </a:prstGeom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9714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63" r:id="rId5"/>
  </p:sldLayoutIdLst>
  <p:hf sldNum="0" hdr="0" ftr="0" dt="0"/>
  <p:txStyles>
    <p:titleStyle>
      <a:lvl1pPr algn="l" defTabSz="975482" rtl="0" eaLnBrk="1" latinLnBrk="0" hangingPunct="1">
        <a:spcBef>
          <a:spcPct val="0"/>
        </a:spcBef>
        <a:buNone/>
        <a:defRPr sz="2600" b="1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234950" indent="-234950" algn="l" defTabSz="975482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SzPct val="120000"/>
        <a:buFont typeface="Arial" panose="020B0604020202020204" pitchFamily="34" charset="0"/>
        <a:buChar char="•"/>
        <a:defRPr lang="en-US" sz="1600" b="0" kern="1200" dirty="0">
          <a:solidFill>
            <a:schemeClr val="bg2">
              <a:lumMod val="50000"/>
            </a:schemeClr>
          </a:solidFill>
          <a:latin typeface="Arial" panose="020B0604020202020204" pitchFamily="34" charset="0"/>
          <a:ea typeface="+mn-ea"/>
          <a:cs typeface="+mn-cs"/>
        </a:defRPr>
      </a:lvl1pPr>
      <a:lvl2pPr marL="457200" indent="-222250" algn="l" defTabSz="975482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SzPct val="120000"/>
        <a:buFont typeface="Arial" panose="020B0604020202020204" pitchFamily="34" charset="0"/>
        <a:buChar char="–"/>
        <a:defRPr sz="1600" kern="1200">
          <a:solidFill>
            <a:schemeClr val="bg2">
              <a:lumMod val="50000"/>
            </a:schemeClr>
          </a:solidFill>
          <a:latin typeface="Arial" panose="020B0604020202020204" pitchFamily="34" charset="0"/>
          <a:ea typeface="+mn-ea"/>
          <a:cs typeface="+mn-cs"/>
        </a:defRPr>
      </a:lvl2pPr>
      <a:lvl3pPr marL="914400" indent="-228600" algn="l" defTabSz="975482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SzPct val="120000"/>
        <a:buFont typeface="Arial" panose="020B0604020202020204" pitchFamily="34" charset="0"/>
        <a:buChar char="–"/>
        <a:defRPr sz="1600" kern="1200">
          <a:solidFill>
            <a:schemeClr val="bg2">
              <a:lumMod val="50000"/>
            </a:schemeClr>
          </a:solidFill>
          <a:latin typeface="Arial" panose="020B0604020202020204" pitchFamily="34" charset="0"/>
          <a:ea typeface="+mn-ea"/>
          <a:cs typeface="+mn-cs"/>
        </a:defRPr>
      </a:lvl3pPr>
      <a:lvl4pPr marL="1707093" indent="-243870" algn="l" defTabSz="975482" rtl="0" eaLnBrk="1" latinLnBrk="0" hangingPunct="1">
        <a:spcBef>
          <a:spcPct val="20000"/>
        </a:spcBef>
        <a:buFont typeface="Arial" panose="020B0604020202020204" pitchFamily="34" charset="0"/>
        <a:buChar char="–"/>
        <a:defRPr sz="1700" kern="1200">
          <a:solidFill>
            <a:schemeClr val="bg2">
              <a:lumMod val="50000"/>
            </a:schemeClr>
          </a:solidFill>
          <a:latin typeface="Arial" panose="020B0604020202020204" pitchFamily="34" charset="0"/>
          <a:ea typeface="+mn-ea"/>
          <a:cs typeface="+mn-cs"/>
        </a:defRPr>
      </a:lvl4pPr>
      <a:lvl5pPr marL="2194834" indent="-243870" algn="l" defTabSz="975482" rtl="0" eaLnBrk="1" latinLnBrk="0" hangingPunct="1">
        <a:spcBef>
          <a:spcPct val="20000"/>
        </a:spcBef>
        <a:buFont typeface="Arial" panose="020B0604020202020204" pitchFamily="34" charset="0"/>
        <a:buChar char="»"/>
        <a:defRPr sz="1700" kern="1200">
          <a:solidFill>
            <a:schemeClr val="bg2">
              <a:lumMod val="50000"/>
            </a:schemeClr>
          </a:solidFill>
          <a:latin typeface="Arial" panose="020B0604020202020204" pitchFamily="34" charset="0"/>
          <a:ea typeface="+mn-ea"/>
          <a:cs typeface="+mn-cs"/>
        </a:defRPr>
      </a:lvl5pPr>
      <a:lvl6pPr marL="2682575" indent="-243870" algn="l" defTabSz="975482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70316" indent="-243870" algn="l" defTabSz="975482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8057" indent="-243870" algn="l" defTabSz="975482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45798" indent="-243870" algn="l" defTabSz="975482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7741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75482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63223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50964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38705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26446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14187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901928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" userDrawn="1">
          <p15:clr>
            <a:srgbClr val="F26B43"/>
          </p15:clr>
        </p15:guide>
        <p15:guide id="2" pos="6001" userDrawn="1">
          <p15:clr>
            <a:srgbClr val="F26B43"/>
          </p15:clr>
        </p15:guide>
        <p15:guide id="6" orient="horz" pos="96" userDrawn="1">
          <p15:clr>
            <a:srgbClr val="F26B43"/>
          </p15:clr>
        </p15:guide>
        <p15:guide id="7" orient="horz" pos="1056" userDrawn="1">
          <p15:clr>
            <a:srgbClr val="F26B43"/>
          </p15:clr>
        </p15:guide>
        <p15:guide id="8" orient="horz" pos="1248" userDrawn="1">
          <p15:clr>
            <a:srgbClr val="F26B43"/>
          </p15:clr>
        </p15:guide>
        <p15:guide id="9" pos="145" userDrawn="1">
          <p15:clr>
            <a:srgbClr val="F26B43"/>
          </p15:clr>
        </p15:guide>
        <p15:guide id="10" pos="5713" userDrawn="1">
          <p15:clr>
            <a:srgbClr val="F26B43"/>
          </p15:clr>
        </p15:guide>
        <p15:guide id="12" orient="horz" pos="3964" userDrawn="1">
          <p15:clr>
            <a:srgbClr val="F26B43"/>
          </p15:clr>
        </p15:guide>
        <p15:guide id="14" orient="horz" pos="3888" userDrawn="1">
          <p15:clr>
            <a:srgbClr val="F26B43"/>
          </p15:clr>
        </p15:guide>
        <p15:guide id="15" orient="horz" pos="1584" userDrawn="1">
          <p15:clr>
            <a:srgbClr val="F26B43"/>
          </p15:clr>
        </p15:guide>
        <p15:guide id="16" pos="2785" userDrawn="1">
          <p15:clr>
            <a:srgbClr val="F26B43"/>
          </p15:clr>
        </p15:guide>
        <p15:guide id="17" pos="3361" userDrawn="1">
          <p15:clr>
            <a:srgbClr val="F26B43"/>
          </p15:clr>
        </p15:guide>
        <p15:guide id="18" orient="horz" pos="4608" userDrawn="1">
          <p15:clr>
            <a:srgbClr val="F26B43"/>
          </p15:clr>
        </p15:guide>
        <p15:guide id="19" orient="horz" pos="4356" userDrawn="1">
          <p15:clr>
            <a:srgbClr val="F26B43"/>
          </p15:clr>
        </p15:guide>
        <p15:guide id="20" orient="horz" pos="528" userDrawn="1">
          <p15:clr>
            <a:srgbClr val="F26B43"/>
          </p15:clr>
        </p15:guide>
        <p15:guide id="21" orient="horz" pos="417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emf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B2E8C-098A-7642-B32B-34C0F206E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507" y="838200"/>
            <a:ext cx="8415218" cy="72408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/>
              <a:t>FIELD MEDICAL ASSISTANT COURSE (FMAC)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62903A-B496-AA47-BAFE-648585A21D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9905" y="2590800"/>
            <a:ext cx="9256963" cy="935037"/>
          </a:xfrm>
        </p:spPr>
        <p:txBody>
          <a:bodyPr/>
          <a:lstStyle/>
          <a:p>
            <a:pPr marL="0" indent="0" algn="ctr">
              <a:buNone/>
            </a:pPr>
            <a:r>
              <a:rPr lang="en-GB" sz="3200" dirty="0"/>
              <a:t>MODULE 04: </a:t>
            </a:r>
          </a:p>
          <a:p>
            <a:pPr marL="0" indent="0" algn="ctr">
              <a:buNone/>
            </a:pPr>
            <a:r>
              <a:rPr lang="en-GB" sz="4000" b="1" dirty="0"/>
              <a:t>PRINCIPLES AND APPLICATION OF </a:t>
            </a:r>
          </a:p>
          <a:p>
            <a:pPr marL="0" indent="0" algn="ctr">
              <a:buNone/>
            </a:pPr>
            <a:r>
              <a:rPr lang="en-GB" sz="4000" b="1" dirty="0"/>
              <a:t>TACTICAL FIELD CARE (TFC)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39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1800" b="0" dirty="0"/>
              <a:t>TACTICAL FIELD CARE</a:t>
            </a:r>
            <a:br>
              <a:rPr lang="en-US" sz="2561" dirty="0"/>
            </a:br>
            <a:endParaRPr lang="en-US" sz="2561" dirty="0"/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6800DC0C-5D70-924B-B3E2-455BB411CE1F}"/>
              </a:ext>
            </a:extLst>
          </p:cNvPr>
          <p:cNvSpPr txBox="1">
            <a:spLocks/>
          </p:cNvSpPr>
          <p:nvPr/>
        </p:nvSpPr>
        <p:spPr>
          <a:xfrm>
            <a:off x="611187" y="2681099"/>
            <a:ext cx="3251578" cy="33387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i="1" dirty="0"/>
              <a:t>DURING</a:t>
            </a:r>
            <a:r>
              <a:rPr lang="en-GB" sz="1800" b="1" dirty="0"/>
              <a:t> LIFE-THREATENING</a:t>
            </a:r>
            <a:endParaRPr lang="en-GB" b="1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M</a:t>
            </a:r>
            <a:r>
              <a:rPr lang="en-GB" b="1" dirty="0"/>
              <a:t>ASSIVE BLEEDING    </a:t>
            </a:r>
            <a:r>
              <a:rPr lang="en-GB" b="1" dirty="0">
                <a:solidFill>
                  <a:srgbClr val="FF0000"/>
                </a:solidFill>
              </a:rPr>
              <a:t>#1 Priority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A</a:t>
            </a:r>
            <a:r>
              <a:rPr lang="en-GB" b="1" dirty="0"/>
              <a:t>IRWAY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R</a:t>
            </a:r>
            <a:r>
              <a:rPr lang="en-GB" b="1" dirty="0"/>
              <a:t>ESPIRATION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C</a:t>
            </a:r>
            <a:r>
              <a:rPr lang="en-GB" b="1" dirty="0"/>
              <a:t>IRCULATION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H</a:t>
            </a:r>
            <a:r>
              <a:rPr lang="en-GB" b="1" dirty="0"/>
              <a:t>YPOTHERMIA / </a:t>
            </a:r>
            <a:r>
              <a:rPr lang="en-GB" b="1" dirty="0">
                <a:solidFill>
                  <a:srgbClr val="000000"/>
                </a:solidFill>
              </a:rPr>
              <a:t>H</a:t>
            </a:r>
            <a:r>
              <a:rPr lang="en-GB" b="1" dirty="0"/>
              <a:t>EAD INJURIES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D2121CF1-EB03-E044-8291-BB4B89766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09" y="1350963"/>
            <a:ext cx="9256963" cy="8588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FF0000"/>
                </a:solidFill>
                <a:ea typeface="+mj-ea"/>
                <a:cs typeface="+mj-cs"/>
              </a:rPr>
              <a:t>MARCH</a:t>
            </a: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 PAWS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5ACD7C78-18E5-FF46-9E79-C471699C3F32}"/>
              </a:ext>
            </a:extLst>
          </p:cNvPr>
          <p:cNvSpPr txBox="1">
            <a:spLocks/>
          </p:cNvSpPr>
          <p:nvPr/>
        </p:nvSpPr>
        <p:spPr>
          <a:xfrm>
            <a:off x="4954587" y="2681099"/>
            <a:ext cx="3861178" cy="33387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i="1" dirty="0"/>
              <a:t>AFTER</a:t>
            </a:r>
            <a:r>
              <a:rPr lang="en-GB" sz="1800" b="1" dirty="0"/>
              <a:t> LIFE-THREATENING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>
                <a:solidFill>
                  <a:srgbClr val="3CBBED"/>
                </a:solidFill>
              </a:rPr>
              <a:t>P</a:t>
            </a:r>
            <a:r>
              <a:rPr lang="en-GB" b="1" dirty="0"/>
              <a:t>AIN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>
                <a:solidFill>
                  <a:srgbClr val="3CBBED"/>
                </a:solidFill>
              </a:rPr>
              <a:t>A</a:t>
            </a:r>
            <a:r>
              <a:rPr lang="en-GB" b="1" dirty="0"/>
              <a:t>NTIBIOTICS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>
                <a:solidFill>
                  <a:srgbClr val="3CBBED"/>
                </a:solidFill>
              </a:rPr>
              <a:t>W</a:t>
            </a:r>
            <a:r>
              <a:rPr lang="en-GB" b="1" dirty="0"/>
              <a:t>OUNDS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>
                <a:solidFill>
                  <a:srgbClr val="3CBBED"/>
                </a:solidFill>
              </a:rPr>
              <a:t>S</a:t>
            </a:r>
            <a:r>
              <a:rPr lang="en-GB" b="1" dirty="0"/>
              <a:t>PLINTING</a:t>
            </a:r>
          </a:p>
        </p:txBody>
      </p:sp>
    </p:spTree>
    <p:extLst>
      <p:ext uri="{BB962C8B-B14F-4D97-AF65-F5344CB8AC3E}">
        <p14:creationId xmlns:p14="http://schemas.microsoft.com/office/powerpoint/2010/main" val="2484545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10" y="1226671"/>
            <a:ext cx="9256963" cy="6302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</a:rPr>
              <a:t>COMMUNICATION</a:t>
            </a:r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3502579" y="841950"/>
            <a:ext cx="2762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TACTICAL FIELD CARE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9BB6D1-275A-D447-8943-C29B6F0DA5BC}"/>
              </a:ext>
            </a:extLst>
          </p:cNvPr>
          <p:cNvSpPr txBox="1"/>
          <p:nvPr/>
        </p:nvSpPr>
        <p:spPr>
          <a:xfrm>
            <a:off x="544675" y="3886200"/>
            <a:ext cx="2809712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Communicate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with the</a:t>
            </a:r>
          </a:p>
          <a:p>
            <a:pPr>
              <a:spcAft>
                <a:spcPts val="600"/>
              </a:spcAft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casualty, if possible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Encourage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Reassure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Explain care 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each step of the way</a:t>
            </a: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55E664-2433-3F46-8227-5204DFFB4F70}"/>
              </a:ext>
            </a:extLst>
          </p:cNvPr>
          <p:cNvSpPr txBox="1"/>
          <p:nvPr/>
        </p:nvSpPr>
        <p:spPr>
          <a:xfrm>
            <a:off x="3502578" y="3886200"/>
            <a:ext cx="305733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Communicate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with tactical leadership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IMMEDIATELY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on evacuation requirements</a:t>
            </a:r>
          </a:p>
          <a:p>
            <a:pPr>
              <a:spcAft>
                <a:spcPts val="600"/>
              </a:spcAft>
            </a:pP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Continue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to communicate with leadership on casualty treatment as needed</a:t>
            </a: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F1AFFF-1273-0142-A7B1-564EBFF0CBB0}"/>
              </a:ext>
            </a:extLst>
          </p:cNvPr>
          <p:cNvSpPr txBox="1"/>
          <p:nvPr/>
        </p:nvSpPr>
        <p:spPr>
          <a:xfrm>
            <a:off x="6559910" y="3860759"/>
            <a:ext cx="2952263" cy="2816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COMMUNICATE WITH EVACUATION AND MEDICAL ASSETS</a:t>
            </a:r>
          </a:p>
          <a:p>
            <a:pPr>
              <a:spcAft>
                <a:spcPts val="600"/>
              </a:spcAft>
            </a:pP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Communicate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with the evacuation system to coordinate evacuation using the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4-Line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CASEVAC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request</a:t>
            </a:r>
          </a:p>
          <a:p>
            <a:pPr>
              <a:spcAft>
                <a:spcPts val="600"/>
              </a:spcAft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Keep each casualty’s Cas Card up to date</a:t>
            </a:r>
          </a:p>
          <a:p>
            <a:endParaRPr lang="en-GB" sz="1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41CCA4E-E032-B04D-A443-94320EAAD35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4345" y="1882560"/>
            <a:ext cx="2562910" cy="194479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102807C-C938-F74D-9E52-A7725583867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13" y="1676400"/>
            <a:ext cx="3024974" cy="225777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EF12A85-7C7A-6B4C-B2CF-EDC1067CB4D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2578" y="1784246"/>
            <a:ext cx="2438400" cy="1788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0381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10" y="1226671"/>
            <a:ext cx="9256963" cy="6302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</a:rPr>
              <a:t>COMMUNICATE RELEVANT CASUALTY DATA</a:t>
            </a:r>
          </a:p>
          <a:p>
            <a:pPr marL="0" indent="0" algn="ctr">
              <a:buNone/>
            </a:pPr>
            <a:endParaRPr lang="en-GB" sz="2400" b="1" dirty="0">
              <a:solidFill>
                <a:srgbClr val="3CBBED"/>
              </a:solidFill>
            </a:endParaRPr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3502579" y="841950"/>
            <a:ext cx="2762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TACTICAL FIELD CARE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9BB6D1-275A-D447-8943-C29B6F0DA5BC}"/>
              </a:ext>
            </a:extLst>
          </p:cNvPr>
          <p:cNvSpPr txBox="1"/>
          <p:nvPr/>
        </p:nvSpPr>
        <p:spPr>
          <a:xfrm>
            <a:off x="544675" y="3886200"/>
            <a:ext cx="2965877" cy="1369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Document ALL 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assessment</a:t>
            </a:r>
          </a:p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and medical care (including</a:t>
            </a:r>
          </a:p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interventions and medications)</a:t>
            </a:r>
          </a:p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on the Casualty Card</a:t>
            </a: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55E664-2433-3F46-8227-5204DFFB4F70}"/>
              </a:ext>
            </a:extLst>
          </p:cNvPr>
          <p:cNvSpPr txBox="1"/>
          <p:nvPr/>
        </p:nvSpPr>
        <p:spPr>
          <a:xfrm>
            <a:off x="3510552" y="3529548"/>
            <a:ext cx="3057332" cy="3708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Communicate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with CASEVAC using the:</a:t>
            </a:r>
          </a:p>
          <a:p>
            <a:pPr>
              <a:spcAft>
                <a:spcPts val="600"/>
              </a:spcAft>
            </a:pP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4-Line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CASEVAC request form</a:t>
            </a:r>
          </a:p>
          <a:p>
            <a:pPr>
              <a:spcAft>
                <a:spcPts val="600"/>
              </a:spcAft>
            </a:pP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MIST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Report</a:t>
            </a:r>
          </a:p>
          <a:p>
            <a:pPr lvl="1">
              <a:spcAft>
                <a:spcPts val="600"/>
              </a:spcAft>
            </a:pPr>
            <a:r>
              <a:rPr lang="en-GB" sz="1600" dirty="0">
                <a:solidFill>
                  <a:srgbClr val="FF0000"/>
                </a:solidFill>
                <a:latin typeface="Arial" panose="020B0604020202020204" pitchFamily="34" charset="0"/>
              </a:rPr>
              <a:t>M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echanism of injury</a:t>
            </a:r>
          </a:p>
          <a:p>
            <a:pPr lvl="1">
              <a:spcAft>
                <a:spcPts val="600"/>
              </a:spcAft>
            </a:pPr>
            <a:r>
              <a:rPr lang="en-GB" sz="1600" dirty="0">
                <a:solidFill>
                  <a:srgbClr val="FF0000"/>
                </a:solidFill>
                <a:latin typeface="Arial" panose="020B0604020202020204" pitchFamily="34" charset="0"/>
              </a:rPr>
              <a:t>I</a:t>
            </a: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njuries</a:t>
            </a:r>
          </a:p>
          <a:p>
            <a:pPr lvl="1">
              <a:spcAft>
                <a:spcPts val="600"/>
              </a:spcAft>
            </a:pPr>
            <a:r>
              <a:rPr lang="en-GB" sz="1600" dirty="0">
                <a:solidFill>
                  <a:srgbClr val="FF0000"/>
                </a:solidFill>
                <a:latin typeface="Arial" panose="020B0604020202020204" pitchFamily="34" charset="0"/>
              </a:rPr>
              <a:t>S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ymptoms</a:t>
            </a:r>
          </a:p>
          <a:p>
            <a:pPr lvl="1">
              <a:spcAft>
                <a:spcPts val="600"/>
              </a:spcAft>
            </a:pPr>
            <a:r>
              <a:rPr lang="en-GB" sz="1600" dirty="0">
                <a:solidFill>
                  <a:srgbClr val="FF0000"/>
                </a:solidFill>
                <a:latin typeface="Arial" panose="020B0604020202020204" pitchFamily="34" charset="0"/>
              </a:rPr>
              <a:t>T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reatment</a:t>
            </a:r>
          </a:p>
          <a:p>
            <a:pPr>
              <a:spcAft>
                <a:spcPts val="600"/>
              </a:spcAft>
            </a:pP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Relay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the information following your standard operating procedures</a:t>
            </a: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F1AFFF-1273-0142-A7B1-564EBFF0CBB0}"/>
              </a:ext>
            </a:extLst>
          </p:cNvPr>
          <p:cNvSpPr txBox="1"/>
          <p:nvPr/>
        </p:nvSpPr>
        <p:spPr>
          <a:xfrm>
            <a:off x="6559910" y="2462733"/>
            <a:ext cx="295226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COMMUNICATE CASUALTY</a:t>
            </a:r>
          </a:p>
          <a:p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DATA IN HAND-OFF WITH</a:t>
            </a:r>
          </a:p>
          <a:p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MEDIC OR CASEVAC</a:t>
            </a:r>
          </a:p>
          <a:p>
            <a:pPr>
              <a:spcAft>
                <a:spcPts val="600"/>
              </a:spcAft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When handing casualty off to medic or CASEVAC, read off the Casualty Card, including any additional information as needed</a:t>
            </a:r>
          </a:p>
          <a:p>
            <a:pPr>
              <a:spcAft>
                <a:spcPts val="600"/>
              </a:spcAft>
            </a:pP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MIST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report may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change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as the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casualty status 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and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interventions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performed change</a:t>
            </a:r>
          </a:p>
          <a:p>
            <a:endParaRPr lang="en-GB" sz="1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0CB0EF2-357A-6340-ABC9-9BCDB96D654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042" y="1783785"/>
            <a:ext cx="2582002" cy="192714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53817AC-41EF-2E46-AA9B-E460D8C814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8133" y="1558289"/>
            <a:ext cx="2651116" cy="1944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1327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10" y="1226671"/>
            <a:ext cx="9256963" cy="6302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TRIAGE ‒ PRIORITIZING MULTIPLE CASUALTIES</a:t>
            </a: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30BAC7-2B82-F945-A765-72144BEB1E99}"/>
              </a:ext>
            </a:extLst>
          </p:cNvPr>
          <p:cNvSpPr txBox="1"/>
          <p:nvPr/>
        </p:nvSpPr>
        <p:spPr>
          <a:xfrm>
            <a:off x="839787" y="2203915"/>
            <a:ext cx="7848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r>
              <a:rPr lang="en-GB" b="1" dirty="0">
                <a:solidFill>
                  <a:srgbClr val="000000"/>
                </a:solidFill>
              </a:rPr>
              <a:t>Casualties with these injuries must be treated first: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3502579" y="841950"/>
            <a:ext cx="2762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TACTICAL FIELD CARE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57B2EFB-2985-194F-A076-FA2FB72381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987" y="2819400"/>
            <a:ext cx="4014000" cy="396644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39BB6D1-275A-D447-8943-C29B6F0DA5BC}"/>
              </a:ext>
            </a:extLst>
          </p:cNvPr>
          <p:cNvSpPr txBox="1"/>
          <p:nvPr/>
        </p:nvSpPr>
        <p:spPr>
          <a:xfrm>
            <a:off x="1101922" y="3429000"/>
            <a:ext cx="4801314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#1 </a:t>
            </a:r>
            <a:r>
              <a:rPr lang="en-GB" dirty="0">
                <a:solidFill>
                  <a:srgbClr val="FF0000"/>
                </a:solidFill>
              </a:rPr>
              <a:t>Massive bleeding</a:t>
            </a:r>
          </a:p>
          <a:p>
            <a:r>
              <a:rPr lang="en-GB" dirty="0">
                <a:solidFill>
                  <a:srgbClr val="000000"/>
                </a:solidFill>
              </a:rPr>
              <a:t>#2 </a:t>
            </a:r>
            <a:r>
              <a:rPr lang="en-GB" b="1" dirty="0">
                <a:solidFill>
                  <a:srgbClr val="000000"/>
                </a:solidFill>
              </a:rPr>
              <a:t>Penetrating</a:t>
            </a:r>
            <a:r>
              <a:rPr lang="en-GB" dirty="0">
                <a:solidFill>
                  <a:srgbClr val="000000"/>
                </a:solidFill>
              </a:rPr>
              <a:t> trauma into the box (torso)</a:t>
            </a:r>
          </a:p>
          <a:p>
            <a:r>
              <a:rPr lang="en-GB" dirty="0">
                <a:solidFill>
                  <a:srgbClr val="000000"/>
                </a:solidFill>
              </a:rPr>
              <a:t>#3 </a:t>
            </a:r>
            <a:r>
              <a:rPr lang="en-GB" b="1" dirty="0">
                <a:solidFill>
                  <a:srgbClr val="000000"/>
                </a:solidFill>
              </a:rPr>
              <a:t>Airway</a:t>
            </a:r>
            <a:r>
              <a:rPr lang="en-GB" dirty="0">
                <a:solidFill>
                  <a:srgbClr val="000000"/>
                </a:solidFill>
              </a:rPr>
              <a:t> compromise</a:t>
            </a:r>
          </a:p>
          <a:p>
            <a:r>
              <a:rPr lang="en-GB" dirty="0">
                <a:solidFill>
                  <a:srgbClr val="000000"/>
                </a:solidFill>
              </a:rPr>
              <a:t>#4 </a:t>
            </a:r>
            <a:r>
              <a:rPr lang="en-GB" b="1" dirty="0">
                <a:solidFill>
                  <a:srgbClr val="000000"/>
                </a:solidFill>
              </a:rPr>
              <a:t>Respiratory</a:t>
            </a:r>
            <a:r>
              <a:rPr lang="en-GB" dirty="0">
                <a:solidFill>
                  <a:srgbClr val="000000"/>
                </a:solidFill>
              </a:rPr>
              <a:t> distress</a:t>
            </a:r>
          </a:p>
          <a:p>
            <a:r>
              <a:rPr lang="en-GB" dirty="0">
                <a:solidFill>
                  <a:srgbClr val="000000"/>
                </a:solidFill>
              </a:rPr>
              <a:t>#5 Altered mental status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6950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10" y="1226671"/>
            <a:ext cx="9256963" cy="6302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TRIAGE CONSIDERATIONS</a:t>
            </a: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30BAC7-2B82-F945-A765-72144BEB1E99}"/>
              </a:ext>
            </a:extLst>
          </p:cNvPr>
          <p:cNvSpPr txBox="1"/>
          <p:nvPr/>
        </p:nvSpPr>
        <p:spPr>
          <a:xfrm>
            <a:off x="839787" y="2203915"/>
            <a:ext cx="7848600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Casualties may need to be sorted into prioritized treatment groups 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The FMA may be required to assist medical personnel with urgent casualties, monitor casualties after emergency interventions, and may be tasked with preparing casualties for evacuation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3502579" y="841950"/>
            <a:ext cx="2762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TACTICAL FIELD CARE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F156804-70DD-004D-BCA7-8A34EB5969A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7187" y="3962400"/>
            <a:ext cx="3962400" cy="2957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7426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10" y="1226671"/>
            <a:ext cx="9256963" cy="6302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SUMMARY</a:t>
            </a: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30BAC7-2B82-F945-A765-72144BEB1E99}"/>
              </a:ext>
            </a:extLst>
          </p:cNvPr>
          <p:cNvSpPr txBox="1"/>
          <p:nvPr/>
        </p:nvSpPr>
        <p:spPr>
          <a:xfrm>
            <a:off x="839787" y="2203915"/>
            <a:ext cx="7848600" cy="367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Ensure you are aware of all security and safety procedures for TFC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Tactical Field Care is when the casualty and the responder are both no longer under effective enemy fire or threat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Security and safety in TFC is a priority; clear and secure weapons and communications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Understand the principles of casualty extractions in accordance with unit standard operating procedures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Always follow the MARCH PAWS procedure during life-threatening and after life-threatening injuries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3502579" y="841950"/>
            <a:ext cx="2762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TACTICAL FIELD CARE</a:t>
            </a:r>
          </a:p>
        </p:txBody>
      </p:sp>
    </p:spTree>
    <p:extLst>
      <p:ext uri="{BB962C8B-B14F-4D97-AF65-F5344CB8AC3E}">
        <p14:creationId xmlns:p14="http://schemas.microsoft.com/office/powerpoint/2010/main" val="4310411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D2121CF1-EB03-E044-8291-BB4B89766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09" y="1350963"/>
            <a:ext cx="9256963" cy="8588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CHECK ON LEARNING</a:t>
            </a: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0BB77F5-7653-EF43-B25B-43D810F55D2B}"/>
              </a:ext>
            </a:extLst>
          </p:cNvPr>
          <p:cNvSpPr txBox="1"/>
          <p:nvPr/>
        </p:nvSpPr>
        <p:spPr>
          <a:xfrm>
            <a:off x="1220787" y="2590800"/>
            <a:ext cx="754380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What is the difference between the TFC and CUF phases?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True or False: During TFC, the tactical situation could change back to CUF again at any time.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What is MARCH PAWS?</a:t>
            </a:r>
          </a:p>
        </p:txBody>
      </p:sp>
    </p:spTree>
    <p:extLst>
      <p:ext uri="{BB962C8B-B14F-4D97-AF65-F5344CB8AC3E}">
        <p14:creationId xmlns:p14="http://schemas.microsoft.com/office/powerpoint/2010/main" val="39120392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D2121CF1-EB03-E044-8291-BB4B89766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09" y="1350963"/>
            <a:ext cx="9256963" cy="8588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ANY QUESTIONS?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87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UNITED </a:t>
            </a:r>
            <a:r>
              <a:rPr lang="en-US" sz="1800"/>
              <a:t>NATIONS TACTICAL COMBAT CASUALTY CARE </a:t>
            </a:r>
            <a:r>
              <a:rPr lang="en-US" sz="1800" dirty="0"/>
              <a:t>(UN TCCC)</a:t>
            </a:r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09" y="1350963"/>
            <a:ext cx="9256963" cy="325437"/>
          </a:xfrm>
        </p:spPr>
        <p:txBody>
          <a:bodyPr/>
          <a:lstStyle/>
          <a:p>
            <a:pPr marL="0" indent="0">
              <a:buNone/>
            </a:pPr>
            <a:r>
              <a:rPr lang="en-GB" sz="1800" b="1" dirty="0">
                <a:solidFill>
                  <a:schemeClr val="tx1"/>
                </a:solidFill>
                <a:ea typeface="+mj-ea"/>
                <a:cs typeface="+mj-cs"/>
              </a:rPr>
              <a:t>ROLE-BASED TRAINING SPECTRUM</a:t>
            </a:r>
          </a:p>
          <a:p>
            <a:endParaRPr lang="en-US" dirty="0"/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53C851DC-AA8D-B845-8E4B-E9FEBDC1FD9C}"/>
              </a:ext>
            </a:extLst>
          </p:cNvPr>
          <p:cNvSpPr txBox="1">
            <a:spLocks/>
          </p:cNvSpPr>
          <p:nvPr/>
        </p:nvSpPr>
        <p:spPr>
          <a:xfrm>
            <a:off x="255209" y="2147699"/>
            <a:ext cx="9256963" cy="46341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dirty="0"/>
              <a:t>ROLE 1 CARE</a:t>
            </a:r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r>
              <a:rPr lang="en-GB" sz="2000" dirty="0"/>
              <a:t>NONMEDICAL PERSONNEL</a:t>
            </a:r>
          </a:p>
          <a:p>
            <a:r>
              <a:rPr lang="en-GB" sz="2000" dirty="0"/>
              <a:t>Buddy First Aid </a:t>
            </a:r>
          </a:p>
          <a:p>
            <a:r>
              <a:rPr lang="en-GB" sz="2000" dirty="0"/>
              <a:t>Field Medical Assistant 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MEDICAL PERSONNEL</a:t>
            </a:r>
          </a:p>
          <a:p>
            <a:r>
              <a:rPr lang="en-GB" sz="2000" dirty="0"/>
              <a:t>Paramedic </a:t>
            </a:r>
          </a:p>
          <a:p>
            <a:r>
              <a:rPr lang="en-GB" sz="2000" dirty="0"/>
              <a:t>Nurse </a:t>
            </a:r>
          </a:p>
          <a:p>
            <a:r>
              <a:rPr lang="en-GB" sz="2000" dirty="0"/>
              <a:t>Doctor 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</p:txBody>
      </p:sp>
      <p:sp>
        <p:nvSpPr>
          <p:cNvPr id="2" name="Left Arrow 1">
            <a:extLst>
              <a:ext uri="{FF2B5EF4-FFF2-40B4-BE49-F238E27FC236}">
                <a16:creationId xmlns:a16="http://schemas.microsoft.com/office/drawing/2014/main" id="{DE5ADC4D-C337-6341-882B-1D6DDE85FC88}"/>
              </a:ext>
            </a:extLst>
          </p:cNvPr>
          <p:cNvSpPr/>
          <p:nvPr/>
        </p:nvSpPr>
        <p:spPr>
          <a:xfrm>
            <a:off x="3552286" y="3505200"/>
            <a:ext cx="1295400" cy="685800"/>
          </a:xfrm>
          <a:prstGeom prst="lef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FCB2C2-B33E-A44C-9A86-D6631066AE03}"/>
              </a:ext>
            </a:extLst>
          </p:cNvPr>
          <p:cNvSpPr txBox="1"/>
          <p:nvPr/>
        </p:nvSpPr>
        <p:spPr>
          <a:xfrm>
            <a:off x="4922301" y="3657600"/>
            <a:ext cx="1762085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You are HERE</a:t>
            </a:r>
          </a:p>
        </p:txBody>
      </p:sp>
    </p:spTree>
    <p:extLst>
      <p:ext uri="{BB962C8B-B14F-4D97-AF65-F5344CB8AC3E}">
        <p14:creationId xmlns:p14="http://schemas.microsoft.com/office/powerpoint/2010/main" val="1330940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08" y="1249546"/>
            <a:ext cx="9256963" cy="6302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TERMINAL LEARNING OBJECTIVE</a:t>
            </a:r>
          </a:p>
          <a:p>
            <a:endParaRPr lang="en-US" dirty="0"/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86880719-1EA6-E145-9F81-7A823DE6D721}"/>
              </a:ext>
            </a:extLst>
          </p:cNvPr>
          <p:cNvSpPr txBox="1">
            <a:spLocks/>
          </p:cNvSpPr>
          <p:nvPr/>
        </p:nvSpPr>
        <p:spPr>
          <a:xfrm>
            <a:off x="255208" y="2452499"/>
            <a:ext cx="9256963" cy="41769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b="1" dirty="0">
                <a:solidFill>
                  <a:srgbClr val="FF0000"/>
                </a:solidFill>
              </a:rPr>
              <a:t>TO5</a:t>
            </a:r>
            <a:r>
              <a:rPr lang="en-GB" sz="1400" dirty="0"/>
              <a:t> </a:t>
            </a:r>
            <a:r>
              <a:rPr lang="en-GB" b="1" dirty="0"/>
              <a:t>Given a combat peacekeeping or non-combat peacekeeping scenario, perform Tactical Field Care in accordance with UN TCCC Guidelines</a:t>
            </a:r>
            <a:endParaRPr lang="en-GB" sz="1400" b="1" dirty="0"/>
          </a:p>
          <a:p>
            <a:pPr marL="0" indent="0">
              <a:spcAft>
                <a:spcPts val="600"/>
              </a:spcAft>
              <a:buNone/>
            </a:pPr>
            <a:endParaRPr lang="en-GB" sz="1400" dirty="0"/>
          </a:p>
          <a:p>
            <a:pPr marL="679450" lvl="2" indent="0">
              <a:spcAft>
                <a:spcPts val="600"/>
              </a:spcAft>
              <a:buNone/>
            </a:pPr>
            <a:r>
              <a:rPr lang="en-GB" sz="1400" b="1" dirty="0">
                <a:solidFill>
                  <a:srgbClr val="00B050"/>
                </a:solidFill>
              </a:rPr>
              <a:t>EO23</a:t>
            </a:r>
            <a:r>
              <a:rPr lang="en-GB" sz="1400" b="1" dirty="0">
                <a:solidFill>
                  <a:srgbClr val="FF0000"/>
                </a:solidFill>
              </a:rPr>
              <a:t> </a:t>
            </a:r>
            <a:r>
              <a:rPr lang="en-GB" sz="1400" dirty="0"/>
              <a:t>Identify the importance of security and safety in Tactical Field Care (TFC)</a:t>
            </a:r>
          </a:p>
          <a:p>
            <a:pPr marL="679450" lvl="2" indent="0">
              <a:spcAft>
                <a:spcPts val="600"/>
              </a:spcAft>
              <a:buNone/>
            </a:pPr>
            <a:r>
              <a:rPr lang="en-GB" sz="1400" b="1" dirty="0">
                <a:solidFill>
                  <a:srgbClr val="00B050"/>
                </a:solidFill>
              </a:rPr>
              <a:t>EO24 </a:t>
            </a:r>
            <a:r>
              <a:rPr lang="en-GB" sz="1400" dirty="0"/>
              <a:t>Identify basic principles of removal/extraction of casualties from a unit-specific platform</a:t>
            </a:r>
          </a:p>
          <a:p>
            <a:pPr marL="679450" lvl="2" indent="0">
              <a:spcAft>
                <a:spcPts val="600"/>
              </a:spcAft>
              <a:buNone/>
            </a:pPr>
            <a:r>
              <a:rPr lang="en-GB" sz="1400" b="1" dirty="0">
                <a:solidFill>
                  <a:srgbClr val="00B050"/>
                </a:solidFill>
              </a:rPr>
              <a:t>EO25</a:t>
            </a:r>
            <a:r>
              <a:rPr lang="en-GB" sz="1400" dirty="0"/>
              <a:t> Identify the importance and techniques of communicating casualty information with unit tactical leadership and/or medical personnel </a:t>
            </a:r>
          </a:p>
          <a:p>
            <a:pPr marL="679450" lvl="2" indent="0">
              <a:spcAft>
                <a:spcPts val="600"/>
              </a:spcAft>
              <a:buNone/>
            </a:pPr>
            <a:r>
              <a:rPr lang="en-GB" sz="1400" b="1" dirty="0">
                <a:solidFill>
                  <a:srgbClr val="00B050"/>
                </a:solidFill>
              </a:rPr>
              <a:t>EO26 </a:t>
            </a:r>
            <a:r>
              <a:rPr lang="en-GB" sz="1400" dirty="0"/>
              <a:t>Identify the relevant tactical and casualty data involved in communicating casualty information</a:t>
            </a:r>
          </a:p>
          <a:p>
            <a:pPr marL="679450" lvl="2" indent="0">
              <a:spcAft>
                <a:spcPts val="600"/>
              </a:spcAft>
              <a:buNone/>
            </a:pPr>
            <a:r>
              <a:rPr lang="en-GB" sz="1400" b="1" dirty="0">
                <a:solidFill>
                  <a:srgbClr val="00B050"/>
                </a:solidFill>
              </a:rPr>
              <a:t>EO27 </a:t>
            </a:r>
            <a:r>
              <a:rPr lang="en-GB" sz="1400" dirty="0"/>
              <a:t>Identify Demonstrate communication of casualty information to tactical leadership and/or medical personnel (in accordance with UN and/or unit standard operating procedures in TFC)</a:t>
            </a:r>
          </a:p>
          <a:p>
            <a:pPr marL="679450" lvl="2" indent="0">
              <a:spcAft>
                <a:spcPts val="600"/>
              </a:spcAft>
              <a:buNone/>
            </a:pPr>
            <a:r>
              <a:rPr lang="en-GB" sz="1400" b="1" dirty="0">
                <a:solidFill>
                  <a:srgbClr val="00B050"/>
                </a:solidFill>
              </a:rPr>
              <a:t>EO28 </a:t>
            </a:r>
            <a:r>
              <a:rPr lang="en-GB" sz="1400" dirty="0"/>
              <a:t>Identify triage considerations in TFC</a:t>
            </a:r>
          </a:p>
          <a:p>
            <a:pPr marL="679450" lvl="2" indent="0">
              <a:buNone/>
            </a:pPr>
            <a:endParaRPr lang="en-GB" sz="1400" dirty="0"/>
          </a:p>
          <a:p>
            <a:pPr marL="679450" lvl="2" indent="0">
              <a:buNone/>
            </a:pPr>
            <a:endParaRPr lang="en-GB" sz="1400" dirty="0"/>
          </a:p>
          <a:p>
            <a:pPr marL="679450" lvl="2" indent="0">
              <a:buNone/>
            </a:pPr>
            <a:endParaRPr lang="en-GB" sz="1400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442BF1-BC35-B749-86B8-EB5FE3553E83}"/>
              </a:ext>
            </a:extLst>
          </p:cNvPr>
          <p:cNvSpPr txBox="1"/>
          <p:nvPr/>
        </p:nvSpPr>
        <p:spPr>
          <a:xfrm>
            <a:off x="2876248" y="778522"/>
            <a:ext cx="4014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STUDENT 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49164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6800DC0C-5D70-924B-B3E2-455BB411CE1F}"/>
              </a:ext>
            </a:extLst>
          </p:cNvPr>
          <p:cNvSpPr txBox="1">
            <a:spLocks/>
          </p:cNvSpPr>
          <p:nvPr/>
        </p:nvSpPr>
        <p:spPr>
          <a:xfrm>
            <a:off x="611187" y="2681099"/>
            <a:ext cx="2514600" cy="30339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1</a:t>
            </a:r>
            <a:r>
              <a:rPr lang="en-GB" sz="1800" b="1" dirty="0"/>
              <a:t> </a:t>
            </a:r>
            <a:r>
              <a:rPr lang="en-GB" b="1" dirty="0"/>
              <a:t>CARE UNDER FIRE</a:t>
            </a:r>
          </a:p>
          <a:p>
            <a:pPr marL="0" indent="0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RETURN FIRE </a:t>
            </a:r>
          </a:p>
          <a:p>
            <a:pPr marL="0" indent="0" algn="ctr">
              <a:buNone/>
            </a:pPr>
            <a:r>
              <a:rPr lang="en-GB" dirty="0"/>
              <a:t>AND TAKE COVER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1400" dirty="0"/>
              <a:t>Quick decision-making:</a:t>
            </a:r>
          </a:p>
          <a:p>
            <a:r>
              <a:rPr lang="en-GB" sz="1400" dirty="0"/>
              <a:t>Consider scene safety</a:t>
            </a:r>
          </a:p>
          <a:p>
            <a:r>
              <a:rPr lang="en-GB" sz="1400" dirty="0"/>
              <a:t>Identify and control life-threatening bleeding</a:t>
            </a:r>
          </a:p>
          <a:p>
            <a:r>
              <a:rPr lang="en-GB" sz="1400" dirty="0"/>
              <a:t>Move casualty to safety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D2121CF1-EB03-E044-8291-BB4B89766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09" y="1350963"/>
            <a:ext cx="9256963" cy="8588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Three PHASES of UN TCCC</a:t>
            </a:r>
          </a:p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40E31D-D568-3843-BFE7-EC8A4B1B9E4E}"/>
              </a:ext>
            </a:extLst>
          </p:cNvPr>
          <p:cNvSpPr txBox="1">
            <a:spLocks/>
          </p:cNvSpPr>
          <p:nvPr/>
        </p:nvSpPr>
        <p:spPr>
          <a:xfrm>
            <a:off x="3125787" y="2711579"/>
            <a:ext cx="2667000" cy="33387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2</a:t>
            </a:r>
            <a:r>
              <a:rPr lang="en-GB" sz="1800" b="1" dirty="0"/>
              <a:t> </a:t>
            </a:r>
            <a:r>
              <a:rPr lang="en-GB" b="1" dirty="0"/>
              <a:t>TACTICAL FIELD CARE</a:t>
            </a:r>
          </a:p>
          <a:p>
            <a:pPr marL="0" indent="0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COVER AND </a:t>
            </a:r>
          </a:p>
          <a:p>
            <a:pPr marL="0" indent="0" algn="ctr">
              <a:buNone/>
            </a:pPr>
            <a:r>
              <a:rPr lang="en-GB" dirty="0"/>
              <a:t>CONCEALMENT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1400" dirty="0"/>
              <a:t>Basic Management Plan:</a:t>
            </a:r>
          </a:p>
          <a:p>
            <a:r>
              <a:rPr lang="en-GB" sz="1400" dirty="0"/>
              <a:t>Maintain tactical situational awareness</a:t>
            </a:r>
          </a:p>
          <a:p>
            <a:r>
              <a:rPr lang="en-GB" sz="1400" dirty="0"/>
              <a:t>Triage casualties as required</a:t>
            </a:r>
          </a:p>
          <a:p>
            <a:r>
              <a:rPr lang="en-GB" sz="1400" dirty="0"/>
              <a:t>MARCH PAWS assessment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7DAF999E-465F-5B4D-837E-F51BDB6C4879}"/>
              </a:ext>
            </a:extLst>
          </p:cNvPr>
          <p:cNvSpPr txBox="1">
            <a:spLocks/>
          </p:cNvSpPr>
          <p:nvPr/>
        </p:nvSpPr>
        <p:spPr>
          <a:xfrm>
            <a:off x="6097587" y="2711579"/>
            <a:ext cx="3276600" cy="376542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3</a:t>
            </a:r>
            <a:r>
              <a:rPr lang="en-GB" sz="1800" b="1" dirty="0"/>
              <a:t> </a:t>
            </a:r>
            <a:r>
              <a:rPr lang="en-GB" b="1" dirty="0"/>
              <a:t>TACTICAL EVACUATION CARE</a:t>
            </a:r>
          </a:p>
          <a:p>
            <a:pPr marL="222250" lvl="1" indent="0">
              <a:buNone/>
            </a:pPr>
            <a:endParaRPr lang="en-GB" b="1" dirty="0"/>
          </a:p>
          <a:p>
            <a:pPr marL="222250" lvl="1" indent="0">
              <a:buNone/>
            </a:pPr>
            <a:endParaRPr lang="en-GB" b="1" dirty="0"/>
          </a:p>
          <a:p>
            <a:pPr marL="222250" lvl="1" indent="0">
              <a:buNone/>
            </a:pPr>
            <a:endParaRPr lang="en-GB" b="1" dirty="0"/>
          </a:p>
          <a:p>
            <a:pPr marL="222250" lvl="1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1400" dirty="0"/>
              <a:t>More deliberate assessment and treatment of unrecognized life-threatening injuries:</a:t>
            </a:r>
          </a:p>
          <a:p>
            <a:r>
              <a:rPr lang="en-GB" sz="1400" dirty="0"/>
              <a:t>Pre-evacuation procedures</a:t>
            </a:r>
          </a:p>
          <a:p>
            <a:r>
              <a:rPr lang="en-GB" sz="1400" dirty="0"/>
              <a:t>Continuation of documentation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200" b="1" dirty="0"/>
              <a:t>NOTE: This is covered in more advanced UN TCCC training!</a:t>
            </a:r>
          </a:p>
          <a:p>
            <a:endParaRPr lang="en-GB" sz="1400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" name="Triangle 1">
            <a:extLst>
              <a:ext uri="{FF2B5EF4-FFF2-40B4-BE49-F238E27FC236}">
                <a16:creationId xmlns:a16="http://schemas.microsoft.com/office/drawing/2014/main" id="{6CDD74B7-6E45-5440-A19E-DF5002FBFBAB}"/>
              </a:ext>
            </a:extLst>
          </p:cNvPr>
          <p:cNvSpPr/>
          <p:nvPr/>
        </p:nvSpPr>
        <p:spPr>
          <a:xfrm>
            <a:off x="4306887" y="5653253"/>
            <a:ext cx="495300" cy="395099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7CC0216-3484-6147-A790-D11AFEDF62D3}"/>
              </a:ext>
            </a:extLst>
          </p:cNvPr>
          <p:cNvSpPr/>
          <p:nvPr/>
        </p:nvSpPr>
        <p:spPr>
          <a:xfrm>
            <a:off x="3430587" y="6050280"/>
            <a:ext cx="2286000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/>
              <a:t>YOU ARE HERE</a:t>
            </a:r>
          </a:p>
        </p:txBody>
      </p:sp>
    </p:spTree>
    <p:extLst>
      <p:ext uri="{BB962C8B-B14F-4D97-AF65-F5344CB8AC3E}">
        <p14:creationId xmlns:p14="http://schemas.microsoft.com/office/powerpoint/2010/main" val="2446051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30BAC7-2B82-F945-A765-72144BEB1E99}"/>
              </a:ext>
            </a:extLst>
          </p:cNvPr>
          <p:cNvSpPr txBox="1"/>
          <p:nvPr/>
        </p:nvSpPr>
        <p:spPr>
          <a:xfrm>
            <a:off x="839787" y="2203915"/>
            <a:ext cx="7848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CASUALTY AND RESPONDER NO</a:t>
            </a:r>
          </a:p>
          <a:p>
            <a:pPr algn="ctr"/>
            <a:r>
              <a:rPr lang="en-GB" sz="3200" dirty="0"/>
              <a:t>LONGER UNDER EFFECTIVE ENEMY</a:t>
            </a:r>
          </a:p>
          <a:p>
            <a:pPr algn="ctr"/>
            <a:r>
              <a:rPr lang="en-GB" sz="3200" dirty="0"/>
              <a:t>FIRE OR THREAT</a:t>
            </a:r>
          </a:p>
          <a:p>
            <a:pPr algn="ctr"/>
            <a:r>
              <a:rPr lang="en-GB" sz="3600" b="1" dirty="0"/>
              <a:t>ENTER INTO THE</a:t>
            </a:r>
          </a:p>
          <a:p>
            <a:pPr algn="ctr"/>
            <a:r>
              <a:rPr lang="en-GB" sz="3600" b="1" dirty="0">
                <a:solidFill>
                  <a:srgbClr val="FF0000"/>
                </a:solidFill>
              </a:rPr>
              <a:t>TACTICAL FIELD CARE</a:t>
            </a:r>
          </a:p>
          <a:p>
            <a:pPr algn="ctr"/>
            <a:r>
              <a:rPr lang="en-GB" sz="3600" b="1" dirty="0">
                <a:solidFill>
                  <a:srgbClr val="FF0000"/>
                </a:solidFill>
              </a:rPr>
              <a:t>(TFC) PHASE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916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10" y="1226671"/>
            <a:ext cx="9256963" cy="6302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FF0000"/>
                </a:solidFill>
                <a:ea typeface="+mj-ea"/>
                <a:cs typeface="+mj-cs"/>
              </a:rPr>
              <a:t>PHASE 2: </a:t>
            </a: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TACTICAL FIELD CARE</a:t>
            </a:r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3502579" y="841950"/>
            <a:ext cx="2762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TACTICAL FIELD CARE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9BB6D1-275A-D447-8943-C29B6F0DA5BC}"/>
              </a:ext>
            </a:extLst>
          </p:cNvPr>
          <p:cNvSpPr txBox="1"/>
          <p:nvPr/>
        </p:nvSpPr>
        <p:spPr>
          <a:xfrm>
            <a:off x="394859" y="3016744"/>
            <a:ext cx="3049233" cy="1615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Having transitioned from</a:t>
            </a:r>
          </a:p>
          <a:p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Care Under Fire (CUF), 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further</a:t>
            </a:r>
          </a:p>
          <a:p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assessment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and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care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can be</a:t>
            </a:r>
          </a:p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more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deliberate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following the</a:t>
            </a:r>
          </a:p>
          <a:p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MARCH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PAWS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sequence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A262856-5513-F74C-9D88-652809BEE557}"/>
              </a:ext>
            </a:extLst>
          </p:cNvPr>
          <p:cNvSpPr txBox="1"/>
          <p:nvPr/>
        </p:nvSpPr>
        <p:spPr>
          <a:xfrm>
            <a:off x="1306850" y="1715630"/>
            <a:ext cx="7153681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TFC IS CARE RENDERED WHEN NO</a:t>
            </a:r>
          </a:p>
          <a:p>
            <a:pPr algn="ctr"/>
            <a:r>
              <a:rPr lang="en-GB" dirty="0"/>
              <a:t>LONGER UNDER EFFECTIVE ENEMY FIRE</a:t>
            </a:r>
          </a:p>
          <a:p>
            <a:pPr algn="ctr"/>
            <a:r>
              <a:rPr lang="en-GB" dirty="0"/>
              <a:t>OR THREAT</a:t>
            </a: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55E664-2433-3F46-8227-5204DFFB4F70}"/>
              </a:ext>
            </a:extLst>
          </p:cNvPr>
          <p:cNvSpPr txBox="1"/>
          <p:nvPr/>
        </p:nvSpPr>
        <p:spPr>
          <a:xfrm>
            <a:off x="3579607" y="2977514"/>
            <a:ext cx="2530949" cy="1615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This does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NOT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mean that</a:t>
            </a:r>
          </a:p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the danger is over – the</a:t>
            </a:r>
          </a:p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tactical situation could</a:t>
            </a:r>
          </a:p>
          <a:p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change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back to CUF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AT</a:t>
            </a:r>
          </a:p>
          <a:p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ANY TIME</a:t>
            </a: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F402E3-5BE4-3440-9DFF-619A6003C651}"/>
              </a:ext>
            </a:extLst>
          </p:cNvPr>
          <p:cNvSpPr txBox="1"/>
          <p:nvPr/>
        </p:nvSpPr>
        <p:spPr>
          <a:xfrm>
            <a:off x="915987" y="5349866"/>
            <a:ext cx="4608954" cy="11233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Tactical Field Care also encompasses</a:t>
            </a:r>
          </a:p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combat/tactical environment not involving enemy</a:t>
            </a:r>
          </a:p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fire (e.g., parachute injury in combat zone)</a:t>
            </a: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F1AFFF-1273-0142-A7B1-564EBFF0CBB0}"/>
              </a:ext>
            </a:extLst>
          </p:cNvPr>
          <p:cNvSpPr txBox="1"/>
          <p:nvPr/>
        </p:nvSpPr>
        <p:spPr>
          <a:xfrm>
            <a:off x="6636376" y="2977514"/>
            <a:ext cx="2569934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IMPORTANT</a:t>
            </a:r>
          </a:p>
          <a:p>
            <a:pPr>
              <a:spcAft>
                <a:spcPts val="600"/>
              </a:spcAft>
            </a:pP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CONSIDERATIONS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:</a:t>
            </a:r>
          </a:p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Mission personnel should</a:t>
            </a:r>
          </a:p>
          <a:p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constantly maintain 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their</a:t>
            </a:r>
          </a:p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situational awareness of</a:t>
            </a:r>
          </a:p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the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potential threat 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from</a:t>
            </a:r>
          </a:p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hostile forces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257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10" y="1226671"/>
            <a:ext cx="9256963" cy="6302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FF0000"/>
                </a:solidFill>
                <a:ea typeface="+mj-ea"/>
                <a:cs typeface="+mj-cs"/>
              </a:rPr>
              <a:t>SECURITY AND SAFETY </a:t>
            </a: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IN TACTICAL FIELD CARE</a:t>
            </a:r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3502579" y="841950"/>
            <a:ext cx="2762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TACTICAL FIELD CARE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9BB6D1-275A-D447-8943-C29B6F0DA5BC}"/>
              </a:ext>
            </a:extLst>
          </p:cNvPr>
          <p:cNvSpPr txBox="1"/>
          <p:nvPr/>
        </p:nvSpPr>
        <p:spPr>
          <a:xfrm>
            <a:off x="839787" y="2590800"/>
            <a:ext cx="2967592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Establish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a security perimeter in accordance with unit tactical standard operating procedures and/or battle drills</a:t>
            </a:r>
          </a:p>
          <a:p>
            <a:pPr>
              <a:spcAft>
                <a:spcPts val="600"/>
              </a:spcAft>
            </a:pP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Maintain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tactical situational awareness</a:t>
            </a: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F1AFFF-1273-0142-A7B1-564EBFF0CBB0}"/>
              </a:ext>
            </a:extLst>
          </p:cNvPr>
          <p:cNvSpPr txBox="1"/>
          <p:nvPr/>
        </p:nvSpPr>
        <p:spPr>
          <a:xfrm>
            <a:off x="5544906" y="2558716"/>
            <a:ext cx="3524481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0000"/>
                </a:solidFill>
              </a:rPr>
              <a:t>CASUALTIES WITH</a:t>
            </a:r>
          </a:p>
          <a:p>
            <a:r>
              <a:rPr lang="en-GB" sz="1600" b="1" dirty="0">
                <a:solidFill>
                  <a:srgbClr val="000000"/>
                </a:solidFill>
              </a:rPr>
              <a:t>ALTERED MENTAL STATUS</a:t>
            </a:r>
          </a:p>
          <a:p>
            <a:pPr>
              <a:spcAft>
                <a:spcPts val="600"/>
              </a:spcAft>
            </a:pPr>
            <a:r>
              <a:rPr lang="en-GB" sz="1600" b="1" dirty="0">
                <a:solidFill>
                  <a:srgbClr val="000000"/>
                </a:solidFill>
              </a:rPr>
              <a:t>SHOULD HAVE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Weapons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cleared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and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secured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Communications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secured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Sensitive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items redistributed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Weapons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and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radios DO NOT 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mix well with shock or narcotics</a:t>
            </a:r>
          </a:p>
          <a:p>
            <a:endParaRPr lang="en-GB" sz="1200" b="1" dirty="0">
              <a:solidFill>
                <a:srgbClr val="000000"/>
              </a:solidFill>
            </a:endParaRPr>
          </a:p>
          <a:p>
            <a:endParaRPr lang="en-US" dirty="0"/>
          </a:p>
        </p:txBody>
      </p:sp>
      <p:pic>
        <p:nvPicPr>
          <p:cNvPr id="12" name="Picture 11" descr="A picture containing whiteboard&#10;&#10;Description automatically generated">
            <a:extLst>
              <a:ext uri="{FF2B5EF4-FFF2-40B4-BE49-F238E27FC236}">
                <a16:creationId xmlns:a16="http://schemas.microsoft.com/office/drawing/2014/main" id="{77D80E0C-599D-5842-81F6-B0AC3F43F12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4316" y="5131044"/>
            <a:ext cx="2812969" cy="157455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C605585-25FD-7E4C-B06D-1B69FB012AD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5988" y="4458833"/>
            <a:ext cx="3600802" cy="2420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8876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10" y="1226671"/>
            <a:ext cx="9256963" cy="6302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OTHER CONSIDERATIONS</a:t>
            </a:r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3502579" y="841950"/>
            <a:ext cx="2762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TACTICAL FIELD CARE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9BB6D1-275A-D447-8943-C29B6F0DA5BC}"/>
              </a:ext>
            </a:extLst>
          </p:cNvPr>
          <p:cNvSpPr txBox="1"/>
          <p:nvPr/>
        </p:nvSpPr>
        <p:spPr>
          <a:xfrm>
            <a:off x="613646" y="2262394"/>
            <a:ext cx="2888932" cy="11233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TFC is when the casualty and</a:t>
            </a:r>
          </a:p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the person rendering care are</a:t>
            </a:r>
          </a:p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NOT under direct fire</a:t>
            </a: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F1AFFF-1273-0142-A7B1-564EBFF0CBB0}"/>
              </a:ext>
            </a:extLst>
          </p:cNvPr>
          <p:cNvSpPr txBox="1"/>
          <p:nvPr/>
        </p:nvSpPr>
        <p:spPr>
          <a:xfrm>
            <a:off x="6559910" y="2462733"/>
            <a:ext cx="2952263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rgbClr val="FF0000"/>
                </a:solidFill>
                <a:latin typeface="Arial" panose="020B0604020202020204" pitchFamily="34" charset="0"/>
              </a:rPr>
              <a:t>REMEMBER: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Always use the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casualty’s 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BFAK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FIRST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TFC can turn into a CUF situation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unexpectedly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Personnel should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maintain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their situational awareness</a:t>
            </a:r>
          </a:p>
          <a:p>
            <a:endParaRPr lang="en-US" dirty="0"/>
          </a:p>
        </p:txBody>
      </p:sp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99CF8DA3-0240-1B43-B05B-0ECFDE4FCB0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6091" y="5072417"/>
            <a:ext cx="1904653" cy="196976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311F14B-48BC-EE4B-9C5B-3F7A37C7C51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87205" y="3726813"/>
            <a:ext cx="3788998" cy="28417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355E664-2433-3F46-8227-5204DFFB4F70}"/>
              </a:ext>
            </a:extLst>
          </p:cNvPr>
          <p:cNvSpPr txBox="1"/>
          <p:nvPr/>
        </p:nvSpPr>
        <p:spPr>
          <a:xfrm>
            <a:off x="3729751" y="3257589"/>
            <a:ext cx="305733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8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LIMITED SUPPLIES</a:t>
            </a: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Medical equipment and supplies are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LIMITED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to what is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carried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into the field by the FMA and the individual UN member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553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10" y="1226671"/>
            <a:ext cx="9256963" cy="6302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CASUALTY REMOVAL/EXTRACTION PRINCIPLES</a:t>
            </a:r>
          </a:p>
          <a:p>
            <a:pPr marL="0" indent="0" algn="ctr">
              <a:buNone/>
            </a:pPr>
            <a:endParaRPr lang="en-GB" sz="2400" b="1" dirty="0">
              <a:solidFill>
                <a:srgbClr val="3CBBED"/>
              </a:solidFill>
              <a:ea typeface="+mj-ea"/>
              <a:cs typeface="+mj-cs"/>
            </a:endParaRPr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3502579" y="841950"/>
            <a:ext cx="2762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TACTICAL FIELD CARE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F1AFFF-1273-0142-A7B1-564EBFF0CBB0}"/>
              </a:ext>
            </a:extLst>
          </p:cNvPr>
          <p:cNvSpPr txBox="1"/>
          <p:nvPr/>
        </p:nvSpPr>
        <p:spPr>
          <a:xfrm>
            <a:off x="4268787" y="2249675"/>
            <a:ext cx="50292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The first principle is safety. Safety is critical.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The second principle of MARCH still applies. If possible, you may want to initiate lifesaving measures like applying a tourniquet before the extraction, and monitor them throughout the process.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The third principle is training.</a:t>
            </a: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DDBE37-2846-1648-B91E-B78A376509EB}"/>
              </a:ext>
            </a:extLst>
          </p:cNvPr>
          <p:cNvSpPr txBox="1"/>
          <p:nvPr/>
        </p:nvSpPr>
        <p:spPr>
          <a:xfrm>
            <a:off x="4842592" y="5181600"/>
            <a:ext cx="4455395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</a:rPr>
              <a:t>Extractions will vary based on the</a:t>
            </a:r>
          </a:p>
          <a:p>
            <a:r>
              <a:rPr lang="en-GB" b="1" dirty="0">
                <a:solidFill>
                  <a:srgbClr val="000000"/>
                </a:solidFill>
              </a:rPr>
              <a:t>mission and vehicles located in</a:t>
            </a:r>
          </a:p>
          <a:p>
            <a:r>
              <a:rPr lang="en-GB" b="1" dirty="0">
                <a:solidFill>
                  <a:srgbClr val="000000"/>
                </a:solidFill>
              </a:rPr>
              <a:t>your Area of Responsibility (AOR)</a:t>
            </a: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0CD8A91-CDF3-ED4B-8869-905F5E536B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442" y="4191000"/>
            <a:ext cx="4624243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96981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4162&quot;&gt;&lt;version val=&quot;27062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,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#m/%#d/%Y&lt;/m_strFormatTime&gt;&lt;m_yearfmt&gt;&lt;begin val=&quot;0&quot;/&gt;&lt;end val=&quot;0&quot;/&gt;&lt;/m_yearfmt&gt;&lt;/m_precDefaultDate&gt;&lt;m_precDefaultYear&gt;&lt;m_bNumberIsYear val=&quot;0&quot;/&gt;&lt;m_strFormatTime&gt;%Y&lt;/m_strFormatTime&gt;&lt;m_yearfmt&gt;&lt;begin val=&quot;0&quot;/&gt;&lt;end val=&quot;0&quot;/&gt;&lt;/m_yearfmt&gt;&lt;/m_precDefaultYear&gt;&lt;m_precDefaultQuarter&gt;&lt;m_bNumberIsYear val=&quot;0&quot;/&gt;&lt;m_strFormatTime&gt;Q%5&lt;/m_strFormatTime&gt;&lt;m_yearfmt&gt;&lt;begin val=&quot;0&quot;/&gt;&lt;end val=&quot;4&quot;/&gt;&lt;/m_yearfmt&gt;&lt;/m_precDefaultQuarter&gt;&lt;m_precDefaultMonth&gt;&lt;m_bNumberIsYear val=&quot;0&quot;/&gt;&lt;m_strFormatTime&gt;%1&lt;/m_strFormatTime&gt;&lt;m_yearfmt&gt;&lt;begin val=&quot;0&quot;/&gt;&lt;end val=&quot;4&quot;/&gt;&lt;/m_yearfmt&gt;&lt;/m_precDefaultMonth&gt;&lt;m_precDefaultWeek&gt;&lt;m_bNumberIsYear val=&quot;0&quot;/&gt;&lt;m_strFormatTime&gt;%d.&lt;/m_strFormatTime&gt;&lt;m_yearfmt&gt;&lt;begin val=&quot;0&quot;/&gt;&lt;end val=&quot;4&quot;/&gt;&lt;/m_yearfmt&gt;&lt;/m_precDefaultWeek&gt;&lt;m_precDefaultDay&gt;&lt;m_bNumberIsYear val=&quot;0&quot;/&gt;&lt;m_strFormatTime&gt;%#d&lt;/m_strFormatTime&gt;&lt;m_yearfmt&gt;&lt;begin val=&quot;0&quot;/&gt;&lt;end val=&quot;4&quot;/&gt;&lt;/m_yearfmt&gt;&lt;/m_precDefaultDay&gt;&lt;m_mruColor&gt;&lt;m_vecMRU length=&quot;0&quot;/&gt;&lt;/m_mruColor&gt;&lt;m_eweekdayFirstOfWeek val=&quot;1&quot;/&gt;&lt;m_eweekdayFirstOfWorkweek val=&quot;2&quot;/&gt;&lt;m_eweekdayFirstOfWeekend val=&quot;7&quot;/&gt;&lt;/CPresentation&gt;&lt;/root&gt;"/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GT_PymPRvmkgiZOPA4XN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vYakX4mS3CzDWeBOx6hE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72y60WDRPqlsiossrMuh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MthqKfTQEKgihgUsR7khw"/>
</p:tagLst>
</file>

<file path=ppt/theme/theme1.xml><?xml version="1.0" encoding="utf-8"?>
<a:theme xmlns:a="http://schemas.openxmlformats.org/drawingml/2006/main" name="Office Theme">
  <a:themeElements>
    <a:clrScheme name="DOS Color Scheme">
      <a:dk1>
        <a:srgbClr val="3CBBED"/>
      </a:dk1>
      <a:lt1>
        <a:srgbClr val="FFFFFF"/>
      </a:lt1>
      <a:dk2>
        <a:srgbClr val="117DB3"/>
      </a:dk2>
      <a:lt2>
        <a:srgbClr val="80878A"/>
      </a:lt2>
      <a:accent1>
        <a:srgbClr val="A8E6F8"/>
      </a:accent1>
      <a:accent2>
        <a:srgbClr val="FC8604"/>
      </a:accent2>
      <a:accent3>
        <a:srgbClr val="D13F05"/>
      </a:accent3>
      <a:accent4>
        <a:srgbClr val="FACD8A"/>
      </a:accent4>
      <a:accent5>
        <a:srgbClr val="4E5254"/>
      </a:accent5>
      <a:accent6>
        <a:srgbClr val="C3C6C7"/>
      </a:accent6>
      <a:hlink>
        <a:srgbClr val="3CBBED"/>
      </a:hlink>
      <a:folHlink>
        <a:srgbClr val="3CBBED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DOS Introduction presentation" id="{E796DB23-E0E3-4700-82B8-33A805CC0288}" vid="{A6948829-ADF8-428D-9AE0-018DFDF0DE7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04276E0C6EA6545A0980E728CA0D16F" ma:contentTypeVersion="12" ma:contentTypeDescription="Create a new document." ma:contentTypeScope="" ma:versionID="2ee924163d63291ed463809cd257f46f">
  <xsd:schema xmlns:xsd="http://www.w3.org/2001/XMLSchema" xmlns:xs="http://www.w3.org/2001/XMLSchema" xmlns:p="http://schemas.microsoft.com/office/2006/metadata/properties" xmlns:ns2="687affff-4a49-4c26-a26c-94afce142aea" xmlns:ns3="095eee01-24be-4581-bdfc-a8f3f7518cc6" targetNamespace="http://schemas.microsoft.com/office/2006/metadata/properties" ma:root="true" ma:fieldsID="84121ae03871df0cf768064b88db0fe7" ns2:_="" ns3:_="">
    <xsd:import namespace="687affff-4a49-4c26-a26c-94afce142aea"/>
    <xsd:import namespace="095eee01-24be-4581-bdfc-a8f3f7518cc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7affff-4a49-4c26-a26c-94afce142a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5eee01-24be-4581-bdfc-a8f3f7518cc6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CB488A2-1C8A-4535-98C1-AD49A40AA7C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87affff-4a49-4c26-a26c-94afce142aea"/>
    <ds:schemaRef ds:uri="095eee01-24be-4581-bdfc-a8f3f7518c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F508128-6242-43D6-ADEA-539C461BB2E8}">
  <ds:schemaRefs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687affff-4a49-4c26-a26c-94afce142aea"/>
    <ds:schemaRef ds:uri="http://schemas.microsoft.com/office/infopath/2007/PartnerControls"/>
    <ds:schemaRef ds:uri="095eee01-24be-4581-bdfc-a8f3f7518cc6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90C0698-D4CC-4D2F-A7BD-6AEBA1B4A39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2109</TotalTime>
  <Words>1013</Words>
  <Application>Microsoft Office PowerPoint</Application>
  <PresentationFormat>Custom</PresentationFormat>
  <Paragraphs>247</Paragraphs>
  <Slides>17</Slides>
  <Notes>17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Office Theme</vt:lpstr>
      <vt:lpstr>think-cell Slide</vt:lpstr>
      <vt:lpstr>FIELD MEDICAL ASSISTANT COURSE (FMAC)</vt:lpstr>
      <vt:lpstr>UNITED NATIONS TACTICAL COMBAT CASUALTY CARE (UN TCCC) </vt:lpstr>
      <vt:lpstr> </vt:lpstr>
      <vt:lpstr> </vt:lpstr>
      <vt:lpstr> </vt:lpstr>
      <vt:lpstr> </vt:lpstr>
      <vt:lpstr> </vt:lpstr>
      <vt:lpstr> </vt:lpstr>
      <vt:lpstr> </vt:lpstr>
      <vt:lpstr>TACTICAL FIELD CARE </vt:lpstr>
      <vt:lpstr> </vt:lpstr>
      <vt:lpstr> </vt:lpstr>
      <vt:lpstr> </vt:lpstr>
      <vt:lpstr> </vt:lpstr>
      <vt:lpstr> </vt:lpstr>
      <vt:lpstr>PowerPoint Presentation</vt:lpstr>
      <vt:lpstr>PowerPoint Presentation</vt:lpstr>
    </vt:vector>
  </TitlesOfParts>
  <Company>United Nations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Esther Tan</dc:creator>
  <cp:lastModifiedBy>Yusuke Minagi</cp:lastModifiedBy>
  <cp:revision>244</cp:revision>
  <cp:lastPrinted>2022-01-31T10:04:19Z</cp:lastPrinted>
  <dcterms:created xsi:type="dcterms:W3CDTF">2020-02-03T21:56:11Z</dcterms:created>
  <dcterms:modified xsi:type="dcterms:W3CDTF">2024-09-21T04:18:08Z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0x010100704276E0C6EA6545A0980E728CA0D16F</vt:lpwstr>
  </property>
</Properties>
</file>