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551" r:id="rId5"/>
    <p:sldId id="553" r:id="rId6"/>
    <p:sldId id="554" r:id="rId7"/>
    <p:sldId id="568" r:id="rId8"/>
    <p:sldId id="582" r:id="rId9"/>
    <p:sldId id="604" r:id="rId10"/>
    <p:sldId id="605" r:id="rId11"/>
    <p:sldId id="603" r:id="rId12"/>
    <p:sldId id="607" r:id="rId13"/>
    <p:sldId id="608" r:id="rId14"/>
    <p:sldId id="609" r:id="rId15"/>
    <p:sldId id="610" r:id="rId16"/>
    <p:sldId id="611" r:id="rId17"/>
    <p:sldId id="612" r:id="rId18"/>
    <p:sldId id="613" r:id="rId19"/>
    <p:sldId id="614" r:id="rId20"/>
    <p:sldId id="615" r:id="rId21"/>
    <p:sldId id="616" r:id="rId22"/>
    <p:sldId id="617" r:id="rId23"/>
    <p:sldId id="618" r:id="rId24"/>
    <p:sldId id="619" r:id="rId25"/>
    <p:sldId id="620" r:id="rId26"/>
    <p:sldId id="621" r:id="rId27"/>
    <p:sldId id="622" r:id="rId28"/>
    <p:sldId id="623" r:id="rId29"/>
    <p:sldId id="624" r:id="rId30"/>
    <p:sldId id="625" r:id="rId31"/>
    <p:sldId id="626" r:id="rId32"/>
    <p:sldId id="606" r:id="rId33"/>
    <p:sldId id="573" r:id="rId34"/>
    <p:sldId id="574" r:id="rId35"/>
  </p:sldIdLst>
  <p:sldSz cx="9756775" cy="7315200"/>
  <p:notesSz cx="7010400" cy="9296400"/>
  <p:custDataLst>
    <p:tags r:id="rId38"/>
  </p:custDataLst>
  <p:defaultTextStyle>
    <a:defPPr>
      <a:defRPr lang="en-US"/>
    </a:defPPr>
    <a:lvl1pPr marL="0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73">
          <p15:clr>
            <a:srgbClr val="A4A3A4"/>
          </p15:clr>
        </p15:guide>
        <p15:guide id="4" orient="horz" pos="2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her Tan" initials="ET" lastIdx="2" clrIdx="0">
    <p:extLst>
      <p:ext uri="{19B8F6BF-5375-455C-9EA6-DF929625EA0E}">
        <p15:presenceInfo xmlns:p15="http://schemas.microsoft.com/office/powerpoint/2012/main" userId="S::tan2@un.org::a32faec1-ecd3-4185-9414-aeb51abd2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BBED"/>
    <a:srgbClr val="808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6" autoAdjust="0"/>
    <p:restoredTop sz="80000"/>
  </p:normalViewPr>
  <p:slideViewPr>
    <p:cSldViewPr showGuides="1">
      <p:cViewPr varScale="1">
        <p:scale>
          <a:sx n="58" d="100"/>
          <a:sy n="58" d="100"/>
        </p:scale>
        <p:origin x="1212" y="52"/>
      </p:cViewPr>
      <p:guideLst>
        <p:guide pos="3073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982"/>
    </p:cViewPr>
  </p:sorterViewPr>
  <p:notesViewPr>
    <p:cSldViewPr showGuides="1">
      <p:cViewPr varScale="1">
        <p:scale>
          <a:sx n="65" d="100"/>
          <a:sy n="65" d="100"/>
        </p:scale>
        <p:origin x="3125" y="3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A4C1A-BE7B-4A0D-A467-1E361B414D7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DFD1F-0238-4384-A4AD-C74AD7F04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2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D26B41-D3AE-4575-A030-D9E58D95E43F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6692-4A53-4147-B9C8-2C6BFFC1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1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19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48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66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62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13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79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56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33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9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8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14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793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703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97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969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967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16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4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97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880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22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8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03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34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48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99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21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02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75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46C5.F32FB7B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E57EE83-8E8E-4BD6-BB9A-5E650DA305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6859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E57EE83-8E8E-4BD6-BB9A-5E650DA30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C7112CE-09C2-479B-8B2E-873A39722CE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27F43F-4B7F-4B95-B5F3-34061256D41B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7684" y="2525052"/>
            <a:ext cx="8351604" cy="1103519"/>
          </a:xfrm>
        </p:spPr>
        <p:txBody>
          <a:bodyPr wrap="square" tIns="0" bIns="0" anchor="t" anchorCtr="0">
            <a:noAutofit/>
          </a:bodyPr>
          <a:lstStyle>
            <a:lvl1pPr>
              <a:defRPr sz="3800" cap="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84" y="3971957"/>
            <a:ext cx="6829743" cy="333296"/>
          </a:xfrm>
        </p:spPr>
        <p:txBody>
          <a:bodyPr>
            <a:spAutoFit/>
          </a:bodyPr>
          <a:lstStyle>
            <a:lvl1pPr marL="0" indent="0" algn="l">
              <a:buNone/>
              <a:defRPr sz="1900" b="1">
                <a:solidFill>
                  <a:schemeClr val="bg2">
                    <a:lumMod val="50000"/>
                  </a:schemeClr>
                </a:solidFill>
              </a:defRPr>
            </a:lvl1pPr>
            <a:lvl2pPr marL="48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666158" y="21389"/>
            <a:ext cx="976671" cy="710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0" hasCustomPrompt="1"/>
          </p:nvPr>
        </p:nvSpPr>
        <p:spPr>
          <a:xfrm>
            <a:off x="247684" y="4904200"/>
            <a:ext cx="6895599" cy="1268000"/>
          </a:xfrm>
        </p:spPr>
        <p:txBody>
          <a:bodyPr>
            <a:noAutofit/>
          </a:bodyPr>
          <a:lstStyle>
            <a:lvl1pPr marL="0" indent="0">
              <a:buNone/>
              <a:defRPr sz="15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Speaker / Organization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2F7D8-AC3B-4DD7-823C-76EE6377AAEC}"/>
              </a:ext>
            </a:extLst>
          </p:cNvPr>
          <p:cNvSpPr/>
          <p:nvPr userDrawn="1"/>
        </p:nvSpPr>
        <p:spPr>
          <a:xfrm>
            <a:off x="514350" y="6770370"/>
            <a:ext cx="4211637" cy="42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90FFD1-9B0D-4ECF-AFD3-03FE47EF3F19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35" name="Graphic 3">
              <a:extLst>
                <a:ext uri="{FF2B5EF4-FFF2-40B4-BE49-F238E27FC236}">
                  <a16:creationId xmlns:a16="http://schemas.microsoft.com/office/drawing/2014/main" id="{067076E0-BCC5-402B-A5C3-C0904693B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36" name="Graphic 4">
              <a:extLst>
                <a:ext uri="{FF2B5EF4-FFF2-40B4-BE49-F238E27FC236}">
                  <a16:creationId xmlns:a16="http://schemas.microsoft.com/office/drawing/2014/main" id="{6730E97D-3A2A-4F07-8141-BBF0F6E644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37" name="Graphic 11">
              <a:extLst>
                <a:ext uri="{FF2B5EF4-FFF2-40B4-BE49-F238E27FC236}">
                  <a16:creationId xmlns:a16="http://schemas.microsoft.com/office/drawing/2014/main" id="{645C7D03-580A-4B83-B2B0-ABCD6A6E44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53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812290C-5F1F-4B32-824D-953A288F33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102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812290C-5F1F-4B32-824D-953A288F3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4D6046D9-654B-4561-87FC-6DF9EA730F3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210" y="1960563"/>
            <a:ext cx="9256963" cy="4207633"/>
          </a:xfrm>
        </p:spPr>
        <p:txBody>
          <a:bodyPr/>
          <a:lstStyle>
            <a:lvl1pPr marL="233363" indent="-233363"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-223838">
              <a:defRPr sz="1600"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5210" y="2486025"/>
            <a:ext cx="2743200" cy="3686175"/>
          </a:xfrm>
        </p:spPr>
        <p:txBody>
          <a:bodyPr tIns="91440"/>
          <a:lstStyle>
            <a:lvl1pPr marL="137160" indent="-137160">
              <a:lnSpc>
                <a:spcPct val="114000"/>
              </a:lnSpc>
              <a:spcBef>
                <a:spcPts val="0"/>
              </a:spcBef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320040" indent="-18288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768973" y="2486025"/>
            <a:ext cx="2743200" cy="3686175"/>
          </a:xfrm>
        </p:spPr>
        <p:txBody>
          <a:bodyPr tIns="91440"/>
          <a:lstStyle>
            <a:lvl1pPr marL="137160" indent="-137160"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274320" indent="-182880"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defRPr sz="12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3512092" y="2486025"/>
            <a:ext cx="2743200" cy="3686175"/>
          </a:xfrm>
        </p:spPr>
        <p:txBody>
          <a:bodyPr tIns="91440"/>
          <a:lstStyle>
            <a:lvl1pPr marL="136525" indent="-136525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274320" indent="-18288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-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D9A9699-A38C-43B2-B45D-777BE12A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16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95E987C8-4F07-4F6F-A456-833539496F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48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95E987C8-4F07-4F6F-A456-833539496F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53FA6A3-438D-451C-BEBD-0EA60D35D94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F4DC5-25B6-45E7-AF1F-ADF99DB2984C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2529054"/>
            <a:ext cx="8593297" cy="400110"/>
          </a:xfrm>
        </p:spPr>
        <p:txBody>
          <a:bodyPr wrap="square" tIns="0" bIns="0" anchor="t">
            <a:spAutoFit/>
          </a:bodyPr>
          <a:lstStyle>
            <a:lvl1pPr algn="l">
              <a:defRPr sz="2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703812" y="105206"/>
            <a:ext cx="976671" cy="116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B210E5-2317-4495-9E26-9FD47AF1F07F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12" name="Graphic 3">
              <a:extLst>
                <a:ext uri="{FF2B5EF4-FFF2-40B4-BE49-F238E27FC236}">
                  <a16:creationId xmlns:a16="http://schemas.microsoft.com/office/drawing/2014/main" id="{1ECA3BA0-AA6B-4E42-AAB1-84254A275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16" name="Graphic 4">
              <a:extLst>
                <a:ext uri="{FF2B5EF4-FFF2-40B4-BE49-F238E27FC236}">
                  <a16:creationId xmlns:a16="http://schemas.microsoft.com/office/drawing/2014/main" id="{F3E953E4-BD2E-43B8-A550-B8783B138D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7" name="Graphic 11">
              <a:extLst>
                <a:ext uri="{FF2B5EF4-FFF2-40B4-BE49-F238E27FC236}">
                  <a16:creationId xmlns:a16="http://schemas.microsoft.com/office/drawing/2014/main" id="{5BC6DCDE-CABE-4CDB-9444-81DCC7FB1E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3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3" y="0"/>
            <a:ext cx="9756648" cy="73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pic>
        <p:nvPicPr>
          <p:cNvPr id="21" name="Picture 59" descr="cid:image001.png@01D49ED8.84C1B980">
            <a:extLst>
              <a:ext uri="{FF2B5EF4-FFF2-40B4-BE49-F238E27FC236}">
                <a16:creationId xmlns:a16="http://schemas.microsoft.com/office/drawing/2014/main" id="{E8178294-277C-48C3-A367-92BAAC046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07" y="6238389"/>
            <a:ext cx="2349280" cy="71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1DE3-85CE-E84F-B7B5-BBFC525D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098E-FEBB-CF48-BB9B-5040AE8D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10C3-D171-584B-A712-287DC55F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5C62-D31E-6245-9E55-FE094DC5D36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0281-EF91-244C-8052-D427E095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C6E-A2F5-3844-8731-A4E2AD25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AB4E-82FA-1B46-B6D0-291BB2A24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6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4.png"/><Relationship Id="rId18" Type="http://schemas.openxmlformats.org/officeDocument/2006/relationships/image" Target="cid:image001.png@01D546C5.F32FB7B0" TargetMode="Externa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sv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9587281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F82097C7-C17B-4180-84F8-A2955C72C9D0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6A7DCE-6767-4E57-AC1C-C0E4C9129D91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9045701" y="195129"/>
            <a:ext cx="546594" cy="502920"/>
            <a:chOff x="17454" y="2214"/>
            <a:chExt cx="465146" cy="427703"/>
          </a:xfrm>
        </p:grpSpPr>
        <p:pic>
          <p:nvPicPr>
            <p:cNvPr id="13" name="Graphic 3">
              <a:extLst>
                <a:ext uri="{FF2B5EF4-FFF2-40B4-BE49-F238E27FC236}">
                  <a16:creationId xmlns:a16="http://schemas.microsoft.com/office/drawing/2014/main" id="{865A7D88-63A3-4144-B73D-81304A8C30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909593">
              <a:off x="209550" y="2214"/>
              <a:ext cx="273050" cy="236220"/>
            </a:xfrm>
            <a:prstGeom prst="rect">
              <a:avLst/>
            </a:prstGeom>
          </p:spPr>
        </p:pic>
        <p:pic>
          <p:nvPicPr>
            <p:cNvPr id="14" name="Graphic 4">
              <a:extLst>
                <a:ext uri="{FF2B5EF4-FFF2-40B4-BE49-F238E27FC236}">
                  <a16:creationId xmlns:a16="http://schemas.microsoft.com/office/drawing/2014/main" id="{164F39C1-9B01-4A15-86D3-C82D5EB703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7C33119B-F315-4616-A11F-3817E3BDF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909593">
              <a:off x="156828" y="193697"/>
              <a:ext cx="273050" cy="23622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635" y="1960563"/>
            <a:ext cx="9256963" cy="421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8567225" y="6921079"/>
            <a:ext cx="962301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fld id="{2E9152CC-DD9B-47F6-8FF2-D87C763F937B}" type="slidenum">
              <a:rPr lang="en-US" sz="1000" b="1" smtClean="0">
                <a:solidFill>
                  <a:schemeClr val="bg2">
                    <a:lumMod val="50000"/>
                  </a:schemeClr>
                </a:solidFill>
              </a:rPr>
              <a:pPr algn="r"/>
              <a:t>‹#›</a:t>
            </a:fld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83" name="Picture 59" descr="cid:image001.png@01D49ED8.84C1B980">
            <a:extLst>
              <a:ext uri="{FF2B5EF4-FFF2-40B4-BE49-F238E27FC236}">
                <a16:creationId xmlns:a16="http://schemas.microsoft.com/office/drawing/2014/main" id="{BE7A5F0E-0331-4B50-9944-AC2F23CFCF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07" y="192797"/>
            <a:ext cx="13811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10EBE6-BF96-4BB4-96AA-3089B196701D}"/>
              </a:ext>
            </a:extLst>
          </p:cNvPr>
          <p:cNvCxnSpPr/>
          <p:nvPr userDrawn="1"/>
        </p:nvCxnSpPr>
        <p:spPr>
          <a:xfrm>
            <a:off x="252030" y="688273"/>
            <a:ext cx="9274892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</p:sldLayoutIdLst>
  <p:hf sldNum="0" hdr="0" ftr="0" dt="0"/>
  <p:txStyles>
    <p:titleStyle>
      <a:lvl1pPr algn="l" defTabSz="975482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34950" indent="-2349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•"/>
        <a:defRPr lang="en-US" sz="1600" b="0" kern="1200" dirty="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457200" indent="-2222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914400" indent="-22860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707093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194834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682575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316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057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5798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5482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223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964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8705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6446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4187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1928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6001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1056" userDrawn="1">
          <p15:clr>
            <a:srgbClr val="F26B43"/>
          </p15:clr>
        </p15:guide>
        <p15:guide id="8" orient="horz" pos="1248" userDrawn="1">
          <p15:clr>
            <a:srgbClr val="F26B43"/>
          </p15:clr>
        </p15:guide>
        <p15:guide id="9" pos="145" userDrawn="1">
          <p15:clr>
            <a:srgbClr val="F26B43"/>
          </p15:clr>
        </p15:guide>
        <p15:guide id="10" pos="5713" userDrawn="1">
          <p15:clr>
            <a:srgbClr val="F26B43"/>
          </p15:clr>
        </p15:guide>
        <p15:guide id="12" orient="horz" pos="3964" userDrawn="1">
          <p15:clr>
            <a:srgbClr val="F26B43"/>
          </p15:clr>
        </p15:guide>
        <p15:guide id="14" orient="horz" pos="3888" userDrawn="1">
          <p15:clr>
            <a:srgbClr val="F26B43"/>
          </p15:clr>
        </p15:guide>
        <p15:guide id="15" orient="horz" pos="1584" userDrawn="1">
          <p15:clr>
            <a:srgbClr val="F26B43"/>
          </p15:clr>
        </p15:guide>
        <p15:guide id="16" pos="2785" userDrawn="1">
          <p15:clr>
            <a:srgbClr val="F26B43"/>
          </p15:clr>
        </p15:guide>
        <p15:guide id="17" pos="3361" userDrawn="1">
          <p15:clr>
            <a:srgbClr val="F26B43"/>
          </p15:clr>
        </p15:guide>
        <p15:guide id="18" orient="horz" pos="4608" userDrawn="1">
          <p15:clr>
            <a:srgbClr val="F26B43"/>
          </p15:clr>
        </p15:guide>
        <p15:guide id="19" orient="horz" pos="4356" userDrawn="1">
          <p15:clr>
            <a:srgbClr val="F26B43"/>
          </p15:clr>
        </p15:guide>
        <p15:guide id="20" orient="horz" pos="528" userDrawn="1">
          <p15:clr>
            <a:srgbClr val="F26B43"/>
          </p15:clr>
        </p15:guide>
        <p15:guide id="21" orient="horz" pos="4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05" y="3190081"/>
            <a:ext cx="9256963" cy="935037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dirty="0"/>
              <a:t>MODULE 05: </a:t>
            </a:r>
          </a:p>
          <a:p>
            <a:pPr marL="0" indent="0" algn="ctr">
              <a:buNone/>
            </a:pPr>
            <a:r>
              <a:rPr lang="en-GB" sz="3600" b="1" dirty="0"/>
              <a:t>TACTICAL TRAUMA ASSESSMENT (TTA)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9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F9D4696-9013-F3E3-2C7C-27ED5F89F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094" y="3402573"/>
            <a:ext cx="3743325" cy="22669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QUICKLY IDENTIFY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MASSIVE, LIFE-THREATENING BLEEDING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595217" y="2561287"/>
            <a:ext cx="306763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BRIGHT RED BLOOD</a:t>
            </a:r>
          </a:p>
          <a:p>
            <a:r>
              <a:rPr lang="en-GB" dirty="0">
                <a:solidFill>
                  <a:srgbClr val="000000"/>
                </a:solidFill>
              </a:rPr>
              <a:t>is pulsing or spurting, or</a:t>
            </a:r>
          </a:p>
          <a:p>
            <a:r>
              <a:rPr lang="en-GB" dirty="0">
                <a:solidFill>
                  <a:srgbClr val="000000"/>
                </a:solidFill>
              </a:rPr>
              <a:t>there is steady bleeding</a:t>
            </a:r>
          </a:p>
          <a:p>
            <a:r>
              <a:rPr lang="en-GB" dirty="0">
                <a:solidFill>
                  <a:srgbClr val="000000"/>
                </a:solidFill>
              </a:rPr>
              <a:t>from the wound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662852" y="841950"/>
            <a:ext cx="244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MASSIVE BLEEDING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8B6300-B421-E445-8A43-9536EA71259B}"/>
              </a:ext>
            </a:extLst>
          </p:cNvPr>
          <p:cNvSpPr txBox="1"/>
          <p:nvPr/>
        </p:nvSpPr>
        <p:spPr>
          <a:xfrm>
            <a:off x="5342855" y="2540000"/>
            <a:ext cx="3810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Overlying clothing or ineffective</a:t>
            </a:r>
          </a:p>
          <a:p>
            <a:r>
              <a:rPr lang="en-GB" dirty="0">
                <a:solidFill>
                  <a:srgbClr val="000000"/>
                </a:solidFill>
              </a:rPr>
              <a:t>bandaging is becoming</a:t>
            </a:r>
          </a:p>
          <a:p>
            <a:r>
              <a:rPr lang="en-GB" b="1" dirty="0">
                <a:solidFill>
                  <a:srgbClr val="FF0000"/>
                </a:solidFill>
              </a:rPr>
              <a:t>SOAKED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WITH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BLOOD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D34C2-AC2E-D44B-AECB-F0C158DA44B7}"/>
              </a:ext>
            </a:extLst>
          </p:cNvPr>
          <p:cNvSpPr txBox="1"/>
          <p:nvPr/>
        </p:nvSpPr>
        <p:spPr>
          <a:xfrm>
            <a:off x="3916757" y="5253742"/>
            <a:ext cx="285219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BRIGHT RED BLOOD</a:t>
            </a:r>
          </a:p>
          <a:p>
            <a:r>
              <a:rPr lang="en-GB" dirty="0">
                <a:solidFill>
                  <a:srgbClr val="000000"/>
                </a:solidFill>
              </a:rPr>
              <a:t>is pooling on the</a:t>
            </a:r>
          </a:p>
          <a:p>
            <a:r>
              <a:rPr lang="en-GB" dirty="0">
                <a:solidFill>
                  <a:srgbClr val="000000"/>
                </a:solidFill>
              </a:rPr>
              <a:t>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974B8-079E-0D4D-B070-3CC44BA31461}"/>
              </a:ext>
            </a:extLst>
          </p:cNvPr>
          <p:cNvSpPr txBox="1"/>
          <p:nvPr/>
        </p:nvSpPr>
        <p:spPr>
          <a:xfrm>
            <a:off x="7247855" y="5562599"/>
            <a:ext cx="2044855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AMPUTATION</a:t>
            </a:r>
            <a:r>
              <a:rPr lang="en-GB" dirty="0"/>
              <a:t> </a:t>
            </a:r>
            <a:r>
              <a:rPr lang="en-GB" dirty="0">
                <a:solidFill>
                  <a:srgbClr val="000000"/>
                </a:solidFill>
              </a:rPr>
              <a:t>of</a:t>
            </a:r>
          </a:p>
          <a:p>
            <a:r>
              <a:rPr lang="en-GB" dirty="0">
                <a:solidFill>
                  <a:srgbClr val="000000"/>
                </a:solidFill>
              </a:rPr>
              <a:t>the arm or</a:t>
            </a:r>
            <a:r>
              <a:rPr lang="en-GB" dirty="0"/>
              <a:t> </a:t>
            </a:r>
            <a:r>
              <a:rPr lang="en-GB" dirty="0">
                <a:solidFill>
                  <a:srgbClr val="000000"/>
                </a:solidFill>
              </a:rPr>
              <a:t>leg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056EB-054E-7F4C-B268-9D8CCC531DD6}"/>
              </a:ext>
            </a:extLst>
          </p:cNvPr>
          <p:cNvSpPr txBox="1"/>
          <p:nvPr/>
        </p:nvSpPr>
        <p:spPr>
          <a:xfrm>
            <a:off x="6479555" y="6499592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M</a:t>
            </a:r>
            <a:r>
              <a:rPr lang="en-GB" sz="2800" b="1" dirty="0">
                <a:solidFill>
                  <a:srgbClr val="000000"/>
                </a:solidFill>
              </a:rPr>
              <a:t> A R C 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43895-532B-5949-B97B-1BDC29970C32}"/>
              </a:ext>
            </a:extLst>
          </p:cNvPr>
          <p:cNvSpPr txBox="1"/>
          <p:nvPr/>
        </p:nvSpPr>
        <p:spPr>
          <a:xfrm>
            <a:off x="581585" y="6191816"/>
            <a:ext cx="2983509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IMPORTANT</a:t>
            </a:r>
            <a:r>
              <a:rPr lang="en-GB" sz="1600" dirty="0">
                <a:solidFill>
                  <a:srgbClr val="000000"/>
                </a:solidFill>
              </a:rPr>
              <a:t>! Casualties with</a:t>
            </a:r>
          </a:p>
          <a:p>
            <a:r>
              <a:rPr lang="en-GB" sz="1600" dirty="0">
                <a:solidFill>
                  <a:srgbClr val="000000"/>
                </a:solidFill>
              </a:rPr>
              <a:t>severe injuries can bleed to</a:t>
            </a:r>
          </a:p>
          <a:p>
            <a:r>
              <a:rPr lang="en-GB" sz="1600" dirty="0">
                <a:solidFill>
                  <a:srgbClr val="000000"/>
                </a:solidFill>
              </a:rPr>
              <a:t>death in </a:t>
            </a:r>
            <a:r>
              <a:rPr lang="en-GB" sz="1600" b="1" i="1" dirty="0">
                <a:solidFill>
                  <a:srgbClr val="000000"/>
                </a:solidFill>
              </a:rPr>
              <a:t>as little as 3 minutes</a:t>
            </a:r>
          </a:p>
          <a:p>
            <a:endParaRPr lang="en-US" dirty="0"/>
          </a:p>
        </p:txBody>
      </p:sp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2872602-D733-FD74-504C-6259F7DD6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09" y="3823171"/>
            <a:ext cx="2940050" cy="1498600"/>
          </a:xfrm>
          <a:prstGeom prst="rect">
            <a:avLst/>
          </a:prstGeom>
        </p:spPr>
      </p:pic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CA28330-8CEB-3A76-405E-0693D857F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649" y="3565718"/>
            <a:ext cx="1771650" cy="198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6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HEMORRHAGE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 CONTROL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255210" y="2230945"/>
            <a:ext cx="3067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Assess for other sources of </a:t>
            </a:r>
            <a:r>
              <a:rPr lang="en-GB" sz="1600" dirty="0" err="1">
                <a:solidFill>
                  <a:srgbClr val="000000"/>
                </a:solidFill>
              </a:rPr>
              <a:t>hemorrhage</a:t>
            </a:r>
            <a:r>
              <a:rPr lang="en-GB" sz="1600" dirty="0">
                <a:solidFill>
                  <a:srgbClr val="000000"/>
                </a:solidFill>
              </a:rPr>
              <a:t>, and control all life-threatening bleeding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2315039" y="793824"/>
            <a:ext cx="5137304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MASSIVE H</a:t>
            </a:r>
            <a:r>
              <a:rPr lang="en-GB" dirty="0"/>
              <a:t>EMORRHAGE CONTROL IN TFC</a:t>
            </a:r>
          </a:p>
          <a:p>
            <a:pPr algn="ctr"/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D34C2-AC2E-D44B-AECB-F0C158DA44B7}"/>
              </a:ext>
            </a:extLst>
          </p:cNvPr>
          <p:cNvSpPr txBox="1"/>
          <p:nvPr/>
        </p:nvSpPr>
        <p:spPr>
          <a:xfrm>
            <a:off x="3582380" y="4255478"/>
            <a:ext cx="26026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If not already done, where appropriate, use a TFMA recommended limb tourniquet (TQ) to control life-threatening external </a:t>
            </a:r>
            <a:r>
              <a:rPr lang="en-GB" sz="1600" dirty="0" err="1">
                <a:solidFill>
                  <a:srgbClr val="000000"/>
                </a:solidFill>
              </a:rPr>
              <a:t>hemorrhage</a:t>
            </a:r>
            <a:r>
              <a:rPr lang="en-GB" sz="1600" dirty="0">
                <a:solidFill>
                  <a:srgbClr val="000000"/>
                </a:solidFill>
              </a:rPr>
              <a:t>, applying it 2-3 inches above the source of bleeding, directly on the skin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974B8-079E-0D4D-B070-3CC44BA31461}"/>
              </a:ext>
            </a:extLst>
          </p:cNvPr>
          <p:cNvSpPr txBox="1"/>
          <p:nvPr/>
        </p:nvSpPr>
        <p:spPr>
          <a:xfrm>
            <a:off x="6402387" y="5194196"/>
            <a:ext cx="299793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Reassess CUF interventions, and If bleeding is not controlled with the first TQ, apply a second TQ side-by-side with the first</a:t>
            </a:r>
          </a:p>
          <a:p>
            <a:endParaRPr lang="en-US" dirty="0"/>
          </a:p>
        </p:txBody>
      </p:sp>
      <p:pic>
        <p:nvPicPr>
          <p:cNvPr id="6" name="Picture 5" descr="A picture containing dog&#10;&#10;Description automatically generated">
            <a:extLst>
              <a:ext uri="{FF2B5EF4-FFF2-40B4-BE49-F238E27FC236}">
                <a16:creationId xmlns:a16="http://schemas.microsoft.com/office/drawing/2014/main" id="{A8D3F437-AECD-4539-2D3B-B71D64481F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7" y="3510367"/>
            <a:ext cx="3362325" cy="23431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CC1A83-7069-3DEA-7DB4-8EC4B64E64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561" y="2075379"/>
            <a:ext cx="2368550" cy="2044700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9CF0E805-1CAB-09B6-5EC9-21E99D9ABE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585" y="2075379"/>
            <a:ext cx="30226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94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IDENTIFYING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 OBSTRUCTED AIRWAY</a:t>
            </a:r>
            <a:endParaRPr lang="en-GB" sz="2400" b="1" dirty="0">
              <a:solidFill>
                <a:srgbClr val="3CBBED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02474" y="6240636"/>
            <a:ext cx="3067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IMPORTANT</a:t>
            </a:r>
            <a:r>
              <a:rPr lang="en-GB" sz="1600" dirty="0">
                <a:solidFill>
                  <a:srgbClr val="000000"/>
                </a:solidFill>
              </a:rPr>
              <a:t>! Remove any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visible objects, but do not</a:t>
            </a:r>
          </a:p>
          <a:p>
            <a:r>
              <a:rPr lang="en-GB" sz="1600" dirty="0">
                <a:solidFill>
                  <a:srgbClr val="000000"/>
                </a:solidFill>
              </a:rPr>
              <a:t>perform a blind finger sweep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493922" y="793824"/>
            <a:ext cx="2779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AIRWAY MANAGEMENT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974B8-079E-0D4D-B070-3CC44BA31461}"/>
              </a:ext>
            </a:extLst>
          </p:cNvPr>
          <p:cNvSpPr txBox="1"/>
          <p:nvPr/>
        </p:nvSpPr>
        <p:spPr>
          <a:xfrm>
            <a:off x="6554787" y="3055149"/>
            <a:ext cx="2692799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SIGNS AND SYMPTOMS </a:t>
            </a:r>
            <a:r>
              <a:rPr lang="en-GB" sz="1600" b="1" dirty="0">
                <a:solidFill>
                  <a:srgbClr val="000000"/>
                </a:solidFill>
              </a:rPr>
              <a:t>AIRWAY MAY BE BLOCKED: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Casualty is in distress and indicates they can’t breathe properly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Casualty is making snoring or gurgling sounds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Visible blood or foreign objects are present in the airway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Maxillofacial trauma (severe trauma to the face) is observed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</a:t>
            </a:r>
            <a:r>
              <a:rPr lang="en-GB" sz="2800" b="1" dirty="0">
                <a:solidFill>
                  <a:srgbClr val="FF0000"/>
                </a:solidFill>
              </a:rPr>
              <a:t>A</a:t>
            </a:r>
            <a:r>
              <a:rPr lang="en-GB" sz="2800" b="1" dirty="0">
                <a:solidFill>
                  <a:srgbClr val="000000"/>
                </a:solidFill>
              </a:rPr>
              <a:t> R C H</a:t>
            </a:r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813DEA07-1B27-CC15-C27C-EDA9C94B7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66" y="2769433"/>
            <a:ext cx="2965450" cy="3225800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8BEB2D61-E612-C5C6-4CC7-F3ACFCCBE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922" y="2718973"/>
            <a:ext cx="30734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65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erson lying on the grass&#10;&#10;Description automatically generated with medium confidence">
            <a:extLst>
              <a:ext uri="{FF2B5EF4-FFF2-40B4-BE49-F238E27FC236}">
                <a16:creationId xmlns:a16="http://schemas.microsoft.com/office/drawing/2014/main" id="{480B4C04-CB21-C6BC-EC9C-F5550C807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78" y="3563389"/>
            <a:ext cx="2574175" cy="29898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IN A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CASUALTY</a:t>
            </a: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WITHOUT AN AIRWAY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OBSTRUCTION, YOU CAN PERFORM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THE FOLLOWING MANEUVERS: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345507" y="5348084"/>
            <a:ext cx="2909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If you suspect that the casualty has suffered a neck or spinal injury, use the jaw-thrust method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387" y="793824"/>
            <a:ext cx="2762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OPENING THE AIRWAY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</a:t>
            </a:r>
            <a:r>
              <a:rPr lang="en-GB" sz="2800" b="1" dirty="0">
                <a:solidFill>
                  <a:srgbClr val="FF0000"/>
                </a:solidFill>
              </a:rPr>
              <a:t>A</a:t>
            </a:r>
            <a:r>
              <a:rPr lang="en-GB" sz="2800" b="1" dirty="0">
                <a:solidFill>
                  <a:srgbClr val="000000"/>
                </a:solidFill>
              </a:rPr>
              <a:t> R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345507" y="3136096"/>
            <a:ext cx="32790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</a:rPr>
              <a:t>Unconscious</a:t>
            </a:r>
            <a:r>
              <a:rPr lang="en-GB" sz="1800" dirty="0">
                <a:solidFill>
                  <a:srgbClr val="000000"/>
                </a:solidFill>
              </a:rPr>
              <a:t> casualty's tongue may have relaxed, causing the tongue to block the airway by sliding to the back of the mouth and covering the opening to the</a:t>
            </a:r>
          </a:p>
          <a:p>
            <a:r>
              <a:rPr lang="en-GB" sz="1800" dirty="0">
                <a:solidFill>
                  <a:srgbClr val="000000"/>
                </a:solidFill>
              </a:rPr>
              <a:t>Windpipe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66B683-71D1-1D4B-A754-55AAA50D2724}"/>
              </a:ext>
            </a:extLst>
          </p:cNvPr>
          <p:cNvSpPr txBox="1"/>
          <p:nvPr/>
        </p:nvSpPr>
        <p:spPr>
          <a:xfrm>
            <a:off x="3936668" y="2960427"/>
            <a:ext cx="271375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HEAD-TILT CHIN-LIFT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224349-ED60-7F4B-A60F-F2080B27D023}"/>
              </a:ext>
            </a:extLst>
          </p:cNvPr>
          <p:cNvSpPr txBox="1"/>
          <p:nvPr/>
        </p:nvSpPr>
        <p:spPr>
          <a:xfrm>
            <a:off x="7316787" y="2960426"/>
            <a:ext cx="17693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JAW THRUST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507C6689-CBA9-F14F-BEA2-F17F6834B00B}"/>
              </a:ext>
            </a:extLst>
          </p:cNvPr>
          <p:cNvSpPr/>
          <p:nvPr/>
        </p:nvSpPr>
        <p:spPr>
          <a:xfrm rot="10800000">
            <a:off x="8114969" y="3773337"/>
            <a:ext cx="328075" cy="4848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A picture containing grass, person, outdoor&#10;&#10;Description automatically generated">
            <a:extLst>
              <a:ext uri="{FF2B5EF4-FFF2-40B4-BE49-F238E27FC236}">
                <a16:creationId xmlns:a16="http://schemas.microsoft.com/office/drawing/2014/main" id="{6C96F431-A250-BD35-D1C3-F54A7AFE31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90" y="3510203"/>
            <a:ext cx="3081528" cy="299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19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MANAGING</a:t>
            </a: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THE AIRWAY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387" y="793824"/>
            <a:ext cx="2762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OPENING THE AIRWAY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</a:t>
            </a:r>
            <a:r>
              <a:rPr lang="en-GB" sz="2800" b="1" dirty="0">
                <a:solidFill>
                  <a:srgbClr val="FF0000"/>
                </a:solidFill>
              </a:rPr>
              <a:t>A</a:t>
            </a:r>
            <a:r>
              <a:rPr lang="en-GB" sz="2800" b="1" dirty="0">
                <a:solidFill>
                  <a:srgbClr val="000000"/>
                </a:solidFill>
              </a:rPr>
              <a:t> R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6797" y="2767219"/>
            <a:ext cx="462159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FF0000"/>
                </a:solidFill>
              </a:rPr>
              <a:t>IF</a:t>
            </a:r>
            <a:r>
              <a:rPr lang="en-GB" dirty="0">
                <a:solidFill>
                  <a:srgbClr val="000000"/>
                </a:solidFill>
              </a:rPr>
              <a:t> the casualty is breathing on their own but unconscious or semiconscious </a:t>
            </a:r>
            <a:r>
              <a:rPr lang="en-GB" dirty="0">
                <a:solidFill>
                  <a:srgbClr val="FF0000"/>
                </a:solidFill>
              </a:rPr>
              <a:t>AND</a:t>
            </a:r>
            <a:r>
              <a:rPr lang="en-GB" dirty="0">
                <a:solidFill>
                  <a:srgbClr val="000000"/>
                </a:solidFill>
              </a:rPr>
              <a:t> there is no airway obstruction, further airway management is best achieved with a nasopharyngeal airway (NPA)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An NPA can be used on a conscious or unconscious casualty to help open/maintain an open airway</a:t>
            </a:r>
          </a:p>
          <a:p>
            <a:endParaRPr lang="en-US" dirty="0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0621F99E-4EEF-A346-A1FE-CF88DC6E1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19" y="2743200"/>
            <a:ext cx="4880154" cy="28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64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4180A60-4080-D94E-9DAC-21DF60321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84" y="1823441"/>
            <a:ext cx="2911041" cy="28765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MANAGEMENT/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RECOVERY POSITION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436184" y="793824"/>
            <a:ext cx="2895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MANAGING THE AIRWAY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</a:t>
            </a:r>
            <a:r>
              <a:rPr lang="en-GB" sz="2800" b="1" dirty="0">
                <a:solidFill>
                  <a:srgbClr val="FF0000"/>
                </a:solidFill>
              </a:rPr>
              <a:t>A</a:t>
            </a:r>
            <a:r>
              <a:rPr lang="en-GB" sz="2800" b="1" dirty="0">
                <a:solidFill>
                  <a:srgbClr val="000000"/>
                </a:solidFill>
              </a:rPr>
              <a:t> R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5210" y="4487822"/>
            <a:ext cx="3478590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Casualties with </a:t>
            </a:r>
            <a:r>
              <a:rPr lang="en-GB" sz="1600" b="1" dirty="0">
                <a:solidFill>
                  <a:srgbClr val="000000"/>
                </a:solidFill>
              </a:rPr>
              <a:t>severe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000000"/>
                </a:solidFill>
              </a:rPr>
              <a:t>facial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trauma</a:t>
            </a:r>
            <a:r>
              <a:rPr lang="en-GB" sz="1600" dirty="0">
                <a:solidFill>
                  <a:srgbClr val="000000"/>
                </a:solidFill>
              </a:rPr>
              <a:t> can often protect</a:t>
            </a:r>
          </a:p>
          <a:p>
            <a:r>
              <a:rPr lang="en-GB" sz="1600" dirty="0">
                <a:solidFill>
                  <a:srgbClr val="000000"/>
                </a:solidFill>
              </a:rPr>
              <a:t>their own airways by sitting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up and leaning forward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3378277" y="4487822"/>
            <a:ext cx="282250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Assist a conscious casualty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by helping them assume any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comfortable sitting-up</a:t>
            </a:r>
          </a:p>
          <a:p>
            <a:r>
              <a:rPr lang="en-GB" sz="1600" dirty="0">
                <a:solidFill>
                  <a:srgbClr val="000000"/>
                </a:solidFill>
              </a:rPr>
              <a:t>position that </a:t>
            </a:r>
            <a:r>
              <a:rPr lang="en-GB" sz="1600" b="1" dirty="0">
                <a:solidFill>
                  <a:srgbClr val="FF0000"/>
                </a:solidFill>
              </a:rPr>
              <a:t>ALLOWS THEM TO BREATH EASILY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6469201" y="4487822"/>
            <a:ext cx="285465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For an unconscious casualty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not in shock, place them into</a:t>
            </a:r>
          </a:p>
          <a:p>
            <a:r>
              <a:rPr lang="en-GB" sz="1600" dirty="0">
                <a:solidFill>
                  <a:srgbClr val="000000"/>
                </a:solidFill>
              </a:rPr>
              <a:t>the </a:t>
            </a:r>
            <a:r>
              <a:rPr lang="en-GB" sz="1600" b="1" dirty="0">
                <a:solidFill>
                  <a:srgbClr val="FF0000"/>
                </a:solidFill>
              </a:rPr>
              <a:t>RECOVERY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FF0000"/>
                </a:solidFill>
              </a:rPr>
              <a:t>POSITION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08658C-ACC0-4C44-9C41-BDDBD3E009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689" y="2049640"/>
            <a:ext cx="3069684" cy="229114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AE84CF-1C57-DA4C-907A-A92140F5EB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627" y="2005560"/>
            <a:ext cx="3187800" cy="237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1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RESPIRATIONS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2921111" y="793824"/>
            <a:ext cx="3925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TACTICAL TRAUMA ASSESSMENT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A </a:t>
            </a:r>
            <a:r>
              <a:rPr lang="en-GB" sz="2800" b="1" dirty="0">
                <a:solidFill>
                  <a:srgbClr val="FF0000"/>
                </a:solidFill>
              </a:rPr>
              <a:t>R</a:t>
            </a:r>
            <a:r>
              <a:rPr lang="en-GB" sz="2800" b="1" dirty="0">
                <a:solidFill>
                  <a:srgbClr val="000000"/>
                </a:solidFill>
              </a:rPr>
              <a:t>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687387" y="5003766"/>
            <a:ext cx="3681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00"/>
                </a:solidFill>
              </a:rPr>
              <a:t>Breathing rate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</a:rPr>
              <a:t>(Monitor respirations)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5220612" y="5332667"/>
            <a:ext cx="349314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Level of consciousness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72C22B-1568-8142-AC9C-9DEA1802D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435" y="2138093"/>
            <a:ext cx="4171281" cy="31133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25A7CA-D8C4-3042-B7F0-B772208393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49" y="1033539"/>
            <a:ext cx="3509141" cy="467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21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LIFE- THREATENING CHEST INJURY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1606532" y="793824"/>
            <a:ext cx="6554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TRESPIRATION ASSESSMENT AND MANAGEMENT IN TFC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A </a:t>
            </a:r>
            <a:r>
              <a:rPr lang="en-GB" sz="2800" b="1" dirty="0">
                <a:solidFill>
                  <a:srgbClr val="FF0000"/>
                </a:solidFill>
              </a:rPr>
              <a:t>R</a:t>
            </a:r>
            <a:r>
              <a:rPr lang="en-GB" sz="2800" b="1" dirty="0">
                <a:solidFill>
                  <a:srgbClr val="000000"/>
                </a:solidFill>
              </a:rPr>
              <a:t>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687387" y="5003766"/>
            <a:ext cx="368145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If penetrating trauma is found</a:t>
            </a:r>
          </a:p>
          <a:p>
            <a:r>
              <a:rPr lang="en-GB" dirty="0">
                <a:solidFill>
                  <a:srgbClr val="000000"/>
                </a:solidFill>
              </a:rPr>
              <a:t>or identified, apply a chest seal (vented, if available)</a:t>
            </a:r>
          </a:p>
          <a:p>
            <a:pPr algn="ctr"/>
            <a:endParaRPr lang="en-GB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3506787" y="2669528"/>
            <a:ext cx="38862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Expose the chest to assess for: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Gunshot or shrapnel wound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Blunt-force trauma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Bruising or contusions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Any deformities of the chest</a:t>
            </a:r>
          </a:p>
          <a:p>
            <a:endParaRPr lang="en-US" dirty="0"/>
          </a:p>
        </p:txBody>
      </p:sp>
      <p:pic>
        <p:nvPicPr>
          <p:cNvPr id="3" name="Picture 2" descr="A drawing of a face&#10;&#10;Description automatically generated with low confidence">
            <a:extLst>
              <a:ext uri="{FF2B5EF4-FFF2-40B4-BE49-F238E27FC236}">
                <a16:creationId xmlns:a16="http://schemas.microsoft.com/office/drawing/2014/main" id="{9C9F2692-E97D-8243-BB73-029552DB5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16" y="2554542"/>
            <a:ext cx="2686966" cy="2346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DFA0BE-2799-9846-B9E9-428AF55F48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987" y="2767219"/>
            <a:ext cx="20320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44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REASSESS TREATMENTS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17660" y="793824"/>
            <a:ext cx="1732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CIRCULATION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A R C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5210" y="5188966"/>
            <a:ext cx="347859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Reassess </a:t>
            </a:r>
            <a:r>
              <a:rPr lang="en-GB" b="1" dirty="0">
                <a:solidFill>
                  <a:srgbClr val="000000"/>
                </a:solidFill>
              </a:rPr>
              <a:t>ALL</a:t>
            </a:r>
            <a:r>
              <a:rPr lang="en-GB" dirty="0">
                <a:solidFill>
                  <a:srgbClr val="000000"/>
                </a:solidFill>
              </a:rPr>
              <a:t> treatment</a:t>
            </a:r>
          </a:p>
          <a:p>
            <a:r>
              <a:rPr lang="en-GB" dirty="0">
                <a:solidFill>
                  <a:srgbClr val="000000"/>
                </a:solidFill>
              </a:rPr>
              <a:t>for 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rgbClr val="000000"/>
                </a:solidFill>
              </a:rPr>
              <a:t>assive </a:t>
            </a:r>
            <a:r>
              <a:rPr lang="en-GB" dirty="0" err="1">
                <a:solidFill>
                  <a:srgbClr val="000000"/>
                </a:solidFill>
              </a:rPr>
              <a:t>hemorrhage</a:t>
            </a:r>
            <a:endParaRPr lang="en-GB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3699548" y="5335160"/>
            <a:ext cx="23714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Reassess </a:t>
            </a: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>
                <a:solidFill>
                  <a:srgbClr val="000000"/>
                </a:solidFill>
              </a:rPr>
              <a:t>i</a:t>
            </a:r>
            <a:r>
              <a:rPr lang="en-GB" dirty="0">
                <a:solidFill>
                  <a:srgbClr val="000000"/>
                </a:solidFill>
              </a:rPr>
              <a:t>rway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6430612" y="5334207"/>
            <a:ext cx="282878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Reassess </a:t>
            </a:r>
            <a:r>
              <a:rPr lang="en-GB" b="1" dirty="0">
                <a:solidFill>
                  <a:srgbClr val="FF0000"/>
                </a:solidFill>
              </a:rPr>
              <a:t>R</a:t>
            </a:r>
            <a:r>
              <a:rPr lang="en-GB" dirty="0">
                <a:solidFill>
                  <a:srgbClr val="000000"/>
                </a:solidFill>
              </a:rPr>
              <a:t>espirations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AE9CD6-2B97-2A44-B141-E50CA3A3D4E2}"/>
              </a:ext>
            </a:extLst>
          </p:cNvPr>
          <p:cNvSpPr txBox="1"/>
          <p:nvPr/>
        </p:nvSpPr>
        <p:spPr>
          <a:xfrm>
            <a:off x="1441123" y="1923926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B777E9-FFC1-F64B-800F-D3DBFF7FDB96}"/>
              </a:ext>
            </a:extLst>
          </p:cNvPr>
          <p:cNvSpPr txBox="1"/>
          <p:nvPr/>
        </p:nvSpPr>
        <p:spPr>
          <a:xfrm>
            <a:off x="7845005" y="192392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2F9206-EEB3-1E45-A745-E8D43D196A24}"/>
              </a:ext>
            </a:extLst>
          </p:cNvPr>
          <p:cNvSpPr txBox="1"/>
          <p:nvPr/>
        </p:nvSpPr>
        <p:spPr>
          <a:xfrm>
            <a:off x="4691154" y="1923926"/>
            <a:ext cx="38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EE4684-86E1-8A40-B9C7-DDBE6DD5F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23" y="2730908"/>
            <a:ext cx="2484178" cy="19252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155927-0F02-6B49-B83A-0B7B618157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743" y="2621870"/>
            <a:ext cx="2425287" cy="19780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B5DF5E-C151-914E-B223-2427F3BEF4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338" y="2093327"/>
            <a:ext cx="240168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58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5384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GENERAL INDICATOR OF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SHOCK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17660" y="793824"/>
            <a:ext cx="1732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CIRCULATION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A R </a:t>
            </a:r>
            <a:r>
              <a:rPr lang="en-GB" sz="2800" b="1" dirty="0">
                <a:solidFill>
                  <a:srgbClr val="FF0000"/>
                </a:solidFill>
              </a:rPr>
              <a:t>C</a:t>
            </a:r>
            <a:r>
              <a:rPr lang="en-GB" sz="2800" b="1" dirty="0">
                <a:solidFill>
                  <a:srgbClr val="000000"/>
                </a:solidFill>
              </a:rPr>
              <a:t>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539070" y="2902952"/>
            <a:ext cx="347859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Mental confusion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Rapid breathing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Sweaty, cool, clammy skin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Pale/grey skin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5411787" y="2902952"/>
            <a:ext cx="30862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Weak or absent radial pulse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Nausea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Excessive thirst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Previous severe bleeding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6E16190-3161-9842-9FA7-AC6F216B6674}"/>
              </a:ext>
            </a:extLst>
          </p:cNvPr>
          <p:cNvSpPr txBox="1">
            <a:spLocks/>
          </p:cNvSpPr>
          <p:nvPr/>
        </p:nvSpPr>
        <p:spPr>
          <a:xfrm>
            <a:off x="255210" y="1842249"/>
            <a:ext cx="9256963" cy="5384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000000"/>
                </a:solidFill>
                <a:ea typeface="+mj-ea"/>
                <a:cs typeface="+mj-cs"/>
              </a:rPr>
              <a:t>SIGNS AND SYMPTOMS OF SHOCK INCLUDE:</a:t>
            </a:r>
            <a:endParaRPr lang="en-GB" sz="2000" b="1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FFEFDF-08DB-EF41-B27A-E340C5C51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87" y="2445281"/>
            <a:ext cx="6888756" cy="514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5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UNITED NATIONS TACTICAL COMBAT CASUALTY CARE (UN TCCC)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325437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  <a:ea typeface="+mj-ea"/>
                <a:cs typeface="+mj-cs"/>
              </a:rPr>
              <a:t>ROLE-BASED TRAINING SPECTRUM</a:t>
            </a:r>
          </a:p>
          <a:p>
            <a:endParaRPr lang="en-US" sz="2000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61C4A21-CDB7-0C4D-B579-A5CAA8ED9C98}"/>
              </a:ext>
            </a:extLst>
          </p:cNvPr>
          <p:cNvSpPr txBox="1">
            <a:spLocks/>
          </p:cNvSpPr>
          <p:nvPr/>
        </p:nvSpPr>
        <p:spPr>
          <a:xfrm>
            <a:off x="219204" y="211721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ROLE 1 CARE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000" dirty="0"/>
              <a:t>NONMEDICAL PERSONNEL</a:t>
            </a:r>
          </a:p>
          <a:p>
            <a:r>
              <a:rPr lang="en-GB" sz="2000" dirty="0"/>
              <a:t>Buddy First Aid </a:t>
            </a:r>
          </a:p>
          <a:p>
            <a:r>
              <a:rPr lang="en-GB" sz="2000" dirty="0"/>
              <a:t>Field Medical Assistant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MEDICAL PERSONNEL</a:t>
            </a:r>
          </a:p>
          <a:p>
            <a:r>
              <a:rPr lang="en-GB" sz="2000" dirty="0"/>
              <a:t>Paramedic </a:t>
            </a:r>
          </a:p>
          <a:p>
            <a:r>
              <a:rPr lang="en-GB" sz="2000" dirty="0"/>
              <a:t>Nurse </a:t>
            </a:r>
          </a:p>
          <a:p>
            <a:r>
              <a:rPr lang="en-GB" sz="2000" dirty="0"/>
              <a:t>Doctor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B664D31D-2AF5-9449-987A-4A0F69BBC0B5}"/>
              </a:ext>
            </a:extLst>
          </p:cNvPr>
          <p:cNvSpPr/>
          <p:nvPr/>
        </p:nvSpPr>
        <p:spPr>
          <a:xfrm>
            <a:off x="3582987" y="3505200"/>
            <a:ext cx="1295400" cy="68580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B4385-C371-4E45-94E3-C7D9A3098F5A}"/>
              </a:ext>
            </a:extLst>
          </p:cNvPr>
          <p:cNvSpPr txBox="1"/>
          <p:nvPr/>
        </p:nvSpPr>
        <p:spPr>
          <a:xfrm>
            <a:off x="4878387" y="3657600"/>
            <a:ext cx="17620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330940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5384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HYPOTHERMIA</a:t>
            </a: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PREVENTION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944982" y="793824"/>
            <a:ext cx="1877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HYPOTHERMIA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3936668" y="6548413"/>
            <a:ext cx="1894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 A R C </a:t>
            </a:r>
            <a:r>
              <a:rPr lang="en-GB" sz="2800" b="1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1243862" y="2684491"/>
            <a:ext cx="3120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000000"/>
                </a:solidFill>
              </a:rPr>
              <a:t>Place the casualty on an</a:t>
            </a:r>
          </a:p>
          <a:p>
            <a:pPr algn="ctr"/>
            <a:r>
              <a:rPr lang="en-GB" sz="1800" b="1" dirty="0">
                <a:solidFill>
                  <a:srgbClr val="000000"/>
                </a:solidFill>
              </a:rPr>
              <a:t>insulated surface as soon</a:t>
            </a:r>
          </a:p>
          <a:p>
            <a:pPr algn="ctr"/>
            <a:r>
              <a:rPr lang="en-GB" sz="1800" b="1" dirty="0">
                <a:solidFill>
                  <a:srgbClr val="000000"/>
                </a:solidFill>
              </a:rPr>
              <a:t>as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5325633" y="2535032"/>
            <a:ext cx="418654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Hypothermia is much easier to prevent than to treat! Begin hypothermia prevention as soon as possible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Decreased body temperature interferes with blood clotting and increases the risk of bleeding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Blood loss can cause a significant drop in body temperature, even in hot weather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193D77-96C0-5A41-B7E6-82746309AA93}"/>
              </a:ext>
            </a:extLst>
          </p:cNvPr>
          <p:cNvSpPr txBox="1"/>
          <p:nvPr/>
        </p:nvSpPr>
        <p:spPr>
          <a:xfrm>
            <a:off x="6457598" y="5517361"/>
            <a:ext cx="276229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REMEMBER</a:t>
            </a:r>
            <a:r>
              <a:rPr lang="en-GB" dirty="0"/>
              <a:t>:</a:t>
            </a:r>
          </a:p>
          <a:p>
            <a:r>
              <a:rPr lang="en-GB" sz="1800" dirty="0">
                <a:solidFill>
                  <a:srgbClr val="000000"/>
                </a:solidFill>
              </a:rPr>
              <a:t>Hypothermia is an issue</a:t>
            </a:r>
          </a:p>
          <a:p>
            <a:r>
              <a:rPr lang="en-GB" sz="1800" dirty="0">
                <a:solidFill>
                  <a:srgbClr val="000000"/>
                </a:solidFill>
              </a:rPr>
              <a:t>even in hot environments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and must be prevented</a:t>
            </a:r>
          </a:p>
          <a:p>
            <a:endParaRPr lang="en-US" dirty="0"/>
          </a:p>
        </p:txBody>
      </p:sp>
      <p:pic>
        <p:nvPicPr>
          <p:cNvPr id="6" name="Picture 5" descr="A picture containing grass, outdoor, military uniform, seat&#10;&#10;Description automatically generated">
            <a:extLst>
              <a:ext uri="{FF2B5EF4-FFF2-40B4-BE49-F238E27FC236}">
                <a16:creationId xmlns:a16="http://schemas.microsoft.com/office/drawing/2014/main" id="{762A56DE-1B14-BB24-6E40-6E5BA3C98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3" y="3798344"/>
            <a:ext cx="4418215" cy="26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25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5384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IF A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PENETRATING EYE INJURY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IS NOTED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OR SUSPECTED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02692" y="793824"/>
            <a:ext cx="1762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EYE INJURIES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2790421" y="3124200"/>
            <a:ext cx="41865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Do not cover both eyes unless both eyes are injured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In the absence of an eye shield, consider using tactical eyewear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32C16D7C-719B-5E47-9507-9283C9733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96" y="3124199"/>
            <a:ext cx="2483802" cy="2967227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C177F91-41F8-E447-BF14-980373617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386" y="2793146"/>
            <a:ext cx="2685485" cy="329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40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5384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WOUND MEDICATION PACK (WMP)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421349" y="793824"/>
            <a:ext cx="2924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PENETRATING INJURIES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31FA89-C63A-1F4A-98DB-32A980A3D01E}"/>
              </a:ext>
            </a:extLst>
          </p:cNvPr>
          <p:cNvSpPr txBox="1"/>
          <p:nvPr/>
        </p:nvSpPr>
        <p:spPr>
          <a:xfrm>
            <a:off x="687387" y="3715117"/>
            <a:ext cx="188384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Acetaminophen</a:t>
            </a:r>
          </a:p>
          <a:p>
            <a:r>
              <a:rPr lang="en-GB" dirty="0">
                <a:solidFill>
                  <a:srgbClr val="000000"/>
                </a:solidFill>
              </a:rPr>
              <a:t>is used for pain</a:t>
            </a:r>
          </a:p>
          <a:p>
            <a:r>
              <a:rPr lang="en-GB" dirty="0">
                <a:solidFill>
                  <a:srgbClr val="000000"/>
                </a:solidFill>
              </a:rPr>
              <a:t>management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AAC50-6E82-1445-AB47-3C1726C49E35}"/>
              </a:ext>
            </a:extLst>
          </p:cNvPr>
          <p:cNvSpPr txBox="1"/>
          <p:nvPr/>
        </p:nvSpPr>
        <p:spPr>
          <a:xfrm>
            <a:off x="2991295" y="3722018"/>
            <a:ext cx="240001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Meloxicam can give</a:t>
            </a:r>
          </a:p>
          <a:p>
            <a:r>
              <a:rPr lang="en-GB" dirty="0">
                <a:solidFill>
                  <a:srgbClr val="000000"/>
                </a:solidFill>
              </a:rPr>
              <a:t>significant pain relief</a:t>
            </a:r>
          </a:p>
          <a:p>
            <a:r>
              <a:rPr lang="en-GB" dirty="0">
                <a:solidFill>
                  <a:srgbClr val="000000"/>
                </a:solidFill>
              </a:rPr>
              <a:t>and will not alter the</a:t>
            </a:r>
          </a:p>
          <a:p>
            <a:r>
              <a:rPr lang="en-GB" dirty="0">
                <a:solidFill>
                  <a:srgbClr val="000000"/>
                </a:solidFill>
              </a:rPr>
              <a:t>casualty’s mental</a:t>
            </a:r>
          </a:p>
          <a:p>
            <a:r>
              <a:rPr lang="en-GB" dirty="0">
                <a:solidFill>
                  <a:srgbClr val="000000"/>
                </a:solidFill>
              </a:rPr>
              <a:t>status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11ED1B-3536-C545-B8B0-8535C7801C86}"/>
              </a:ext>
            </a:extLst>
          </p:cNvPr>
          <p:cNvSpPr txBox="1"/>
          <p:nvPr/>
        </p:nvSpPr>
        <p:spPr>
          <a:xfrm>
            <a:off x="5529307" y="3675726"/>
            <a:ext cx="240001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Moxifloxacin</a:t>
            </a:r>
          </a:p>
          <a:p>
            <a:r>
              <a:rPr lang="en-GB" dirty="0">
                <a:solidFill>
                  <a:srgbClr val="000000"/>
                </a:solidFill>
              </a:rPr>
              <a:t>contains oral</a:t>
            </a:r>
          </a:p>
          <a:p>
            <a:r>
              <a:rPr lang="en-GB" dirty="0">
                <a:solidFill>
                  <a:srgbClr val="000000"/>
                </a:solidFill>
              </a:rPr>
              <a:t>antibiotic medication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2C0F3A-DF30-9842-BAD7-DF4A74C9C210}"/>
              </a:ext>
            </a:extLst>
          </p:cNvPr>
          <p:cNvSpPr txBox="1"/>
          <p:nvPr/>
        </p:nvSpPr>
        <p:spPr>
          <a:xfrm>
            <a:off x="439551" y="5834459"/>
            <a:ext cx="19030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MARCH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P</a:t>
            </a:r>
            <a:r>
              <a:rPr lang="en-US" sz="3600" b="1" dirty="0">
                <a:solidFill>
                  <a:srgbClr val="000000"/>
                </a:solidFill>
              </a:rPr>
              <a:t>AWS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3FBA5-F2B2-5342-BC3F-FA0ECEDA4F6A}"/>
              </a:ext>
            </a:extLst>
          </p:cNvPr>
          <p:cNvSpPr txBox="1"/>
          <p:nvPr/>
        </p:nvSpPr>
        <p:spPr>
          <a:xfrm>
            <a:off x="2993252" y="5834459"/>
            <a:ext cx="19030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MARCH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P</a:t>
            </a:r>
            <a:r>
              <a:rPr lang="en-US" sz="3600" b="1" dirty="0">
                <a:solidFill>
                  <a:srgbClr val="FF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5680BB-6E93-FA4D-8BCA-097BB33563A2}"/>
              </a:ext>
            </a:extLst>
          </p:cNvPr>
          <p:cNvSpPr txBox="1"/>
          <p:nvPr/>
        </p:nvSpPr>
        <p:spPr>
          <a:xfrm>
            <a:off x="5689897" y="5222319"/>
            <a:ext cx="406293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>
                <a:solidFill>
                  <a:srgbClr val="FF0000"/>
                </a:solidFill>
              </a:rPr>
              <a:t>Remember: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Medics carry medications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Document all medications administered on the UN Casualty Card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6D81D0-F228-E747-BB12-8665B7D0E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51" y="2129375"/>
            <a:ext cx="6063435" cy="143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55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06222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INSPECT AND ADDRESS KNOWN WOUNDS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2803682" y="793824"/>
            <a:ext cx="416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TACTICAL FIELD CARE GUIDELINES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724137" y="2020509"/>
            <a:ext cx="59022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Dress all known wounds and then assess all applied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bandages for: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Increased pain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Skin discoloration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Irregular pulse</a:t>
            </a:r>
          </a:p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FF0000"/>
                </a:solidFill>
              </a:rPr>
              <a:t>If any of these conditions are found, they might indicate an emergency!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Ensure the applied bandage </a:t>
            </a:r>
            <a:r>
              <a:rPr lang="en-GB" sz="1800" b="1" dirty="0">
                <a:solidFill>
                  <a:srgbClr val="000000"/>
                </a:solidFill>
              </a:rPr>
              <a:t>isn’t too tight</a:t>
            </a:r>
            <a:r>
              <a:rPr lang="en-GB" sz="1800" dirty="0">
                <a:solidFill>
                  <a:srgbClr val="000000"/>
                </a:solidFill>
              </a:rPr>
              <a:t>; loosen as needed while keeping the bleeding controlled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2A2326-1A53-7B4F-A462-0F8D6662E195}"/>
              </a:ext>
            </a:extLst>
          </p:cNvPr>
          <p:cNvSpPr txBox="1"/>
          <p:nvPr/>
        </p:nvSpPr>
        <p:spPr>
          <a:xfrm>
            <a:off x="1174954" y="5411606"/>
            <a:ext cx="8337219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DO NOT EVER APPLY IT AND FORGET IT!</a:t>
            </a:r>
          </a:p>
          <a:p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EBEC0A-25CE-7347-A128-2A44231AFF23}"/>
              </a:ext>
            </a:extLst>
          </p:cNvPr>
          <p:cNvSpPr txBox="1"/>
          <p:nvPr/>
        </p:nvSpPr>
        <p:spPr>
          <a:xfrm>
            <a:off x="3141023" y="6278255"/>
            <a:ext cx="3485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MARCH PA</a:t>
            </a:r>
            <a:r>
              <a:rPr lang="en-US" sz="3600" b="1" dirty="0">
                <a:solidFill>
                  <a:srgbClr val="FF0000"/>
                </a:solidFill>
              </a:rPr>
              <a:t>W</a:t>
            </a:r>
            <a:r>
              <a:rPr lang="en-US" sz="3600" b="1" dirty="0">
                <a:solidFill>
                  <a:srgbClr val="000000"/>
                </a:solidFill>
              </a:rPr>
              <a:t>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2DE842-5644-0C41-9833-D5ED2AEF7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71" y="2630109"/>
            <a:ext cx="3054702" cy="229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63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BURN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 CARE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6722" y="793824"/>
            <a:ext cx="275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SECONDARY INJURIES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F967DD-EDB2-774B-95B5-57D3BB0F3300}"/>
              </a:ext>
            </a:extLst>
          </p:cNvPr>
          <p:cNvSpPr txBox="1"/>
          <p:nvPr/>
        </p:nvSpPr>
        <p:spPr>
          <a:xfrm>
            <a:off x="2695047" y="6553200"/>
            <a:ext cx="4188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Be sure to assess MARCH before burn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5209" y="4487822"/>
            <a:ext cx="32515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FF0000"/>
                </a:solidFill>
              </a:rPr>
              <a:t>EXTRACT</a:t>
            </a:r>
          </a:p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</a:rPr>
              <a:t>Extract from burning vehicle, building, or area</a:t>
            </a:r>
          </a:p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FF0000"/>
                </a:solidFill>
              </a:rPr>
              <a:t>STOP THE BURNING PROCESS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3371462" y="4514294"/>
            <a:ext cx="27100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FF0000"/>
                </a:solidFill>
              </a:rPr>
              <a:t>COVER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Cover the burn area with dry, sterile dressings for general burns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6081524" y="4487822"/>
            <a:ext cx="324232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rgbClr val="FF0000"/>
                </a:solidFill>
              </a:rPr>
              <a:t>WHITE PHOSPHORUS = WET DRESSING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Eliminate wound contact with oxygen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F6289C-DED2-144D-888B-9447A2C8BB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3" y="2690288"/>
            <a:ext cx="2667429" cy="1626331"/>
          </a:xfrm>
          <a:prstGeom prst="rect">
            <a:avLst/>
          </a:prstGeom>
        </p:spPr>
      </p:pic>
      <p:pic>
        <p:nvPicPr>
          <p:cNvPr id="14" name="Picture 13" descr="A pair of sunglasses&#10;&#10;Description automatically generated">
            <a:extLst>
              <a:ext uri="{FF2B5EF4-FFF2-40B4-BE49-F238E27FC236}">
                <a16:creationId xmlns:a16="http://schemas.microsoft.com/office/drawing/2014/main" id="{C50B4105-F771-B54A-AB90-34679BE25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560" y="3149776"/>
            <a:ext cx="3242329" cy="11286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5B59DF-50B8-D242-844F-93F9CCC8FA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2" r="8963" b="7059"/>
          <a:stretch/>
        </p:blipFill>
        <p:spPr>
          <a:xfrm>
            <a:off x="3506722" y="1938435"/>
            <a:ext cx="2394666" cy="270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87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ASSESS FOR A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FRACTURE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6722" y="793824"/>
            <a:ext cx="275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SECONDARY INJURIES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5210" y="6388342"/>
            <a:ext cx="271817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CLOSED </a:t>
            </a:r>
            <a:r>
              <a:rPr lang="en-GB" dirty="0">
                <a:solidFill>
                  <a:srgbClr val="000000"/>
                </a:solidFill>
              </a:rPr>
              <a:t>FRACTURE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2973387" y="6388342"/>
            <a:ext cx="22621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OPEN </a:t>
            </a:r>
            <a:r>
              <a:rPr lang="en-GB" dirty="0">
                <a:solidFill>
                  <a:srgbClr val="000000"/>
                </a:solidFill>
              </a:rPr>
              <a:t>FRACTURE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5235497" y="2587301"/>
            <a:ext cx="405840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</a:rPr>
              <a:t>WARNING SIGNS 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OF A FRACTURE: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Significant pain and swelling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An audible or perceived “snap”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Different length or shape of limb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Loss of pulse or sensation in the injured arm or leg (check pulse before and after treatment)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Crepitus (hearing a crackling or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popping sound under the skin)</a:t>
            </a:r>
          </a:p>
        </p:txBody>
      </p:sp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1FDEA2C4-4A39-824B-BF79-67FAA5266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0" y="2897141"/>
            <a:ext cx="4445195" cy="33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65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COMMUNICATION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34647" y="793824"/>
            <a:ext cx="2698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TACTICAL FIELD CARE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55209" y="4487822"/>
            <a:ext cx="3251513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Communicate with the casualty and if possible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Encourage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Reassure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Explain care each step of the 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3472259" y="4344442"/>
            <a:ext cx="27000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Communicate with tactical leadership as soon as possible with status and evacuation requirements throughout casualty treatment as needed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6291096" y="2423110"/>
            <a:ext cx="285449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000000"/>
                </a:solidFill>
              </a:rPr>
              <a:t>COMMUNICATE WITH</a:t>
            </a:r>
          </a:p>
          <a:p>
            <a:pPr algn="ctr"/>
            <a:r>
              <a:rPr lang="en-GB" sz="1800" b="1" dirty="0">
                <a:solidFill>
                  <a:srgbClr val="000000"/>
                </a:solidFill>
              </a:rPr>
              <a:t>EVACUATION AND</a:t>
            </a:r>
          </a:p>
          <a:p>
            <a:pPr algn="ctr"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</a:rPr>
              <a:t>MEDICAL ASSETS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Communicate with the evacuation system to coordinate CASEVAC using the 4-Line CASEVAC request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Keep the Casualty Card</a:t>
            </a:r>
            <a:endParaRPr lang="en-GB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61797D-8FEC-9F4B-9534-8D88ABEA0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197" y="2179278"/>
            <a:ext cx="2634601" cy="1932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760F9C-F87A-6146-9FD2-588EED7061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411" y="1950491"/>
            <a:ext cx="3530608" cy="263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98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3: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TACTICAL EVACUATION CARE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481238" y="793824"/>
            <a:ext cx="2804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TACTICAL EVACUATION</a:t>
            </a:r>
            <a:endParaRPr lang="en-GB" dirty="0"/>
          </a:p>
          <a:p>
            <a:pPr algn="ctr"/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BB07B-E039-8C48-BF1C-5B02706329E5}"/>
              </a:ext>
            </a:extLst>
          </p:cNvPr>
          <p:cNvSpPr txBox="1"/>
          <p:nvPr/>
        </p:nvSpPr>
        <p:spPr>
          <a:xfrm>
            <a:off x="229725" y="2020509"/>
            <a:ext cx="325151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CASUALTY MONITORING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Continue to reassess and monitor casualty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B8593-D632-734F-B5B3-435E9B3AF1EA}"/>
              </a:ext>
            </a:extLst>
          </p:cNvPr>
          <p:cNvSpPr txBox="1"/>
          <p:nvPr/>
        </p:nvSpPr>
        <p:spPr>
          <a:xfrm>
            <a:off x="278920" y="4534162"/>
            <a:ext cx="30898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CASUALTY PREP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Secure items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Prep litter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Prep evac equipment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Pack casualty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260DC-638D-1549-8630-7F63CFCD47DD}"/>
              </a:ext>
            </a:extLst>
          </p:cNvPr>
          <p:cNvSpPr txBox="1"/>
          <p:nvPr/>
        </p:nvSpPr>
        <p:spPr>
          <a:xfrm>
            <a:off x="6146409" y="2020509"/>
            <a:ext cx="324232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PRE-EVAC PROCEDURES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Complete Casualty Card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6259C1-C7C0-1F40-8BEE-A13B564A1250}"/>
              </a:ext>
            </a:extLst>
          </p:cNvPr>
          <p:cNvSpPr txBox="1"/>
          <p:nvPr/>
        </p:nvSpPr>
        <p:spPr>
          <a:xfrm>
            <a:off x="3368764" y="2020510"/>
            <a:ext cx="265262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COMPLETE </a:t>
            </a:r>
            <a:r>
              <a:rPr lang="en-GB" b="1" dirty="0">
                <a:solidFill>
                  <a:srgbClr val="FF0000"/>
                </a:solidFill>
              </a:rPr>
              <a:t>MIST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REPORT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rgbClr val="000000"/>
                </a:solidFill>
              </a:rPr>
              <a:t> Mechanism of injury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</a:rPr>
              <a:t>I </a:t>
            </a:r>
            <a:r>
              <a:rPr lang="en-GB" dirty="0">
                <a:solidFill>
                  <a:srgbClr val="000000"/>
                </a:solidFill>
              </a:rPr>
              <a:t>Injuries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>
                <a:solidFill>
                  <a:srgbClr val="000000"/>
                </a:solidFill>
              </a:rPr>
              <a:t> Symptoms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000000"/>
                </a:solidFill>
              </a:rPr>
              <a:t> Treatment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FE55DE-7F3D-B944-96D2-C1CD28CAD010}"/>
              </a:ext>
            </a:extLst>
          </p:cNvPr>
          <p:cNvSpPr txBox="1"/>
          <p:nvPr/>
        </p:nvSpPr>
        <p:spPr>
          <a:xfrm>
            <a:off x="278920" y="3423529"/>
            <a:ext cx="325151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EVAC REQUEST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Use 4-Line format</a:t>
            </a:r>
          </a:p>
        </p:txBody>
      </p:sp>
    </p:spTree>
    <p:extLst>
      <p:ext uri="{BB962C8B-B14F-4D97-AF65-F5344CB8AC3E}">
        <p14:creationId xmlns:p14="http://schemas.microsoft.com/office/powerpoint/2010/main" val="1527077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97" y="1223773"/>
            <a:ext cx="9256963" cy="11993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TRAINER-LED DEMONSTRATION</a:t>
            </a:r>
            <a:endParaRPr lang="en-GB" sz="2400" b="1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329328" y="2233636"/>
            <a:ext cx="3108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/>
              <a:t>Tactical Trauma Assessment</a:t>
            </a:r>
            <a:endParaRPr lang="en-GB" dirty="0"/>
          </a:p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2550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SUMMARY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296987" y="2203915"/>
            <a:ext cx="7162800" cy="175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defined Tactical Trauma Assessment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discussed assessing the casualty using MARCH PAWS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discussed proper communication and documentation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2921110" y="841950"/>
            <a:ext cx="392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TRAUMA ASSESSMENT</a:t>
            </a:r>
          </a:p>
        </p:txBody>
      </p:sp>
    </p:spTree>
    <p:extLst>
      <p:ext uri="{BB962C8B-B14F-4D97-AF65-F5344CB8AC3E}">
        <p14:creationId xmlns:p14="http://schemas.microsoft.com/office/powerpoint/2010/main" val="197675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8" y="1249546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TERMINAL LEARNING OBJECTIVE</a:t>
            </a:r>
          </a:p>
          <a:p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86880719-1EA6-E145-9F81-7A823DE6D721}"/>
              </a:ext>
            </a:extLst>
          </p:cNvPr>
          <p:cNvSpPr txBox="1">
            <a:spLocks/>
          </p:cNvSpPr>
          <p:nvPr/>
        </p:nvSpPr>
        <p:spPr>
          <a:xfrm>
            <a:off x="255208" y="2249665"/>
            <a:ext cx="9256963" cy="46083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TO6</a:t>
            </a:r>
            <a:r>
              <a:rPr lang="en-GB" sz="1400" dirty="0"/>
              <a:t> </a:t>
            </a:r>
            <a:r>
              <a:rPr lang="en-GB" b="1" dirty="0"/>
              <a:t>Given a combat peacekeeping or non-combat peacekeeping scenario, perform Tactical Field Care in accordance with UN TCCC Guidelines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1400" dirty="0"/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EO29 </a:t>
            </a:r>
            <a:r>
              <a:rPr lang="en-GB" sz="1400" dirty="0"/>
              <a:t>Demonstrate the techniques used to assess a casualty for responsiveness.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EO30 </a:t>
            </a:r>
            <a:r>
              <a:rPr lang="en-GB" sz="1400" dirty="0"/>
              <a:t>Identify the common causes of altered mental status in combat peacekeeping or non-combat peacekeeping</a:t>
            </a:r>
            <a:r>
              <a:rPr lang="en-GB" sz="1400" b="1" dirty="0"/>
              <a:t> </a:t>
            </a:r>
            <a:r>
              <a:rPr lang="en-GB" sz="1400" dirty="0"/>
              <a:t>environments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EO31 </a:t>
            </a:r>
            <a:r>
              <a:rPr lang="en-GB" sz="1400" dirty="0"/>
              <a:t>Identify the importance of disarming and securing communications equipment of a casualty with altered mental status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EO32 </a:t>
            </a:r>
            <a:r>
              <a:rPr lang="en-GB" sz="1400" dirty="0"/>
              <a:t>Identify the importance and techniques of communicating with a casualty in TFC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EO33 </a:t>
            </a:r>
            <a:r>
              <a:rPr lang="en-GB" sz="1400" dirty="0"/>
              <a:t>Demonstrate communicating with a casualty in TFC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EO34 </a:t>
            </a:r>
            <a:r>
              <a:rPr lang="en-GB" sz="1400" dirty="0"/>
              <a:t>Demonstrate application of body substance isolation (BSI) in TFC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EO35 </a:t>
            </a:r>
            <a:r>
              <a:rPr lang="en-GB" sz="1400" dirty="0"/>
              <a:t>Demonstrate a TTA in the proper order using the MARCH PAWS sequence in accordance with </a:t>
            </a:r>
            <a:r>
              <a:rPr lang="en-GB" sz="1400" dirty="0" err="1"/>
              <a:t>with</a:t>
            </a:r>
            <a:r>
              <a:rPr lang="en-GB" sz="1400" dirty="0"/>
              <a:t> UN TCCC Guidelines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EO36 </a:t>
            </a:r>
            <a:r>
              <a:rPr lang="en-GB" sz="1400" dirty="0"/>
              <a:t>Demonstrate the appropriate actions and interventions used during a casualty assessment to render aid to the casualty in accordance with UN TCCC Guidelines</a:t>
            </a:r>
          </a:p>
          <a:p>
            <a:pPr marL="679450" lvl="2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42BF1-BC35-B749-86B8-EB5FE3553E83}"/>
              </a:ext>
            </a:extLst>
          </p:cNvPr>
          <p:cNvSpPr txBox="1"/>
          <p:nvPr/>
        </p:nvSpPr>
        <p:spPr>
          <a:xfrm>
            <a:off x="2876248" y="778522"/>
            <a:ext cx="401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STUDENT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491642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CHECK ON LEARNING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BB77F5-7653-EF43-B25B-43D810F55D2B}"/>
              </a:ext>
            </a:extLst>
          </p:cNvPr>
          <p:cNvSpPr txBox="1"/>
          <p:nvPr/>
        </p:nvSpPr>
        <p:spPr>
          <a:xfrm>
            <a:off x="1476391" y="2819400"/>
            <a:ext cx="681459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During which phase of care is the TTA performed?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pneumonic is used to prioritize care during the TTA?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a blood sweep?</a:t>
            </a:r>
          </a:p>
        </p:txBody>
      </p:sp>
    </p:spTree>
    <p:extLst>
      <p:ext uri="{BB962C8B-B14F-4D97-AF65-F5344CB8AC3E}">
        <p14:creationId xmlns:p14="http://schemas.microsoft.com/office/powerpoint/2010/main" val="3912039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7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b="0" dirty="0"/>
              <a:t>TACTICAL FIELD CARE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32515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DURING</a:t>
            </a:r>
            <a:r>
              <a:rPr lang="en-GB" sz="1800" b="1" dirty="0"/>
              <a:t> LIFE-THREATENING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/>
              <a:t>ASSIVE BLEEDING    </a:t>
            </a:r>
            <a:r>
              <a:rPr lang="en-GB" b="1" dirty="0">
                <a:solidFill>
                  <a:srgbClr val="FF0000"/>
                </a:solidFill>
              </a:rPr>
              <a:t>#1 Priority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/>
              <a:t>IRWAY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R</a:t>
            </a:r>
            <a:r>
              <a:rPr lang="en-GB" b="1" dirty="0"/>
              <a:t>ESPIRATION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dirty="0"/>
              <a:t>IRCULATION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H</a:t>
            </a:r>
            <a:r>
              <a:rPr lang="en-GB" b="1" dirty="0"/>
              <a:t>YPOTHERMIA / </a:t>
            </a:r>
            <a:r>
              <a:rPr lang="en-GB" b="1" dirty="0">
                <a:solidFill>
                  <a:srgbClr val="000000"/>
                </a:solidFill>
              </a:rPr>
              <a:t>H</a:t>
            </a:r>
            <a:r>
              <a:rPr lang="en-GB" b="1" dirty="0"/>
              <a:t>EAD INJURIES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MARCH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 PAWS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ACD7C78-18E5-FF46-9E79-C471699C3F32}"/>
              </a:ext>
            </a:extLst>
          </p:cNvPr>
          <p:cNvSpPr txBox="1">
            <a:spLocks/>
          </p:cNvSpPr>
          <p:nvPr/>
        </p:nvSpPr>
        <p:spPr>
          <a:xfrm>
            <a:off x="4954587" y="2681099"/>
            <a:ext cx="38611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AFTER</a:t>
            </a:r>
            <a:r>
              <a:rPr lang="en-GB" sz="1800" b="1" dirty="0"/>
              <a:t> LIFE-THREATENING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P</a:t>
            </a:r>
            <a:r>
              <a:rPr lang="en-GB" b="1" dirty="0"/>
              <a:t>AIN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A</a:t>
            </a:r>
            <a:r>
              <a:rPr lang="en-GB" b="1" dirty="0"/>
              <a:t>NTIBIOTICS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W</a:t>
            </a:r>
            <a:r>
              <a:rPr lang="en-GB" b="1" dirty="0"/>
              <a:t>OUNDS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S</a:t>
            </a:r>
            <a:r>
              <a:rPr lang="en-GB" b="1" dirty="0"/>
              <a:t>PLINTING</a:t>
            </a:r>
          </a:p>
        </p:txBody>
      </p:sp>
    </p:spTree>
    <p:extLst>
      <p:ext uri="{BB962C8B-B14F-4D97-AF65-F5344CB8AC3E}">
        <p14:creationId xmlns:p14="http://schemas.microsoft.com/office/powerpoint/2010/main" val="24845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TACTICAL TRAUMA ASSESSMENT HOW-TO</a:t>
            </a: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TRAUMA ASSESSMENT</a:t>
            </a:r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7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COMBAT SPEED TTA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“FIRE FIGHT CONSCIOUS CASUALTY”</a:t>
            </a: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TRAUMA ASSESSMENT</a:t>
            </a:r>
          </a:p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“Fire Fight Conscious Casualty”</a:t>
            </a:r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56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COMBAT SPEED TTA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“FIRE FIGHT UNCONSCIOUS CASUALTY”</a:t>
            </a: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TRAUMA ASSESSMENT</a:t>
            </a:r>
          </a:p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‘Explosion’ Unconscious Casualty”</a:t>
            </a:r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14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BODY SUBSTANCE ISOLATION (BSI)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649787" y="2819400"/>
            <a:ext cx="419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Whenever possible, the responder should don latex-free gloves as a precaution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2844163" y="841950"/>
            <a:ext cx="4079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TRAUMA ASSESSMENT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CD99E0-9520-E1B1-BD23-72CA9869FD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2812" y="2188464"/>
            <a:ext cx="5334000" cy="398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41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CASUALTY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BLOOD SWEEP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144587" y="2203915"/>
            <a:ext cx="74676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Your initial casualty evaluation should be a rapid head-to-toe check for any unrecognized life-threatening bleeding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Check the neck, axillary (armpit), inguinal (groin)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Check the legs, arms, abdomen, chest (in a raking motion) and back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760D62-205B-E0A6-5B29-31BAECD86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87" y="3870696"/>
            <a:ext cx="4076700" cy="30575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366F56-ECC6-141E-29F9-D3DF8E3925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182" y="3695700"/>
            <a:ext cx="429577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8919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T_PymPRvmkgiZOPA4X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akX4mS3CzDWeBOx6h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72y60WDRPqlsiossrMuh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thqKfTQEKgihgUsR7khw"/>
</p:tagLst>
</file>

<file path=ppt/theme/theme1.xml><?xml version="1.0" encoding="utf-8"?>
<a:theme xmlns:a="http://schemas.openxmlformats.org/drawingml/2006/main" name="Office Theme">
  <a:themeElements>
    <a:clrScheme name="DOS Color Scheme">
      <a:dk1>
        <a:srgbClr val="3CBBED"/>
      </a:dk1>
      <a:lt1>
        <a:srgbClr val="FFFFFF"/>
      </a:lt1>
      <a:dk2>
        <a:srgbClr val="117DB3"/>
      </a:dk2>
      <a:lt2>
        <a:srgbClr val="80878A"/>
      </a:lt2>
      <a:accent1>
        <a:srgbClr val="A8E6F8"/>
      </a:accent1>
      <a:accent2>
        <a:srgbClr val="FC8604"/>
      </a:accent2>
      <a:accent3>
        <a:srgbClr val="D13F05"/>
      </a:accent3>
      <a:accent4>
        <a:srgbClr val="FACD8A"/>
      </a:accent4>
      <a:accent5>
        <a:srgbClr val="4E5254"/>
      </a:accent5>
      <a:accent6>
        <a:srgbClr val="C3C6C7"/>
      </a:accent6>
      <a:hlink>
        <a:srgbClr val="3CBBED"/>
      </a:hlink>
      <a:folHlink>
        <a:srgbClr val="3CBBE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OS Introduction presentation" id="{E796DB23-E0E3-4700-82B8-33A805CC0288}" vid="{A6948829-ADF8-428D-9AE0-018DFDF0DE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276E0C6EA6545A0980E728CA0D16F" ma:contentTypeVersion="12" ma:contentTypeDescription="Create a new document." ma:contentTypeScope="" ma:versionID="2ee924163d63291ed463809cd257f46f">
  <xsd:schema xmlns:xsd="http://www.w3.org/2001/XMLSchema" xmlns:xs="http://www.w3.org/2001/XMLSchema" xmlns:p="http://schemas.microsoft.com/office/2006/metadata/properties" xmlns:ns2="687affff-4a49-4c26-a26c-94afce142aea" xmlns:ns3="095eee01-24be-4581-bdfc-a8f3f7518cc6" targetNamespace="http://schemas.microsoft.com/office/2006/metadata/properties" ma:root="true" ma:fieldsID="84121ae03871df0cf768064b88db0fe7" ns2:_="" ns3:_="">
    <xsd:import namespace="687affff-4a49-4c26-a26c-94afce142aea"/>
    <xsd:import namespace="095eee01-24be-4581-bdfc-a8f3f7518c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affff-4a49-4c26-a26c-94afce142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ee01-24be-4581-bdfc-a8f3f7518c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508128-6242-43D6-ADEA-539C461BB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87affff-4a49-4c26-a26c-94afce142aea"/>
    <ds:schemaRef ds:uri="http://schemas.microsoft.com/office/infopath/2007/PartnerControls"/>
    <ds:schemaRef ds:uri="095eee01-24be-4581-bdfc-a8f3f7518c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90C0698-D4CC-4D2F-A7BD-6AEBA1B4A3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B488A2-1C8A-4535-98C1-AD49A40AA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7affff-4a49-4c26-a26c-94afce142aea"/>
    <ds:schemaRef ds:uri="095eee01-24be-4581-bdfc-a8f3f751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</TotalTime>
  <Words>1521</Words>
  <Application>Microsoft Office PowerPoint</Application>
  <PresentationFormat>Custom</PresentationFormat>
  <Paragraphs>382</Paragraphs>
  <Slides>31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Office Theme</vt:lpstr>
      <vt:lpstr>think-cell Slide</vt:lpstr>
      <vt:lpstr>FIELD MEDICAL ASSISTANT COURSE (FMAC)</vt:lpstr>
      <vt:lpstr>UNITED NATIONS TACTICAL COMBAT CASUALTY CARE (UN TCCC) </vt:lpstr>
      <vt:lpstr> </vt:lpstr>
      <vt:lpstr>TACTICAL FIELD CARE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Esther Tan</dc:creator>
  <cp:lastModifiedBy>Yusuke Minagi</cp:lastModifiedBy>
  <cp:revision>275</cp:revision>
  <cp:lastPrinted>2022-01-31T10:04:19Z</cp:lastPrinted>
  <dcterms:created xsi:type="dcterms:W3CDTF">2020-02-03T21:56:11Z</dcterms:created>
  <dcterms:modified xsi:type="dcterms:W3CDTF">2024-09-21T04:49:05Z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0x010100704276E0C6EA6545A0980E728CA0D16F</vt:lpwstr>
  </property>
</Properties>
</file>