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7" r:id="rId5"/>
    <p:sldId id="700" r:id="rId6"/>
    <p:sldId id="1045" r:id="rId7"/>
    <p:sldId id="1056" r:id="rId8"/>
    <p:sldId id="1002" r:id="rId9"/>
    <p:sldId id="280" r:id="rId10"/>
    <p:sldId id="945" r:id="rId11"/>
    <p:sldId id="1062" r:id="rId12"/>
    <p:sldId id="1047" r:id="rId13"/>
    <p:sldId id="1039" r:id="rId14"/>
    <p:sldId id="1031" r:id="rId15"/>
    <p:sldId id="1050" r:id="rId16"/>
    <p:sldId id="1029" r:id="rId17"/>
    <p:sldId id="1052" r:id="rId18"/>
    <p:sldId id="1057" r:id="rId19"/>
    <p:sldId id="1058" r:id="rId20"/>
    <p:sldId id="1061" r:id="rId21"/>
    <p:sldId id="1051" r:id="rId22"/>
    <p:sldId id="1048" r:id="rId23"/>
    <p:sldId id="968" r:id="rId24"/>
    <p:sldId id="708" r:id="rId25"/>
    <p:sldId id="1041" r:id="rId26"/>
  </p:sldIdLst>
  <p:sldSz cx="12192000" cy="6858000"/>
  <p:notesSz cx="7315200" cy="96012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pos="5314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pos="6652" userDrawn="1">
          <p15:clr>
            <a:srgbClr val="A4A3A4"/>
          </p15:clr>
        </p15:guide>
        <p15:guide id="8" orient="horz" pos="436" userDrawn="1">
          <p15:clr>
            <a:srgbClr val="A4A3A4"/>
          </p15:clr>
        </p15:guide>
        <p15:guide id="9" pos="6856" userDrawn="1">
          <p15:clr>
            <a:srgbClr val="A4A3A4"/>
          </p15:clr>
        </p15:guide>
        <p15:guide id="10" pos="2525" userDrawn="1">
          <p15:clr>
            <a:srgbClr val="A4A3A4"/>
          </p15:clr>
        </p15:guide>
        <p15:guide id="11" pos="3250" userDrawn="1">
          <p15:clr>
            <a:srgbClr val="A4A3A4"/>
          </p15:clr>
        </p15:guide>
        <p15:guide id="12" pos="4339" userDrawn="1">
          <p15:clr>
            <a:srgbClr val="A4A3A4"/>
          </p15:clr>
        </p15:guide>
        <p15:guide id="13" pos="4135" userDrawn="1">
          <p15:clr>
            <a:srgbClr val="A4A3A4"/>
          </p15:clr>
        </p15:guide>
        <p15:guide id="14" pos="3931" userDrawn="1">
          <p15:clr>
            <a:srgbClr val="A4A3A4"/>
          </p15:clr>
        </p15:guide>
        <p15:guide id="15" pos="4725" userDrawn="1">
          <p15:clr>
            <a:srgbClr val="A4A3A4"/>
          </p15:clr>
        </p15:guide>
        <p15:guide id="16" pos="1822" userDrawn="1">
          <p15:clr>
            <a:srgbClr val="A4A3A4"/>
          </p15:clr>
        </p15:guide>
        <p15:guide id="17" pos="50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CD6C47-4393-EDDB-67E6-AC35E5883580}" name="Christophe Manshoven" initials="CM" userId="S::christophe.manshoven@un.org::40a22272-7167-4a9b-bb17-7a19b3c4df65" providerId="AD"/>
  <p188:author id="{2FEF9BC2-628B-A125-B7F3-2D77A5A669C7}" name="Frank Moser" initials="FM" userId="S::moserf@un.org::0f3a2b96-0e53-4ae7-812d-1cc8e75ddb7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nshoven" initials="CM" lastIdx="4" clrIdx="0">
    <p:extLst>
      <p:ext uri="{19B8F6BF-5375-455C-9EA6-DF929625EA0E}">
        <p15:presenceInfo xmlns:p15="http://schemas.microsoft.com/office/powerpoint/2012/main" userId="S::christophe.manshoven@un.org::40a22272-7167-4a9b-bb17-7a19b3c4df65" providerId="AD"/>
      </p:ext>
    </p:extLst>
  </p:cmAuthor>
  <p:cmAuthor id="2" name="Giuseppe Di Bona" initials="GB" lastIdx="1" clrIdx="1">
    <p:extLst>
      <p:ext uri="{19B8F6BF-5375-455C-9EA6-DF929625EA0E}">
        <p15:presenceInfo xmlns:p15="http://schemas.microsoft.com/office/powerpoint/2012/main" userId="S::giuseppe.dibona@un.org::b8699db3-b2f4-4a37-b2a5-14e0c2ecf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4A6773-753A-4546-9CC9-60561FEC3F30}" v="1733" dt="2023-03-13T09:47:32.692"/>
    <p1510:client id="{BDEDD219-C130-4759-9E70-1DFF0495BC1B}" vWet="2" dt="2023-03-13T08:43:33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howGuides="1">
      <p:cViewPr>
        <p:scale>
          <a:sx n="125" d="100"/>
          <a:sy n="125" d="100"/>
        </p:scale>
        <p:origin x="488" y="144"/>
      </p:cViewPr>
      <p:guideLst>
        <p:guide orient="horz" pos="2863"/>
        <p:guide pos="6017"/>
        <p:guide pos="7265"/>
        <p:guide pos="5314"/>
        <p:guide pos="234"/>
        <p:guide pos="6652"/>
        <p:guide orient="horz" pos="436"/>
        <p:guide pos="6856"/>
        <p:guide pos="2525"/>
        <p:guide pos="3250"/>
        <p:guide pos="4339"/>
        <p:guide pos="4135"/>
        <p:guide pos="3931"/>
        <p:guide pos="4725"/>
        <p:guide pos="1822"/>
        <p:guide pos="50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tednations.sharepoint.com/sites/UE2Indico/Shared%20Documents/Reporting%20and%20Documentation/WebViews/WebAnalyticsView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Views per month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Views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Sheet1!$B$2:$B$9</c:f>
              <c:strCache>
                <c:ptCount val="8"/>
                <c:pt idx="0">
                  <c:v>June</c:v>
                </c:pt>
                <c:pt idx="1">
                  <c:v>July</c:v>
                </c:pt>
                <c:pt idx="2">
                  <c:v>August</c:v>
                </c:pt>
                <c:pt idx="3">
                  <c:v>September</c:v>
                </c:pt>
                <c:pt idx="4">
                  <c:v>October</c:v>
                </c:pt>
                <c:pt idx="5">
                  <c:v>November</c:v>
                </c:pt>
                <c:pt idx="6">
                  <c:v>December</c:v>
                </c:pt>
                <c:pt idx="7">
                  <c:v>January 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389.565</c:v>
                </c:pt>
                <c:pt idx="1">
                  <c:v>403.83699999999999</c:v>
                </c:pt>
                <c:pt idx="2">
                  <c:v>631.95899999999995</c:v>
                </c:pt>
                <c:pt idx="3">
                  <c:v>650.71799999999996</c:v>
                </c:pt>
                <c:pt idx="4">
                  <c:v>832.51900000000001</c:v>
                </c:pt>
                <c:pt idx="5">
                  <c:v>981.78700000000003</c:v>
                </c:pt>
                <c:pt idx="6">
                  <c:v>518.71299999999997</c:v>
                </c:pt>
                <c:pt idx="7">
                  <c:v>898.553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DF-4B62-8133-73D62ECA3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081432"/>
        <c:axId val="639081760"/>
      </c:barChart>
      <c:catAx>
        <c:axId val="639081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81760"/>
        <c:crosses val="autoZero"/>
        <c:auto val="1"/>
        <c:lblAlgn val="ctr"/>
        <c:lblOffset val="100"/>
        <c:noMultiLvlLbl val="0"/>
      </c:catAx>
      <c:valAx>
        <c:axId val="63908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081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556988-EFCA-1E41-9965-FDE2F1CA5439}" type="datetimeFigureOut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A6A9DA-1BB2-4AA4-BA4A-B8C428425A21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80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8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15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8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2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88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7888" y="1260475"/>
            <a:ext cx="6048375" cy="34020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65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3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1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4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53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118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B072D-DDE4-484E-84E9-5D49F80072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4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8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4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r>
              <a:rPr lang="en-GB"/>
              <a:t>Given that Umoja improvements are ongoing and UE/CEM is ongoing, we suggest that we will revisit with the PB early next year.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8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1B072D-DDE4-484E-84E9-5D49F80072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7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5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9F739-79EB-1E4E-8F90-46FE31E04B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3C88F-905B-E84D-9049-4E5E5D43B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3994D-0B77-BE47-8BD7-2D55F214F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99DF-8F1C-2D48-A2DC-6B250A8CDB85}" type="datetimeFigureOut">
              <a:rPr lang="en-US" smtClean="0"/>
              <a:t>3/13/23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812A7-BAB1-4E43-8D8A-67D8178BA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8193D-3ADE-1E45-859B-AC96252A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E35E3-3FD0-DD42-993C-7AB1B2A0E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6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2" r:id="rId4"/>
    <p:sldLayoutId id="2147483675" r:id="rId5"/>
    <p:sldLayoutId id="2147483676" r:id="rId6"/>
    <p:sldLayoutId id="2147483703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indico@un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4.wdp"/><Relationship Id="rId18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6.png"/><Relationship Id="rId17" Type="http://schemas.microsoft.com/office/2007/relationships/hdphoto" Target="../media/hdphoto6.wdp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21.png"/><Relationship Id="rId15" Type="http://schemas.microsoft.com/office/2007/relationships/hdphoto" Target="../media/hdphoto5.wdp"/><Relationship Id="rId10" Type="http://schemas.openxmlformats.org/officeDocument/2006/relationships/image" Target="../media/image25.png"/><Relationship Id="rId19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microsoft.com/office/2007/relationships/hdphoto" Target="../media/hdphoto2.wdp"/><Relationship Id="rId1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5.png"/><Relationship Id="rId3" Type="http://schemas.openxmlformats.org/officeDocument/2006/relationships/image" Target="../media/image31.jpeg"/><Relationship Id="rId7" Type="http://schemas.openxmlformats.org/officeDocument/2006/relationships/image" Target="../media/image22.png"/><Relationship Id="rId12" Type="http://schemas.microsoft.com/office/2007/relationships/hdphoto" Target="../media/hdphoto4.wdp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2.png"/><Relationship Id="rId10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n.org/e/innovent-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unitednations.sharepoint.com/:b:/s/UE2Indico/EZpLIC8R5KBOpUoNZmEyKrsBf_oQmioZ-Z5zHot-pLQFZA?e=PKLSV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408690"/>
            <a:ext cx="9917494" cy="238760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latin typeface="PT Sans"/>
              </a:rPr>
              <a:t>INDICO.UN Project Stakeholder  MEETING</a:t>
            </a:r>
            <a:br>
              <a:rPr lang="en-GB">
                <a:latin typeface="PT Sans"/>
              </a:rPr>
            </a:br>
            <a:r>
              <a:rPr lang="en-GB">
                <a:latin typeface="PT Sans"/>
              </a:rPr>
              <a:t> </a:t>
            </a:r>
            <a:br>
              <a:rPr lang="en-GB">
                <a:latin typeface="PT Sans"/>
              </a:rPr>
            </a:br>
            <a:r>
              <a:rPr lang="en-GB">
                <a:latin typeface="PT Sans"/>
              </a:rPr>
              <a:t>15 march2023</a:t>
            </a:r>
            <a:endParaRPr lang="en-US">
              <a:latin typeface="PT Sans"/>
            </a:endParaRPr>
          </a:p>
        </p:txBody>
      </p:sp>
      <p:pic>
        <p:nvPicPr>
          <p:cNvPr id="3" name="Picture 2" descr="Qr code with link to https://forms.microsoft.com/e/SDNMNpEwFk">
            <a:extLst>
              <a:ext uri="{FF2B5EF4-FFF2-40B4-BE49-F238E27FC236}">
                <a16:creationId xmlns:a16="http://schemas.microsoft.com/office/drawing/2014/main" id="{785B8D72-4418-CC2B-9DDC-8CD04FC7C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576" y="2356104"/>
            <a:ext cx="2636520" cy="263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B0B960-CFFA-1AEA-701B-51C21B096D0E}"/>
              </a:ext>
            </a:extLst>
          </p:cNvPr>
          <p:cNvSpPr txBox="1"/>
          <p:nvPr/>
        </p:nvSpPr>
        <p:spPr>
          <a:xfrm>
            <a:off x="7496556" y="4925490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https://forms.microsoft.com/e/SDNMNpEwFk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0513F565-CAB0-4A50-93DA-92E88126C31D}"/>
              </a:ext>
            </a:extLst>
          </p:cNvPr>
          <p:cNvSpPr/>
          <p:nvPr/>
        </p:nvSpPr>
        <p:spPr>
          <a:xfrm rot="10800000">
            <a:off x="11522153" y="5023026"/>
            <a:ext cx="317502" cy="32003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38293050-678F-45E3-AA56-FEC34321D077}"/>
              </a:ext>
            </a:extLst>
          </p:cNvPr>
          <p:cNvSpPr/>
          <p:nvPr/>
        </p:nvSpPr>
        <p:spPr>
          <a:xfrm rot="10800000">
            <a:off x="11522153" y="5238407"/>
            <a:ext cx="317502" cy="320035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D37CA1-F789-4ED4-AB92-3A2D6B44329E}"/>
              </a:ext>
            </a:extLst>
          </p:cNvPr>
          <p:cNvSpPr/>
          <p:nvPr/>
        </p:nvSpPr>
        <p:spPr>
          <a:xfrm>
            <a:off x="6879009" y="827104"/>
            <a:ext cx="1147659" cy="5552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9849E9F4-76AF-47B8-B237-A56B9FCC1C78}"/>
              </a:ext>
            </a:extLst>
          </p:cNvPr>
          <p:cNvSpPr/>
          <p:nvPr/>
        </p:nvSpPr>
        <p:spPr>
          <a:xfrm>
            <a:off x="7893385" y="5017315"/>
            <a:ext cx="876494" cy="3244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ea typeface="Roboto" pitchFamily="2" charset="0"/>
              </a:rPr>
              <a:t>External assessment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6AB3DA58-6EFC-4E65-B481-66D8F1C68B85}"/>
              </a:ext>
            </a:extLst>
          </p:cNvPr>
          <p:cNvSpPr/>
          <p:nvPr/>
        </p:nvSpPr>
        <p:spPr>
          <a:xfrm>
            <a:off x="9517064" y="5237593"/>
            <a:ext cx="2093046" cy="32444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+mj-lt"/>
                <a:ea typeface="Roboto" pitchFamily="2" charset="0"/>
              </a:rPr>
              <a:t>ML: Discussions with CERN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7EF2B-346C-4E0F-8882-000125F6883D}"/>
              </a:ext>
            </a:extLst>
          </p:cNvPr>
          <p:cNvSpPr/>
          <p:nvPr/>
        </p:nvSpPr>
        <p:spPr>
          <a:xfrm>
            <a:off x="0" y="6070868"/>
            <a:ext cx="12061754" cy="464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5CD37DA-846A-4B2C-8FA8-37EB9474A0F1}"/>
              </a:ext>
            </a:extLst>
          </p:cNvPr>
          <p:cNvSpPr/>
          <p:nvPr/>
        </p:nvSpPr>
        <p:spPr>
          <a:xfrm>
            <a:off x="7924096" y="5598298"/>
            <a:ext cx="3719625" cy="32229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0" eaLnBrk="1" latinLnBrk="0" hangingPunct="1"/>
            <a:r>
              <a:rPr lang="en-US" sz="11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UNICITRAL, UNON, FAO &amp; ILO – TBD, DESA Training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D1EC80-7E94-44BE-B617-6C24BC5BB95E}"/>
              </a:ext>
            </a:extLst>
          </p:cNvPr>
          <p:cNvSpPr/>
          <p:nvPr/>
        </p:nvSpPr>
        <p:spPr>
          <a:xfrm>
            <a:off x="-45392" y="5573368"/>
            <a:ext cx="193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New onboardings</a:t>
            </a:r>
            <a:endParaRPr lang="en-US" sz="1400">
              <a:ea typeface="Roboto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AE031CE-3A9C-4765-B1B6-C18FCC9F33B3}"/>
              </a:ext>
            </a:extLst>
          </p:cNvPr>
          <p:cNvSpPr/>
          <p:nvPr/>
        </p:nvSpPr>
        <p:spPr>
          <a:xfrm>
            <a:off x="6556814" y="5610001"/>
            <a:ext cx="1881215" cy="299683"/>
          </a:xfrm>
          <a:prstGeom prst="rect">
            <a:avLst/>
          </a:prstGeom>
          <a:gradFill>
            <a:gsLst>
              <a:gs pos="79000">
                <a:schemeClr val="accent6"/>
              </a:gs>
              <a:gs pos="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UNICRI (SLA)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3FE5E7-C39D-4318-BE77-F4CACDE30003}"/>
              </a:ext>
            </a:extLst>
          </p:cNvPr>
          <p:cNvSpPr/>
          <p:nvPr/>
        </p:nvSpPr>
        <p:spPr>
          <a:xfrm>
            <a:off x="3542194" y="1550191"/>
            <a:ext cx="2659092" cy="9886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3700168-90AE-42ED-B986-A42C9EE76FDB}"/>
              </a:ext>
            </a:extLst>
          </p:cNvPr>
          <p:cNvSpPr/>
          <p:nvPr/>
        </p:nvSpPr>
        <p:spPr>
          <a:xfrm>
            <a:off x="3854055" y="1905907"/>
            <a:ext cx="142932" cy="159858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A6E8D6F-5DB2-490F-A2E9-6C1E8A774A1C}"/>
              </a:ext>
            </a:extLst>
          </p:cNvPr>
          <p:cNvSpPr/>
          <p:nvPr/>
        </p:nvSpPr>
        <p:spPr>
          <a:xfrm>
            <a:off x="3854055" y="2115572"/>
            <a:ext cx="142932" cy="1598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36AA0-DA3A-42ED-86B1-639D544A5647}"/>
              </a:ext>
            </a:extLst>
          </p:cNvPr>
          <p:cNvSpPr txBox="1"/>
          <p:nvPr/>
        </p:nvSpPr>
        <p:spPr>
          <a:xfrm>
            <a:off x="4184512" y="1852697"/>
            <a:ext cx="761747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00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In progress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685111-0673-4336-A054-52CB65A30E5F}"/>
              </a:ext>
            </a:extLst>
          </p:cNvPr>
          <p:cNvSpPr txBox="1"/>
          <p:nvPr/>
        </p:nvSpPr>
        <p:spPr>
          <a:xfrm>
            <a:off x="4184512" y="2066006"/>
            <a:ext cx="758541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Completed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30A172D-EE30-4E9A-98FB-00D5444439A4}"/>
              </a:ext>
            </a:extLst>
          </p:cNvPr>
          <p:cNvSpPr/>
          <p:nvPr/>
        </p:nvSpPr>
        <p:spPr>
          <a:xfrm>
            <a:off x="3854055" y="1691891"/>
            <a:ext cx="142932" cy="15985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3444F2C-247F-4FB2-95C1-E3FD72EA7802}"/>
              </a:ext>
            </a:extLst>
          </p:cNvPr>
          <p:cNvSpPr txBox="1"/>
          <p:nvPr/>
        </p:nvSpPr>
        <p:spPr>
          <a:xfrm>
            <a:off x="4184512" y="1629961"/>
            <a:ext cx="974947" cy="24622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Not yet started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EA9D6C1D-50F4-4652-A354-8531A9469052}"/>
              </a:ext>
            </a:extLst>
          </p:cNvPr>
          <p:cNvSpPr/>
          <p:nvPr/>
        </p:nvSpPr>
        <p:spPr>
          <a:xfrm>
            <a:off x="3854055" y="2332639"/>
            <a:ext cx="142932" cy="1598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B88D3D1-A602-413F-A962-BAB1B0764D16}"/>
              </a:ext>
            </a:extLst>
          </p:cNvPr>
          <p:cNvSpPr txBox="1"/>
          <p:nvPr/>
        </p:nvSpPr>
        <p:spPr>
          <a:xfrm>
            <a:off x="4184512" y="2273837"/>
            <a:ext cx="904415" cy="246221"/>
          </a:xfrm>
          <a:prstGeom prst="rect">
            <a:avLst/>
          </a:prstGeom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chemeClr val="accent1">
                    <a:lumMod val="50000"/>
                  </a:schemeClr>
                </a:solidFill>
                <a:ea typeface="Roboto"/>
                <a:cs typeface="Roboto"/>
              </a:rPr>
              <a:t>Not approved</a:t>
            </a:r>
            <a:endParaRPr lang="en-US" sz="1000">
              <a:solidFill>
                <a:schemeClr val="accent1">
                  <a:lumMod val="50000"/>
                </a:schemeClr>
              </a:solidFill>
              <a:ea typeface="Roboto" pitchFamily="2" charset="0"/>
              <a:cs typeface="Roboto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331C30-2B4E-4DD7-97B8-BA0A0E9DAA63}"/>
              </a:ext>
            </a:extLst>
          </p:cNvPr>
          <p:cNvSpPr txBox="1"/>
          <p:nvPr/>
        </p:nvSpPr>
        <p:spPr>
          <a:xfrm>
            <a:off x="5461320" y="1420182"/>
            <a:ext cx="64306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chemeClr val="accent1">
                    <a:lumMod val="50000"/>
                  </a:schemeClr>
                </a:solidFill>
                <a:ea typeface="Roboto" pitchFamily="2" charset="0"/>
              </a:rPr>
              <a:t>Legend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4AE8155-5562-4B0E-91E9-0772CC05CA9D}"/>
              </a:ext>
            </a:extLst>
          </p:cNvPr>
          <p:cNvSpPr/>
          <p:nvPr/>
        </p:nvSpPr>
        <p:spPr>
          <a:xfrm rot="10800000">
            <a:off x="11549539" y="5600799"/>
            <a:ext cx="317502" cy="309803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145" name="Title 1">
            <a:extLst>
              <a:ext uri="{FF2B5EF4-FFF2-40B4-BE49-F238E27FC236}">
                <a16:creationId xmlns:a16="http://schemas.microsoft.com/office/drawing/2014/main" id="{EFD8919F-4718-4221-88D6-9D49294EF6B8}"/>
              </a:ext>
            </a:extLst>
          </p:cNvPr>
          <p:cNvSpPr txBox="1">
            <a:spLocks/>
          </p:cNvSpPr>
          <p:nvPr/>
        </p:nvSpPr>
        <p:spPr>
          <a:xfrm>
            <a:off x="260396" y="190395"/>
            <a:ext cx="11810625" cy="7078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2023 Indico.UN plan</a:t>
            </a:r>
            <a:endParaRPr lang="en-GB" b="1" spc="30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8B0BCF6-0802-4C9A-BB4A-1FD2F370EFA4}"/>
              </a:ext>
            </a:extLst>
          </p:cNvPr>
          <p:cNvSpPr/>
          <p:nvPr/>
        </p:nvSpPr>
        <p:spPr>
          <a:xfrm>
            <a:off x="-45392" y="5804891"/>
            <a:ext cx="2771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Continuous improvements of existing functionalities</a:t>
            </a:r>
            <a:endParaRPr lang="en-US" sz="1400">
              <a:ea typeface="Roboto" pitchFamily="2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73B6830-0AB1-412A-9B46-D8DF49C9CE26}"/>
              </a:ext>
            </a:extLst>
          </p:cNvPr>
          <p:cNvSpPr/>
          <p:nvPr/>
        </p:nvSpPr>
        <p:spPr>
          <a:xfrm>
            <a:off x="7013607" y="5936440"/>
            <a:ext cx="4613490" cy="268856"/>
          </a:xfrm>
          <a:prstGeom prst="rect">
            <a:avLst/>
          </a:prstGeom>
          <a:gradFill>
            <a:gsLst>
              <a:gs pos="96000">
                <a:schemeClr val="accent6"/>
              </a:gs>
              <a:gs pos="54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365AE34-48A9-4429-B9DA-62D915E21E9B}"/>
              </a:ext>
            </a:extLst>
          </p:cNvPr>
          <p:cNvSpPr/>
          <p:nvPr/>
        </p:nvSpPr>
        <p:spPr>
          <a:xfrm>
            <a:off x="2861827" y="5936440"/>
            <a:ext cx="4151779" cy="268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6BFD2F-FD34-4820-AFB3-719EC0CE90C0}"/>
              </a:ext>
            </a:extLst>
          </p:cNvPr>
          <p:cNvSpPr/>
          <p:nvPr/>
        </p:nvSpPr>
        <p:spPr>
          <a:xfrm>
            <a:off x="2890395" y="5610001"/>
            <a:ext cx="3643884" cy="299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ECA, ESCAP, ESCWA, UNESCO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2A7DF3F-25DB-4405-BA6A-8FE9751B7985}"/>
              </a:ext>
            </a:extLst>
          </p:cNvPr>
          <p:cNvSpPr/>
          <p:nvPr/>
        </p:nvSpPr>
        <p:spPr>
          <a:xfrm>
            <a:off x="2654862" y="5609502"/>
            <a:ext cx="235620" cy="30238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6174B5-BFF1-4B5C-AF08-D117330A7D41}"/>
              </a:ext>
            </a:extLst>
          </p:cNvPr>
          <p:cNvSpPr/>
          <p:nvPr/>
        </p:nvSpPr>
        <p:spPr>
          <a:xfrm>
            <a:off x="2645435" y="5931117"/>
            <a:ext cx="235620" cy="26076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17C30B9-DF01-43DC-ADBD-57C19F7DF90A}"/>
              </a:ext>
            </a:extLst>
          </p:cNvPr>
          <p:cNvSpPr/>
          <p:nvPr/>
        </p:nvSpPr>
        <p:spPr>
          <a:xfrm>
            <a:off x="-45392" y="5122322"/>
            <a:ext cx="28745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Accessibility &amp; multilingualism</a:t>
            </a:r>
            <a:endParaRPr lang="en-US" sz="1400">
              <a:ea typeface="Roboto" pitchFamily="2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D34F8764-8ACE-4D64-8B1F-C8C1439767E0}"/>
              </a:ext>
            </a:extLst>
          </p:cNvPr>
          <p:cNvSpPr/>
          <p:nvPr/>
        </p:nvSpPr>
        <p:spPr>
          <a:xfrm>
            <a:off x="2847891" y="5013112"/>
            <a:ext cx="4471751" cy="3244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Technical analysis and consultation with CERN, Small Improvements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B094145-9A55-4887-A214-7B4A53B87949}"/>
              </a:ext>
            </a:extLst>
          </p:cNvPr>
          <p:cNvSpPr/>
          <p:nvPr/>
        </p:nvSpPr>
        <p:spPr>
          <a:xfrm>
            <a:off x="2833920" y="4646457"/>
            <a:ext cx="4449530" cy="320035"/>
          </a:xfrm>
          <a:prstGeom prst="rect">
            <a:avLst/>
          </a:prstGeom>
          <a:gradFill>
            <a:gsLst>
              <a:gs pos="82000">
                <a:schemeClr val="accent6"/>
              </a:gs>
              <a:gs pos="19000">
                <a:schemeClr val="bg1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100">
              <a:ea typeface="Roboto" pitchFamily="2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FA07405-D831-47DD-AAAA-5E1401248DF7}"/>
              </a:ext>
            </a:extLst>
          </p:cNvPr>
          <p:cNvSpPr/>
          <p:nvPr/>
        </p:nvSpPr>
        <p:spPr>
          <a:xfrm>
            <a:off x="2835406" y="4516448"/>
            <a:ext cx="3299973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BR 1,3 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289770A-4277-453D-815A-E1C2C7B8C8F2}"/>
              </a:ext>
            </a:extLst>
          </p:cNvPr>
          <p:cNvSpPr/>
          <p:nvPr/>
        </p:nvSpPr>
        <p:spPr>
          <a:xfrm>
            <a:off x="-45392" y="4529711"/>
            <a:ext cx="3032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Umoja integration (now Support of funded participants)</a:t>
            </a:r>
            <a:endParaRPr lang="en-US" sz="1400">
              <a:ea typeface="Roboto" pitchFamily="2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EF77B54-B49F-4B25-900C-71A88603D6F4}"/>
              </a:ext>
            </a:extLst>
          </p:cNvPr>
          <p:cNvSpPr/>
          <p:nvPr/>
        </p:nvSpPr>
        <p:spPr>
          <a:xfrm>
            <a:off x="6879009" y="4639565"/>
            <a:ext cx="4041403" cy="329054"/>
          </a:xfrm>
          <a:prstGeom prst="rect">
            <a:avLst/>
          </a:prstGeom>
          <a:gradFill>
            <a:gsLst>
              <a:gs pos="100000">
                <a:schemeClr val="accent6"/>
              </a:gs>
              <a:gs pos="64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Support of funded participants 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55DF98CC-7411-4BEA-B112-8BF18AD55AA0}"/>
              </a:ext>
            </a:extLst>
          </p:cNvPr>
          <p:cNvSpPr txBox="1"/>
          <p:nvPr/>
        </p:nvSpPr>
        <p:spPr>
          <a:xfrm>
            <a:off x="5928547" y="4586811"/>
            <a:ext cx="1078186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>
                <a:solidFill>
                  <a:srgbClr val="C00000"/>
                </a:solidFill>
                <a:ea typeface="Roboto"/>
                <a:cs typeface="Roboto"/>
              </a:rPr>
              <a:t>BR 2 –</a:t>
            </a:r>
          </a:p>
          <a:p>
            <a:pPr algn="ctr"/>
            <a:r>
              <a:rPr lang="en-US" sz="1100">
                <a:solidFill>
                  <a:srgbClr val="C00000"/>
                </a:solidFill>
                <a:ea typeface="Roboto"/>
                <a:cs typeface="Roboto"/>
              </a:rPr>
              <a:t>   Not appr.</a:t>
            </a:r>
            <a:endParaRPr lang="en-US" sz="1100">
              <a:solidFill>
                <a:srgbClr val="C00000"/>
              </a:solidFill>
              <a:ea typeface="Roboto" pitchFamily="2" charset="0"/>
              <a:cs typeface="Roboto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FF1A024-9370-4718-B899-F7F1DB50817E}"/>
              </a:ext>
            </a:extLst>
          </p:cNvPr>
          <p:cNvSpPr/>
          <p:nvPr/>
        </p:nvSpPr>
        <p:spPr>
          <a:xfrm>
            <a:off x="2645435" y="5008354"/>
            <a:ext cx="235620" cy="32314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C455C9F4-7815-43DF-B077-19BE2BE88E54}"/>
              </a:ext>
            </a:extLst>
          </p:cNvPr>
          <p:cNvSpPr/>
          <p:nvPr/>
        </p:nvSpPr>
        <p:spPr>
          <a:xfrm>
            <a:off x="2077631" y="4979585"/>
            <a:ext cx="226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  <a:ea typeface="Roboto" pitchFamily="2" charset="0"/>
              </a:rPr>
              <a:t>Gap analysis</a:t>
            </a: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6C0027C0-BC2E-4C42-8FC4-820714233A4B}"/>
              </a:ext>
            </a:extLst>
          </p:cNvPr>
          <p:cNvSpPr/>
          <p:nvPr/>
        </p:nvSpPr>
        <p:spPr>
          <a:xfrm>
            <a:off x="7171631" y="5015667"/>
            <a:ext cx="721754" cy="3244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ea typeface="Roboto" pitchFamily="2" charset="0"/>
              </a:rPr>
              <a:t>Jaws review </a:t>
            </a: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BCD8255C-10F8-452D-9890-B570A0828F1F}"/>
              </a:ext>
            </a:extLst>
          </p:cNvPr>
          <p:cNvSpPr/>
          <p:nvPr/>
        </p:nvSpPr>
        <p:spPr>
          <a:xfrm>
            <a:off x="2645435" y="2896872"/>
            <a:ext cx="235620" cy="30834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5D097DD-4E6E-4A08-AA4D-9614A683514B}"/>
              </a:ext>
            </a:extLst>
          </p:cNvPr>
          <p:cNvSpPr/>
          <p:nvPr/>
        </p:nvSpPr>
        <p:spPr>
          <a:xfrm>
            <a:off x="-45392" y="2881027"/>
            <a:ext cx="2668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Access Authorization Module (AAM)</a:t>
            </a:r>
            <a:endParaRPr lang="en-US" sz="1400">
              <a:ea typeface="Roboto" pitchFamily="2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696BA123-9DF1-42D9-A4E6-F8772D25A884}"/>
              </a:ext>
            </a:extLst>
          </p:cNvPr>
          <p:cNvSpPr/>
          <p:nvPr/>
        </p:nvSpPr>
        <p:spPr>
          <a:xfrm>
            <a:off x="4634542" y="2895577"/>
            <a:ext cx="1837820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H" sz="1100">
                <a:ea typeface="Roboto" pitchFamily="2" charset="0"/>
              </a:rPr>
              <a:t>SHP</a:t>
            </a:r>
            <a:endParaRPr lang="en-US" sz="1100">
              <a:ea typeface="Roboto" pitchFamily="2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3D3FE631-508A-4B1D-9979-B9F388C316DB}"/>
              </a:ext>
            </a:extLst>
          </p:cNvPr>
          <p:cNvSpPr/>
          <p:nvPr/>
        </p:nvSpPr>
        <p:spPr>
          <a:xfrm>
            <a:off x="2570813" y="2924209"/>
            <a:ext cx="226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accent6"/>
                </a:solidFill>
                <a:ea typeface="Roboto" pitchFamily="2" charset="0"/>
              </a:rPr>
              <a:t>MALU/UNIS completed in 2021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F48377E9-41CE-4789-873A-FEDD1492A191}"/>
              </a:ext>
            </a:extLst>
          </p:cNvPr>
          <p:cNvSpPr/>
          <p:nvPr/>
        </p:nvSpPr>
        <p:spPr>
          <a:xfrm>
            <a:off x="4634542" y="3118615"/>
            <a:ext cx="1831438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ea typeface="Roboto" pitchFamily="2" charset="0"/>
              </a:rPr>
              <a:t>Protocol &amp; FIPOI</a:t>
            </a:r>
            <a:endParaRPr lang="en-US" sz="1100">
              <a:ea typeface="Roboto" pitchFamily="2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8DC5EA9-F7EB-4703-9A87-DAB54A153411}"/>
              </a:ext>
            </a:extLst>
          </p:cNvPr>
          <p:cNvSpPr/>
          <p:nvPr/>
        </p:nvSpPr>
        <p:spPr>
          <a:xfrm>
            <a:off x="9184408" y="2896493"/>
            <a:ext cx="2420217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+mj-lt"/>
                <a:ea typeface="Roboto" pitchFamily="2" charset="0"/>
              </a:rPr>
              <a:t>UNESCO</a:t>
            </a:r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9B46830B-50E5-452C-A521-6101A9F2059A}"/>
              </a:ext>
            </a:extLst>
          </p:cNvPr>
          <p:cNvSpPr/>
          <p:nvPr/>
        </p:nvSpPr>
        <p:spPr>
          <a:xfrm>
            <a:off x="7612964" y="2896189"/>
            <a:ext cx="1543736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H" sz="110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Int w/</a:t>
            </a:r>
            <a:r>
              <a:rPr lang="fr-CH" sz="1100" err="1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Analyt</a:t>
            </a:r>
            <a:r>
              <a:rPr lang="fr-CH" sz="110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Module</a:t>
            </a:r>
            <a:endParaRPr lang="en-US" sz="1100">
              <a:solidFill>
                <a:schemeClr val="tx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AE36F05C-5352-4A75-848B-7E9B1DA67433}"/>
              </a:ext>
            </a:extLst>
          </p:cNvPr>
          <p:cNvSpPr/>
          <p:nvPr/>
        </p:nvSpPr>
        <p:spPr>
          <a:xfrm>
            <a:off x="6493688" y="2899031"/>
            <a:ext cx="789762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ea typeface="Roboto" pitchFamily="2" charset="0"/>
              </a:rPr>
              <a:t>UNIS Vienna</a:t>
            </a:r>
            <a:endParaRPr lang="en-US" sz="1100">
              <a:ea typeface="Roboto" pitchFamily="2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DD2F49F2-C4AE-48FD-BC89-05FA60EC7E51}"/>
              </a:ext>
            </a:extLst>
          </p:cNvPr>
          <p:cNvSpPr/>
          <p:nvPr/>
        </p:nvSpPr>
        <p:spPr>
          <a:xfrm>
            <a:off x="-45392" y="3462179"/>
            <a:ext cx="29512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 with booking system</a:t>
            </a:r>
            <a:endParaRPr lang="en-US" sz="1400">
              <a:ea typeface="Roboto" pitchFamily="2" charset="0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5C8BB61-2FED-4752-99F0-F3D054927713}"/>
              </a:ext>
            </a:extLst>
          </p:cNvPr>
          <p:cNvSpPr/>
          <p:nvPr/>
        </p:nvSpPr>
        <p:spPr>
          <a:xfrm rot="10800000">
            <a:off x="11572328" y="4226357"/>
            <a:ext cx="317502" cy="31284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884813F-1E7C-4A31-AB0D-A6B2F94468F0}"/>
              </a:ext>
            </a:extLst>
          </p:cNvPr>
          <p:cNvSpPr/>
          <p:nvPr/>
        </p:nvSpPr>
        <p:spPr>
          <a:xfrm>
            <a:off x="8796338" y="4012160"/>
            <a:ext cx="2866094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Roboto" pitchFamily="2" charset="0"/>
              </a:rPr>
              <a:t>RC (ECA)</a:t>
            </a: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6EB9C655-A2A1-4347-80EE-0D4B5BCDEC57}"/>
              </a:ext>
            </a:extLst>
          </p:cNvPr>
          <p:cNvSpPr/>
          <p:nvPr/>
        </p:nvSpPr>
        <p:spPr>
          <a:xfrm>
            <a:off x="5509548" y="4181229"/>
            <a:ext cx="1078185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RC (ESCWA)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11A1CE20-CE54-4333-98D3-48B06D809C7C}"/>
              </a:ext>
            </a:extLst>
          </p:cNvPr>
          <p:cNvSpPr/>
          <p:nvPr/>
        </p:nvSpPr>
        <p:spPr>
          <a:xfrm>
            <a:off x="4723716" y="3961638"/>
            <a:ext cx="4432984" cy="320035"/>
          </a:xfrm>
          <a:prstGeom prst="rect">
            <a:avLst/>
          </a:prstGeom>
          <a:gradFill>
            <a:gsLst>
              <a:gs pos="74000">
                <a:schemeClr val="accent6"/>
              </a:gs>
              <a:gs pos="27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72B055E-8069-461B-8A14-863D90B47972}"/>
              </a:ext>
            </a:extLst>
          </p:cNvPr>
          <p:cNvSpPr/>
          <p:nvPr/>
        </p:nvSpPr>
        <p:spPr>
          <a:xfrm>
            <a:off x="9521152" y="4222224"/>
            <a:ext cx="2141280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+mj-lt"/>
                <a:ea typeface="Roboto" pitchFamily="2" charset="0"/>
              </a:rPr>
              <a:t>Nairobi</a:t>
            </a:r>
            <a:endParaRPr lang="en-US" sz="1100">
              <a:solidFill>
                <a:schemeClr val="tx1"/>
              </a:solidFill>
              <a:ea typeface="Roboto" pitchFamily="2" charset="0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145E31CC-2530-43EB-BBEC-1010C1FC1E55}"/>
              </a:ext>
            </a:extLst>
          </p:cNvPr>
          <p:cNvSpPr/>
          <p:nvPr/>
        </p:nvSpPr>
        <p:spPr>
          <a:xfrm>
            <a:off x="-45392" y="3800407"/>
            <a:ext cx="27948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w/C-Cure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19B9EC2-4ECF-47DB-8586-84C89C14288E}"/>
              </a:ext>
            </a:extLst>
          </p:cNvPr>
          <p:cNvSpPr txBox="1"/>
          <p:nvPr/>
        </p:nvSpPr>
        <p:spPr>
          <a:xfrm>
            <a:off x="5247099" y="3661329"/>
            <a:ext cx="344966" cy="2616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100">
                <a:solidFill>
                  <a:schemeClr val="bg1"/>
                </a:solidFill>
                <a:ea typeface="Roboto" pitchFamily="2" charset="0"/>
              </a:rPr>
              <a:t>NY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67FADA7A-18E3-4A70-AC70-87DF7D3302C3}"/>
              </a:ext>
            </a:extLst>
          </p:cNvPr>
          <p:cNvSpPr/>
          <p:nvPr/>
        </p:nvSpPr>
        <p:spPr>
          <a:xfrm>
            <a:off x="2835407" y="3780390"/>
            <a:ext cx="1076717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MALU NY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50A7D83-4493-4BC3-BD35-103BB3DEEA32}"/>
              </a:ext>
            </a:extLst>
          </p:cNvPr>
          <p:cNvSpPr/>
          <p:nvPr/>
        </p:nvSpPr>
        <p:spPr>
          <a:xfrm>
            <a:off x="3935413" y="3780390"/>
            <a:ext cx="3348037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Geneva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9391F6D-0F2E-4231-B3ED-493C810BB1CB}"/>
              </a:ext>
            </a:extLst>
          </p:cNvPr>
          <p:cNvSpPr txBox="1"/>
          <p:nvPr/>
        </p:nvSpPr>
        <p:spPr>
          <a:xfrm>
            <a:off x="7597215" y="3987422"/>
            <a:ext cx="948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100">
                <a:solidFill>
                  <a:schemeClr val="bg1"/>
                </a:solidFill>
                <a:ea typeface="Roboto" pitchFamily="2" charset="0"/>
              </a:rPr>
              <a:t>Vienna</a:t>
            </a:r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6832AC82-95D5-47F6-8036-AB723E1A48BC}"/>
              </a:ext>
            </a:extLst>
          </p:cNvPr>
          <p:cNvSpPr/>
          <p:nvPr/>
        </p:nvSpPr>
        <p:spPr>
          <a:xfrm>
            <a:off x="9521153" y="3559894"/>
            <a:ext cx="1027348" cy="27922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err="1"/>
              <a:t>Integration</a:t>
            </a:r>
            <a:endParaRPr lang="en-US" sz="11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E81A36A-8C0E-40B7-AED8-51DBE4B6E802}"/>
              </a:ext>
            </a:extLst>
          </p:cNvPr>
          <p:cNvSpPr/>
          <p:nvPr/>
        </p:nvSpPr>
        <p:spPr>
          <a:xfrm>
            <a:off x="-45393" y="1175695"/>
            <a:ext cx="54046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Security improvements</a:t>
            </a:r>
            <a:endParaRPr lang="en-US" sz="1400">
              <a:ea typeface="Roboto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42B989E-26EE-46B5-B82B-017D4F39C038}"/>
              </a:ext>
            </a:extLst>
          </p:cNvPr>
          <p:cNvSpPr/>
          <p:nvPr/>
        </p:nvSpPr>
        <p:spPr>
          <a:xfrm>
            <a:off x="7607431" y="1208673"/>
            <a:ext cx="1909632" cy="27259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ea typeface="Roboto" pitchFamily="2" charset="0"/>
              </a:rPr>
              <a:t>2-factor authentication</a:t>
            </a:r>
            <a:endParaRPr lang="en-US" sz="1100">
              <a:solidFill>
                <a:schemeClr val="tx1"/>
              </a:solidFill>
              <a:ea typeface="Roboto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55DBD18-DDEA-47C9-8696-7B3F892D3EE3}"/>
              </a:ext>
            </a:extLst>
          </p:cNvPr>
          <p:cNvSpPr/>
          <p:nvPr/>
        </p:nvSpPr>
        <p:spPr>
          <a:xfrm>
            <a:off x="-45392" y="1487676"/>
            <a:ext cx="3485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w/gMeets (outside Geneva)</a:t>
            </a:r>
            <a:endParaRPr lang="en-US" sz="1400">
              <a:ea typeface="Roboto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78752CC-1CBD-496E-B6E0-4E6EC3304AB3}"/>
              </a:ext>
            </a:extLst>
          </p:cNvPr>
          <p:cNvSpPr/>
          <p:nvPr/>
        </p:nvSpPr>
        <p:spPr>
          <a:xfrm>
            <a:off x="7607430" y="1530292"/>
            <a:ext cx="4019667" cy="27259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Roboto" pitchFamily="2" charset="0"/>
              </a:rPr>
              <a:t>Integration Paris and Vienna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ABAC621D-8211-4FB7-A2B9-7943F926A19E}"/>
              </a:ext>
            </a:extLst>
          </p:cNvPr>
          <p:cNvSpPr/>
          <p:nvPr/>
        </p:nvSpPr>
        <p:spPr>
          <a:xfrm>
            <a:off x="7607431" y="1847226"/>
            <a:ext cx="4019667" cy="27259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ea typeface="Roboto" pitchFamily="2" charset="0"/>
              </a:rPr>
              <a:t>Integration with </a:t>
            </a:r>
            <a:r>
              <a:rPr lang="en-US" sz="1100" err="1">
                <a:solidFill>
                  <a:schemeClr val="tx1"/>
                </a:solidFill>
                <a:ea typeface="Roboto" pitchFamily="2" charset="0"/>
              </a:rPr>
              <a:t>Securiton</a:t>
            </a:r>
            <a:endParaRPr lang="en-US" sz="1100">
              <a:solidFill>
                <a:schemeClr val="tx1"/>
              </a:solidFill>
              <a:ea typeface="Roboto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986A93A-DC21-4A35-8ED5-09E219C76B85}"/>
              </a:ext>
            </a:extLst>
          </p:cNvPr>
          <p:cNvSpPr/>
          <p:nvPr/>
        </p:nvSpPr>
        <p:spPr>
          <a:xfrm>
            <a:off x="-45392" y="1814235"/>
            <a:ext cx="3708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w/WHO security system (SLA)</a:t>
            </a:r>
            <a:endParaRPr lang="en-US" sz="1400">
              <a:ea typeface="Roboto" pitchFamily="2" charset="0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900ED7D-A3FF-4F35-96E5-2300B7A9676A}"/>
              </a:ext>
            </a:extLst>
          </p:cNvPr>
          <p:cNvSpPr/>
          <p:nvPr/>
        </p:nvSpPr>
        <p:spPr>
          <a:xfrm>
            <a:off x="-45392" y="2483949"/>
            <a:ext cx="300077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ea typeface="Roboto" pitchFamily="2" charset="0"/>
              </a:rPr>
              <a:t>Account analysis and clean-up</a:t>
            </a:r>
            <a:endParaRPr lang="en-US" sz="1400">
              <a:ea typeface="Roboto" pitchFamily="2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C831D5D1-BCBF-4698-AB1D-11A3A65C07B3}"/>
              </a:ext>
            </a:extLst>
          </p:cNvPr>
          <p:cNvSpPr/>
          <p:nvPr/>
        </p:nvSpPr>
        <p:spPr>
          <a:xfrm>
            <a:off x="6556815" y="2496059"/>
            <a:ext cx="2923736" cy="283557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A0274E2-0783-41A7-B829-BDA8DD9E7DAE}"/>
              </a:ext>
            </a:extLst>
          </p:cNvPr>
          <p:cNvSpPr/>
          <p:nvPr/>
        </p:nvSpPr>
        <p:spPr>
          <a:xfrm>
            <a:off x="2383434" y="6093039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‘21</a:t>
            </a:r>
            <a:endParaRPr lang="en-US" b="1">
              <a:ea typeface="Roboto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C59C74B-3D56-440A-BB52-20153B878029}"/>
              </a:ext>
            </a:extLst>
          </p:cNvPr>
          <p:cNvSpPr/>
          <p:nvPr/>
        </p:nvSpPr>
        <p:spPr>
          <a:xfrm>
            <a:off x="11192301" y="6093039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ED8097FD-10A8-4490-994C-88D7A1520276}"/>
              </a:ext>
            </a:extLst>
          </p:cNvPr>
          <p:cNvSpPr/>
          <p:nvPr/>
        </p:nvSpPr>
        <p:spPr>
          <a:xfrm>
            <a:off x="9038976" y="6093039"/>
            <a:ext cx="85472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Jun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F1318A2-76D2-42D6-B8FD-BB4E452D159F}"/>
              </a:ext>
            </a:extLst>
          </p:cNvPr>
          <p:cNvSpPr/>
          <p:nvPr/>
        </p:nvSpPr>
        <p:spPr>
          <a:xfrm>
            <a:off x="7893385" y="6093039"/>
            <a:ext cx="92845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Mar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4F1C9C24-38C5-4576-A274-04DFBB945A48}"/>
              </a:ext>
            </a:extLst>
          </p:cNvPr>
          <p:cNvSpPr/>
          <p:nvPr/>
        </p:nvSpPr>
        <p:spPr>
          <a:xfrm>
            <a:off x="10102815" y="6093039"/>
            <a:ext cx="87876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Sep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926B619-699D-4801-AFA1-8E6C880AF0BD}"/>
              </a:ext>
            </a:extLst>
          </p:cNvPr>
          <p:cNvSpPr/>
          <p:nvPr/>
        </p:nvSpPr>
        <p:spPr>
          <a:xfrm>
            <a:off x="6787868" y="6093039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31BE84B-584D-4702-9881-E1F48FA02560}"/>
              </a:ext>
            </a:extLst>
          </p:cNvPr>
          <p:cNvSpPr/>
          <p:nvPr/>
        </p:nvSpPr>
        <p:spPr>
          <a:xfrm>
            <a:off x="4634542" y="6093039"/>
            <a:ext cx="85472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Jun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23DB80F-80B5-48AA-A597-6A3DA778AC40}"/>
              </a:ext>
            </a:extLst>
          </p:cNvPr>
          <p:cNvSpPr/>
          <p:nvPr/>
        </p:nvSpPr>
        <p:spPr>
          <a:xfrm>
            <a:off x="3488951" y="6093039"/>
            <a:ext cx="92845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Mar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11C31AA-D075-414E-A5DF-F980E7F3AB82}"/>
              </a:ext>
            </a:extLst>
          </p:cNvPr>
          <p:cNvSpPr/>
          <p:nvPr/>
        </p:nvSpPr>
        <p:spPr>
          <a:xfrm>
            <a:off x="5698381" y="6093039"/>
            <a:ext cx="87876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Sep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2D42DF9-3AA5-41CA-B6F8-2255C500A41D}"/>
              </a:ext>
            </a:extLst>
          </p:cNvPr>
          <p:cNvSpPr/>
          <p:nvPr/>
        </p:nvSpPr>
        <p:spPr>
          <a:xfrm>
            <a:off x="7331272" y="3203821"/>
            <a:ext cx="3589141" cy="320035"/>
          </a:xfrm>
          <a:prstGeom prst="rect">
            <a:avLst/>
          </a:prstGeom>
          <a:gradFill>
            <a:gsLst>
              <a:gs pos="100000">
                <a:schemeClr val="accent6"/>
              </a:gs>
              <a:gs pos="76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/>
              <a:t>UNOG Visitors</a:t>
            </a:r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3D94126-9735-40DD-9AC8-DB7261C1A82F}"/>
              </a:ext>
            </a:extLst>
          </p:cNvPr>
          <p:cNvSpPr/>
          <p:nvPr/>
        </p:nvSpPr>
        <p:spPr>
          <a:xfrm>
            <a:off x="6904363" y="3401142"/>
            <a:ext cx="2616789" cy="279221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/>
              <a:t>UNOG </a:t>
            </a:r>
            <a:r>
              <a:rPr lang="fr-CH" sz="1100" err="1"/>
              <a:t>Guided</a:t>
            </a:r>
            <a:r>
              <a:rPr lang="fr-CH" sz="1100"/>
              <a:t> Tours</a:t>
            </a:r>
            <a:endParaRPr lang="en-US" sz="110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A3B791D-7EDF-4A88-866C-45815423A2F0}"/>
              </a:ext>
            </a:extLst>
          </p:cNvPr>
          <p:cNvSpPr txBox="1"/>
          <p:nvPr/>
        </p:nvSpPr>
        <p:spPr>
          <a:xfrm rot="5400000">
            <a:off x="11538562" y="5165521"/>
            <a:ext cx="7078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rgbClr val="C00000"/>
                </a:solidFill>
                <a:ea typeface="Roboto" pitchFamily="2" charset="0"/>
              </a:rPr>
              <a:t>DELAYED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218C0E9-3BF5-413A-8576-2D5F2E5D0C10}"/>
              </a:ext>
            </a:extLst>
          </p:cNvPr>
          <p:cNvSpPr txBox="1"/>
          <p:nvPr/>
        </p:nvSpPr>
        <p:spPr>
          <a:xfrm>
            <a:off x="9844516" y="4689890"/>
            <a:ext cx="94145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ea typeface="Roboto" pitchFamily="2" charset="0"/>
              </a:rPr>
              <a:t>SCOPE</a:t>
            </a:r>
            <a:r>
              <a:rPr lang="en-US" sz="1000">
                <a:ea typeface="Roboto" pitchFamily="2" charset="0"/>
              </a:rPr>
              <a:t> REVIEW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4BA9E7D-AA27-44E3-B3F2-BFE485CF92B4}"/>
              </a:ext>
            </a:extLst>
          </p:cNvPr>
          <p:cNvSpPr txBox="1"/>
          <p:nvPr/>
        </p:nvSpPr>
        <p:spPr>
          <a:xfrm>
            <a:off x="10569705" y="3587444"/>
            <a:ext cx="80111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C00000"/>
                </a:solidFill>
                <a:ea typeface="Roboto" pitchFamily="2" charset="0"/>
              </a:rPr>
              <a:t>DELAYED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0163E0B-27BF-45D7-A10E-5C3CD89B5805}"/>
              </a:ext>
            </a:extLst>
          </p:cNvPr>
          <p:cNvSpPr/>
          <p:nvPr/>
        </p:nvSpPr>
        <p:spPr>
          <a:xfrm>
            <a:off x="-45392" y="2178734"/>
            <a:ext cx="4231825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400">
                <a:latin typeface="+mj-lt"/>
                <a:ea typeface="Roboto" pitchFamily="2" charset="0"/>
              </a:rPr>
              <a:t>Digital badge Geneva</a:t>
            </a:r>
            <a:endParaRPr lang="en-US" sz="1400">
              <a:latin typeface="+mj-lt"/>
              <a:ea typeface="Roboto" pitchFamily="2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3734CB6-2BF9-42BA-9AF8-D916EC161B56}"/>
              </a:ext>
            </a:extLst>
          </p:cNvPr>
          <p:cNvSpPr/>
          <p:nvPr/>
        </p:nvSpPr>
        <p:spPr>
          <a:xfrm>
            <a:off x="6556815" y="2178563"/>
            <a:ext cx="2239524" cy="276998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latin typeface="+mj-lt"/>
                <a:ea typeface="Roboto" pitchFamily="2" charset="0"/>
              </a:rPr>
              <a:t>Digital badge for participants</a:t>
            </a:r>
            <a:endParaRPr lang="en-US" sz="1100">
              <a:latin typeface="+mj-lt"/>
              <a:ea typeface="Roboto" pitchFamily="2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ABCC72A-22FB-4ECD-A5B7-2C4991FA7D12}"/>
              </a:ext>
            </a:extLst>
          </p:cNvPr>
          <p:cNvSpPr/>
          <p:nvPr/>
        </p:nvSpPr>
        <p:spPr>
          <a:xfrm>
            <a:off x="8817303" y="2178563"/>
            <a:ext cx="2103109" cy="27100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CH" sz="1100">
                <a:solidFill>
                  <a:schemeClr val="tx1"/>
                </a:solidFill>
                <a:ea typeface="Roboto" pitchFamily="2" charset="0"/>
              </a:rPr>
              <a:t>Digital badge for AAM </a:t>
            </a:r>
            <a:r>
              <a:rPr lang="fr-CH" sz="1100" err="1">
                <a:solidFill>
                  <a:schemeClr val="tx1"/>
                </a:solidFill>
                <a:ea typeface="Roboto" pitchFamily="2" charset="0"/>
              </a:rPr>
              <a:t>users</a:t>
            </a:r>
            <a:endParaRPr lang="en-US" sz="1100">
              <a:solidFill>
                <a:schemeClr val="tx1"/>
              </a:solidFill>
              <a:ea typeface="Roboto" pitchFamily="2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74015DC-AD4A-46E1-A286-1B1EF4604BDE}"/>
              </a:ext>
            </a:extLst>
          </p:cNvPr>
          <p:cNvSpPr/>
          <p:nvPr/>
        </p:nvSpPr>
        <p:spPr>
          <a:xfrm>
            <a:off x="6729664" y="880409"/>
            <a:ext cx="1628057" cy="302045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F0E2957-29E2-4BD6-A7AC-2BC746E7DD52}"/>
              </a:ext>
            </a:extLst>
          </p:cNvPr>
          <p:cNvSpPr txBox="1"/>
          <p:nvPr/>
        </p:nvSpPr>
        <p:spPr>
          <a:xfrm>
            <a:off x="-45392" y="898245"/>
            <a:ext cx="41368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Transition to Python 3</a:t>
            </a:r>
            <a:endParaRPr lang="en-US" sz="1400">
              <a:ea typeface="Roboto" pitchFamily="2" charset="0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FD7461D-E900-4956-8369-911F4353DA12}"/>
              </a:ext>
            </a:extLst>
          </p:cNvPr>
          <p:cNvSpPr/>
          <p:nvPr/>
        </p:nvSpPr>
        <p:spPr>
          <a:xfrm>
            <a:off x="8788593" y="5015667"/>
            <a:ext cx="2821517" cy="32444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latin typeface="+mj-lt"/>
                <a:ea typeface="Roboto" pitchFamily="2" charset="0"/>
              </a:rPr>
              <a:t>Transition to v3.2 and improvements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AFA1F2E-6961-4B36-AFBE-349F2A014B11}"/>
              </a:ext>
            </a:extLst>
          </p:cNvPr>
          <p:cNvSpPr txBox="1"/>
          <p:nvPr/>
        </p:nvSpPr>
        <p:spPr>
          <a:xfrm>
            <a:off x="8460067" y="3992768"/>
            <a:ext cx="61072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rgbClr val="C00000"/>
                </a:solidFill>
                <a:ea typeface="Roboto" pitchFamily="2" charset="0"/>
              </a:rPr>
              <a:t>DELAYED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81E3D84-4641-4715-8D91-012C10AFD8FC}"/>
              </a:ext>
            </a:extLst>
          </p:cNvPr>
          <p:cNvSpPr txBox="1"/>
          <p:nvPr/>
        </p:nvSpPr>
        <p:spPr>
          <a:xfrm>
            <a:off x="6794312" y="408424"/>
            <a:ext cx="1334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  <a:ea typeface="Roboto" pitchFamily="2" charset="0"/>
              </a:rPr>
              <a:t>Code freeze </a:t>
            </a:r>
          </a:p>
          <a:p>
            <a:pPr algn="ctr"/>
            <a:r>
              <a:rPr lang="en-US" sz="1100">
                <a:solidFill>
                  <a:schemeClr val="accent2"/>
                </a:solidFill>
                <a:ea typeface="Roboto" pitchFamily="2" charset="0"/>
              </a:rPr>
              <a:t>Dec’22 - Feb‘23</a:t>
            </a:r>
          </a:p>
        </p:txBody>
      </p:sp>
    </p:spTree>
    <p:extLst>
      <p:ext uri="{BB962C8B-B14F-4D97-AF65-F5344CB8AC3E}">
        <p14:creationId xmlns:p14="http://schemas.microsoft.com/office/powerpoint/2010/main" val="3338502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5619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Accessibility – </a:t>
            </a:r>
            <a:r>
              <a:rPr lang="en-GB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activities completed</a:t>
            </a:r>
            <a:endParaRPr lang="en-GB" sz="4000" b="1" spc="300">
              <a:solidFill>
                <a:srgbClr val="FF0000"/>
              </a:solidFill>
              <a:ea typeface="+mj-lt"/>
              <a:cs typeface="+mj-lt"/>
            </a:endParaRPr>
          </a:p>
          <a:p>
            <a:pPr lvl="0"/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218369-501F-4077-8C1D-AFB37C414F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58" b="10803"/>
          <a:stretch/>
        </p:blipFill>
        <p:spPr>
          <a:xfrm>
            <a:off x="9020617" y="4505938"/>
            <a:ext cx="2921986" cy="1113600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746538-F5CB-4EFB-954C-FD7AB6EE7170}"/>
              </a:ext>
            </a:extLst>
          </p:cNvPr>
          <p:cNvSpPr txBox="1"/>
          <p:nvPr/>
        </p:nvSpPr>
        <p:spPr>
          <a:xfrm>
            <a:off x="546880" y="1177752"/>
            <a:ext cx="8258477" cy="655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Roboto" pitchFamily="2" charset="0"/>
              </a:rPr>
              <a:t>Accessibility evaluation by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User1st</a:t>
            </a:r>
            <a:r>
              <a:rPr lang="en-US" sz="2000">
                <a:latin typeface="+mj-lt"/>
                <a:ea typeface="Roboto" pitchFamily="2" charset="0"/>
              </a:rPr>
              <a:t> and technical assessment conducted with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CERN</a:t>
            </a:r>
          </a:p>
          <a:p>
            <a:endParaRPr lang="en-GB" sz="2000">
              <a:latin typeface="+mj-lt"/>
              <a:ea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 pitchFamily="2" charset="0"/>
              </a:rPr>
              <a:t>Testing through Google Lighthouse scoring Indico.UN at </a:t>
            </a:r>
            <a:r>
              <a:rPr lang="en-GB" sz="2000" b="1" spc="20">
                <a:solidFill>
                  <a:srgbClr val="00A0DB"/>
                </a:solidFill>
                <a:latin typeface="+mj-lt"/>
                <a:ea typeface="Roboto"/>
              </a:rPr>
              <a:t>&gt;85%.</a:t>
            </a:r>
          </a:p>
          <a:p>
            <a:r>
              <a:rPr lang="en-GB" sz="2000" b="1">
                <a:latin typeface="+mj-lt"/>
                <a:ea typeface="Roboto" pitchFamily="2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Enhanced CAPTCHA </a:t>
            </a:r>
            <a:r>
              <a:rPr lang="en-US" sz="2000">
                <a:latin typeface="+mj-lt"/>
                <a:ea typeface="Roboto" pitchFamily="2" charset="0"/>
              </a:rPr>
              <a:t>functionality by adding audio player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>
              <a:latin typeface="+mj-lt"/>
              <a:ea typeface="Roboto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  <a:ea typeface="Roboto"/>
                <a:cs typeface="Roboto"/>
              </a:rPr>
              <a:t>The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user accessibility test </a:t>
            </a:r>
            <a:r>
              <a:rPr lang="en-US" sz="2000">
                <a:latin typeface="+mj-lt"/>
                <a:ea typeface="Roboto"/>
                <a:cs typeface="Roboto"/>
              </a:rPr>
              <a:t>was conducted in Jan 2023 with two users with visual disability using the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Jaws screen reader. </a:t>
            </a:r>
          </a:p>
          <a:p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  <a:cs typeface="Roboto"/>
              </a:rPr>
              <a:t>      </a:t>
            </a:r>
            <a:r>
              <a:rPr lang="en-US" sz="2000">
                <a:latin typeface="+mj-lt"/>
                <a:ea typeface="Roboto"/>
                <a:cs typeface="Roboto"/>
              </a:rPr>
              <a:t>The test focused on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participants’ experience using Indico.UN</a:t>
            </a:r>
            <a:r>
              <a:rPr lang="en-US" sz="2000">
                <a:latin typeface="+mj-lt"/>
                <a:ea typeface="Roboto"/>
                <a:cs typeface="Roboto"/>
              </a:rPr>
              <a:t>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  <a:ea typeface="Roboto"/>
                <a:cs typeface="Roboto"/>
              </a:rPr>
              <a:t>accessing the event information;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  <a:ea typeface="Roboto"/>
                <a:cs typeface="Roboto"/>
              </a:rPr>
              <a:t>creating an Indico.UN profile;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>
                <a:latin typeface="+mj-lt"/>
                <a:ea typeface="Roboto"/>
                <a:cs typeface="Roboto"/>
              </a:rPr>
              <a:t>registering for the event. </a:t>
            </a:r>
          </a:p>
          <a:p>
            <a:pPr lvl="1"/>
            <a:r>
              <a:rPr lang="en-US" sz="2000">
                <a:latin typeface="+mj-lt"/>
                <a:ea typeface="Roboto"/>
                <a:cs typeface="Roboto"/>
              </a:rPr>
              <a:t>Improvements were identified and will be implemented in the coming months </a:t>
            </a:r>
            <a:r>
              <a:rPr lang="en-US" sz="1600">
                <a:latin typeface="+mj-lt"/>
                <a:ea typeface="Roboto"/>
                <a:cs typeface="Roboto"/>
              </a:rPr>
              <a:t>(i.e. order and description of interface elements, etc.) </a:t>
            </a:r>
            <a:endParaRPr lang="en-US" sz="2000">
              <a:latin typeface="+mj-lt"/>
              <a:ea typeface="Roboto"/>
              <a:cs typeface="Roboto"/>
            </a:endParaRPr>
          </a:p>
          <a:p>
            <a:endParaRPr lang="en-US" sz="2000">
              <a:latin typeface="+mj-lt"/>
              <a:ea typeface="Roboto"/>
              <a:cs typeface="Roboto"/>
            </a:endParaRPr>
          </a:p>
          <a:p>
            <a:endParaRPr lang="en-US" sz="2000">
              <a:latin typeface="+mj-lt"/>
              <a:ea typeface="Roboto"/>
              <a:cs typeface="Roboto"/>
            </a:endParaRPr>
          </a:p>
          <a:p>
            <a:endParaRPr lang="en-GB" sz="2000">
              <a:latin typeface="+mj-lt"/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+mj-lt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latin typeface="+mj-lt"/>
              <a:ea typeface="Roboto"/>
              <a:cs typeface="Roboto"/>
            </a:endParaRPr>
          </a:p>
          <a:p>
            <a:r>
              <a:rPr lang="en-US" sz="2000">
                <a:latin typeface="+mj-lt"/>
                <a:ea typeface="Roboto" pitchFamily="2" charset="0"/>
              </a:rPr>
              <a:t> </a:t>
            </a:r>
            <a:endParaRPr kumimoji="0" lang="en-US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j-lt"/>
              <a:ea typeface="Roboto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49B9C5-ECB5-46B4-9D01-5A6D12539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0617" y="2918425"/>
            <a:ext cx="2731949" cy="1358539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C6EB33C-73AE-43F7-A559-B9F893CDBBD7}"/>
              </a:ext>
            </a:extLst>
          </p:cNvPr>
          <p:cNvSpPr/>
          <p:nvPr/>
        </p:nvSpPr>
        <p:spPr>
          <a:xfrm>
            <a:off x="10210059" y="2305526"/>
            <a:ext cx="1847768" cy="612899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chemeClr val="accent1"/>
              </a:solidFill>
            </a:endParaRPr>
          </a:p>
          <a:p>
            <a:pPr algn="ctr"/>
            <a:r>
              <a:rPr lang="en-US" sz="1600" b="1">
                <a:solidFill>
                  <a:schemeClr val="accent1"/>
                </a:solidFill>
              </a:rPr>
              <a:t>Released on 7 Dec 2022</a:t>
            </a:r>
          </a:p>
          <a:p>
            <a:pPr algn="ctr"/>
            <a:endParaRPr lang="en-US" sz="160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AA1CCA-46D0-42AB-95B4-3197575ECE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049" t="27691" r="1151" b="1498"/>
          <a:stretch/>
        </p:blipFill>
        <p:spPr>
          <a:xfrm>
            <a:off x="9313604" y="1177752"/>
            <a:ext cx="2145974" cy="980374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11828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5619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Accessibility – Plans for 2023</a:t>
            </a:r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80687-1111-4CCE-BF8C-230E22B8339D}"/>
              </a:ext>
            </a:extLst>
          </p:cNvPr>
          <p:cNvSpPr txBox="1"/>
          <p:nvPr/>
        </p:nvSpPr>
        <p:spPr>
          <a:xfrm>
            <a:off x="388705" y="1366897"/>
            <a:ext cx="8918257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Organize regular accessibility t</a:t>
            </a:r>
            <a:r>
              <a:rPr lang="en-GB" sz="2000">
                <a:latin typeface="+mj-lt"/>
                <a:ea typeface="Roboto"/>
              </a:rPr>
              <a:t>esting in Indico.UN releases, using industry recognized tools (i</a:t>
            </a:r>
            <a:r>
              <a:rPr lang="en-GB" sz="2000">
                <a:latin typeface="+mj-lt"/>
                <a:ea typeface="Roboto"/>
                <a:cs typeface="Roboto"/>
              </a:rPr>
              <a:t>.e. ANDI, Google Lighthouse, etc.)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2000">
              <a:latin typeface="+mj-lt"/>
              <a:ea typeface="Roboto"/>
              <a:cs typeface="Roboto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Review and make Indico.UN training materials more accessible.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2000">
              <a:latin typeface="+mj-lt"/>
              <a:ea typeface="Roboto"/>
              <a:cs typeface="Roboto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Update a dedicated Guide for conference organizers how to make events/registrations forms on Indico.UN more accessible.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2000">
              <a:latin typeface="+mj-lt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Upgrade to Indico Version 3.2 to leverage substantial set of accessibility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>
              <a:latin typeface="+mj-lt"/>
              <a:ea typeface="Roboto"/>
              <a:cs typeface="Roboto"/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Conduct external accessibility review of Indico.UN and Indico core. 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GB" sz="2000">
              <a:latin typeface="+mj-lt"/>
              <a:ea typeface="Roboto"/>
              <a:cs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>
                <a:latin typeface="+mj-lt"/>
                <a:ea typeface="Roboto"/>
                <a:cs typeface="Roboto"/>
              </a:rPr>
              <a:t>Additionally, 2023 funds were allocated to improve accessibility in future Indico core versions, in collaboration with CERN</a:t>
            </a:r>
          </a:p>
        </p:txBody>
      </p:sp>
      <p:pic>
        <p:nvPicPr>
          <p:cNvPr id="1028" name="Picture 4" descr="Home | CERN">
            <a:extLst>
              <a:ext uri="{FF2B5EF4-FFF2-40B4-BE49-F238E27FC236}">
                <a16:creationId xmlns:a16="http://schemas.microsoft.com/office/drawing/2014/main" id="{2CF5112C-4F50-4978-B491-B2845D31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89" y="4256653"/>
            <a:ext cx="1517841" cy="16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ke those Pesky PDF's Accessible with these Apps and Extensions – Hillary  Goldthwait-Fowles, PhD ATP">
            <a:extLst>
              <a:ext uri="{FF2B5EF4-FFF2-40B4-BE49-F238E27FC236}">
                <a16:creationId xmlns:a16="http://schemas.microsoft.com/office/drawing/2014/main" id="{9AD01D1B-11A6-44AA-96F9-4F3D34D37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9" r="15044"/>
          <a:stretch/>
        </p:blipFill>
        <p:spPr bwMode="auto">
          <a:xfrm>
            <a:off x="9495513" y="1366897"/>
            <a:ext cx="1125111" cy="117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ser 1st | Dreamscape Foundation">
            <a:extLst>
              <a:ext uri="{FF2B5EF4-FFF2-40B4-BE49-F238E27FC236}">
                <a16:creationId xmlns:a16="http://schemas.microsoft.com/office/drawing/2014/main" id="{FD059FAC-0916-49FC-B2AF-4D6E5769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405" y="3060428"/>
            <a:ext cx="2335793" cy="81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243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2747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Digital badge</a:t>
            </a:r>
            <a:endParaRPr lang="en-GB" b="1" spc="300">
              <a:solidFill>
                <a:srgbClr val="FF0000"/>
              </a:solidFill>
              <a:ea typeface="+mj-lt"/>
              <a:cs typeface="+mj-lt"/>
            </a:endParaRPr>
          </a:p>
          <a:p>
            <a:pPr lvl="0"/>
            <a:endParaRPr lang="en-GB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7402B9-3254-465D-BD95-E36AC58AB5A1}"/>
              </a:ext>
            </a:extLst>
          </p:cNvPr>
          <p:cNvSpPr txBox="1"/>
          <p:nvPr/>
        </p:nvSpPr>
        <p:spPr>
          <a:xfrm>
            <a:off x="357610" y="1285111"/>
            <a:ext cx="8632091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 pitchFamily="2" charset="0"/>
                <a:cs typeface="Arial" panose="020B0604020202020204" pitchFamily="34" charset="0"/>
              </a:rPr>
              <a:t>UNOG Security is redesigning the </a:t>
            </a: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access control gates and </a:t>
            </a: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 pitchFamily="2" charset="0"/>
                <a:cs typeface="Arial" panose="020B0604020202020204" pitchFamily="34" charset="0"/>
              </a:rPr>
              <a:t>requested new features </a:t>
            </a: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to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 pitchFamily="2" charset="0"/>
              </a:rPr>
              <a:t>avoid badge printing </a:t>
            </a: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</a:rPr>
              <a:t>for conference participants as well as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 pitchFamily="2" charset="0"/>
              </a:rPr>
              <a:t> to reduce the screening time and access-related queues</a:t>
            </a:r>
            <a:endParaRPr lang="en-US" sz="2000">
              <a:effectLst/>
              <a:latin typeface="+mj-lt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071B8D5-928C-4917-80CE-983C842E83DF}"/>
              </a:ext>
            </a:extLst>
          </p:cNvPr>
          <p:cNvSpPr txBox="1"/>
          <p:nvPr/>
        </p:nvSpPr>
        <p:spPr>
          <a:xfrm>
            <a:off x="357610" y="4786843"/>
            <a:ext cx="9548806" cy="116826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/>
                <a:cs typeface="Arial"/>
              </a:rPr>
              <a:t>The project implementation </a:t>
            </a:r>
            <a:r>
              <a:rPr lang="en-US" sz="2000">
                <a:solidFill>
                  <a:srgbClr val="000000"/>
                </a:solidFill>
                <a:latin typeface="+mj-lt"/>
                <a:ea typeface="Roboto"/>
                <a:cs typeface="Arial"/>
              </a:rPr>
              <a:t>targeting event participants badges </a:t>
            </a: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/>
                <a:cs typeface="Arial"/>
              </a:rPr>
              <a:t>planned for </a:t>
            </a:r>
            <a:r>
              <a:rPr lang="en-US" sz="2000" b="1" spc="20">
                <a:solidFill>
                  <a:srgbClr val="00A0DB"/>
                </a:solidFill>
                <a:latin typeface="+mj-lt"/>
                <a:ea typeface="Roboto"/>
              </a:rPr>
              <a:t>April 2023 </a:t>
            </a:r>
            <a:r>
              <a:rPr lang="en-US" sz="2000">
                <a:solidFill>
                  <a:srgbClr val="000000"/>
                </a:solidFill>
                <a:latin typeface="+mj-lt"/>
                <a:ea typeface="Roboto"/>
                <a:cs typeface="Arial"/>
              </a:rPr>
              <a:t>with further improvements in the following months</a:t>
            </a:r>
            <a:endParaRPr lang="en-US" sz="2000">
              <a:solidFill>
                <a:srgbClr val="000000"/>
              </a:solidFill>
              <a:latin typeface="+mj-lt"/>
              <a:ea typeface="Roboto" pitchFamily="2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000">
              <a:solidFill>
                <a:srgbClr val="000000"/>
              </a:solidFill>
              <a:latin typeface="+mj-lt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vent Check-in App - Badge Design &amp; Printing | EventMobi">
            <a:extLst>
              <a:ext uri="{FF2B5EF4-FFF2-40B4-BE49-F238E27FC236}">
                <a16:creationId xmlns:a16="http://schemas.microsoft.com/office/drawing/2014/main" id="{1F25D7F6-D3CD-4264-B922-B81203377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43" y="420689"/>
            <a:ext cx="2536660" cy="20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C5EAF1C-8297-45CD-8ACC-20B0C774631A}"/>
              </a:ext>
            </a:extLst>
          </p:cNvPr>
          <p:cNvSpPr txBox="1"/>
          <p:nvPr/>
        </p:nvSpPr>
        <p:spPr>
          <a:xfrm>
            <a:off x="357610" y="2717428"/>
            <a:ext cx="7104184" cy="1702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The project will mainly include development of</a:t>
            </a: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 pitchFamily="2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 pitchFamily="2" charset="0"/>
                <a:cs typeface="Arial" panose="020B0604020202020204" pitchFamily="34" charset="0"/>
              </a:rPr>
              <a:t>Digital, mobile-friendly badge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New QR code (to open turnstiles)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>
                <a:solidFill>
                  <a:srgbClr val="000000"/>
                </a:solidFill>
                <a:effectLst/>
                <a:latin typeface="+mj-lt"/>
                <a:ea typeface="Roboto" pitchFamily="2" charset="0"/>
                <a:cs typeface="Arial" panose="020B0604020202020204" pitchFamily="34" charset="0"/>
              </a:rPr>
              <a:t>System check of the uploaded p</a:t>
            </a:r>
            <a:r>
              <a:rPr lang="en-US" sz="2000">
                <a:solidFill>
                  <a:srgbClr val="000000"/>
                </a:solidFill>
                <a:latin typeface="+mj-lt"/>
                <a:ea typeface="Roboto" pitchFamily="2" charset="0"/>
                <a:cs typeface="Arial" panose="020B0604020202020204" pitchFamily="34" charset="0"/>
              </a:rPr>
              <a:t>hoto</a:t>
            </a:r>
            <a:endParaRPr lang="en-US" sz="2000">
              <a:effectLst/>
              <a:latin typeface="+mj-lt"/>
              <a:ea typeface="Roboto" pitchFamily="2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Security Outdoor Entrance Access Control Counter Esd Qr Code Scanner Reader  Tripod Turnstile Gate - Buy Qr Code Scanner Reader Tripod Turnstile,Qr Code  Tripod Turnstile,Security Scanner Gate Product on Alibaba.com">
            <a:extLst>
              <a:ext uri="{FF2B5EF4-FFF2-40B4-BE49-F238E27FC236}">
                <a16:creationId xmlns:a16="http://schemas.microsoft.com/office/drawing/2014/main" id="{847480D0-F215-4858-83D8-B8D602C56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494" y="2375425"/>
            <a:ext cx="1951555" cy="195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BC46973-7AB1-41E9-B829-CD51214F01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201" y="4346459"/>
            <a:ext cx="1708143" cy="16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0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2747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Documents and Services </a:t>
            </a:r>
            <a:r>
              <a:rPr lang="en-GB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(</a:t>
            </a:r>
            <a:r>
              <a:rPr lang="en-GB" b="1" spc="300" dirty="0" err="1">
                <a:solidFill>
                  <a:schemeClr val="accent1">
                    <a:lumMod val="75000"/>
                  </a:schemeClr>
                </a:solidFill>
                <a:cs typeface="Calibri"/>
              </a:rPr>
              <a:t>DaS</a:t>
            </a:r>
            <a:r>
              <a:rPr lang="en-GB" b="1" spc="3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) </a:t>
            </a:r>
            <a:r>
              <a:rPr lang="en-GB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84800A-B634-4669-8F5F-DBD481033D63}"/>
              </a:ext>
            </a:extLst>
          </p:cNvPr>
          <p:cNvSpPr txBox="1"/>
          <p:nvPr/>
        </p:nvSpPr>
        <p:spPr>
          <a:xfrm>
            <a:off x="134173" y="1138513"/>
            <a:ext cx="11691611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>
                <a:latin typeface="+mj-lt"/>
                <a:ea typeface="Roboto"/>
                <a:cs typeface="Roboto"/>
              </a:rPr>
              <a:t>A feature used by the Distribution section of DCM in Geneva on behalf of clients.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>
                <a:latin typeface="+mj-lt"/>
                <a:ea typeface="Roboto"/>
                <a:cs typeface="Roboto"/>
              </a:rPr>
              <a:t>Activated primarily for all meetings that require interpretation taking place in Geneva.</a:t>
            </a: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34,000+ visits to the </a:t>
            </a:r>
            <a:r>
              <a:rPr lang="en-US" sz="2400" spc="20" dirty="0" err="1">
                <a:latin typeface="+mj-lt"/>
                <a:ea typeface="Roboto"/>
                <a:cs typeface="Roboto"/>
              </a:rPr>
              <a:t>DaS</a:t>
            </a:r>
            <a:r>
              <a:rPr lang="en-US" sz="2400" spc="20" dirty="0">
                <a:latin typeface="+mj-lt"/>
                <a:ea typeface="Roboto"/>
                <a:cs typeface="Roboto"/>
              </a:rPr>
              <a:t> pages</a:t>
            </a:r>
            <a:r>
              <a:rPr lang="en-US" sz="2400" spc="20">
                <a:latin typeface="+mj-lt"/>
                <a:ea typeface="Roboto"/>
                <a:cs typeface="Roboto"/>
              </a:rPr>
              <a:t> </a:t>
            </a:r>
            <a:endParaRPr lang="en-US" sz="2400" spc="20" dirty="0">
              <a:latin typeface="+mj-lt"/>
              <a:ea typeface="Roboto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8D4A98-73AC-88A9-EA93-E4C26A601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3" y="2627833"/>
            <a:ext cx="6555271" cy="33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909497-0102-3463-8509-163AC260A3DA}"/>
              </a:ext>
            </a:extLst>
          </p:cNvPr>
          <p:cNvSpPr txBox="1"/>
          <p:nvPr/>
        </p:nvSpPr>
        <p:spPr>
          <a:xfrm>
            <a:off x="134173" y="2949857"/>
            <a:ext cx="5391985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 err="1">
                <a:latin typeface="+mj-lt"/>
                <a:ea typeface="Roboto"/>
                <a:cs typeface="Roboto"/>
              </a:rPr>
              <a:t>DaS</a:t>
            </a:r>
            <a:r>
              <a:rPr lang="en-US" sz="2400" spc="20" dirty="0">
                <a:latin typeface="+mj-lt"/>
                <a:ea typeface="Roboto"/>
                <a:cs typeface="Roboto"/>
              </a:rPr>
              <a:t> for other entities and duty stations upon request but needs to be customized and developed.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</a:rPr>
              <a:t>Contact us at </a:t>
            </a:r>
            <a:r>
              <a:rPr lang="en-US" sz="2400" spc="20" dirty="0">
                <a:latin typeface="+mj-lt"/>
                <a:ea typeface="Roboto"/>
                <a:hlinkClick r:id="rId4"/>
              </a:rPr>
              <a:t>indico@un.org</a:t>
            </a:r>
            <a:r>
              <a:rPr lang="en-US" sz="2400" spc="20" dirty="0">
                <a:latin typeface="+mj-lt"/>
                <a:ea typeface="Roboto"/>
              </a:rPr>
              <a:t> or contact the Business Analysis team.  </a:t>
            </a:r>
          </a:p>
        </p:txBody>
      </p:sp>
    </p:spTree>
    <p:extLst>
      <p:ext uri="{BB962C8B-B14F-4D97-AF65-F5344CB8AC3E}">
        <p14:creationId xmlns:p14="http://schemas.microsoft.com/office/powerpoint/2010/main" val="1092193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2747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Documents and Services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84800A-B634-4669-8F5F-DBD481033D63}"/>
              </a:ext>
            </a:extLst>
          </p:cNvPr>
          <p:cNvSpPr txBox="1"/>
          <p:nvPr/>
        </p:nvSpPr>
        <p:spPr>
          <a:xfrm>
            <a:off x="134173" y="1138513"/>
            <a:ext cx="11691611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0AFCE-F214-4288-825E-8DA6E767A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982" y="1433946"/>
            <a:ext cx="6574845" cy="40897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493D53-7668-6A18-4BC2-22365FE16799}"/>
              </a:ext>
            </a:extLst>
          </p:cNvPr>
          <p:cNvSpPr txBox="1"/>
          <p:nvPr/>
        </p:nvSpPr>
        <p:spPr>
          <a:xfrm>
            <a:off x="174171" y="1093532"/>
            <a:ext cx="5427291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Four tabs with a wealth of information</a:t>
            </a:r>
          </a:p>
          <a:p>
            <a:pPr marL="12700" algn="l"/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spc="20" dirty="0">
                <a:latin typeface="+mj-lt"/>
                <a:ea typeface="Roboto"/>
                <a:cs typeface="Roboto"/>
              </a:rPr>
              <a:t>Conference Documents</a:t>
            </a:r>
          </a:p>
          <a:p>
            <a:pPr marL="361950"/>
            <a:r>
              <a:rPr lang="en-US" i="1" spc="20" dirty="0">
                <a:latin typeface="+mj-lt"/>
                <a:ea typeface="Roboto"/>
                <a:cs typeface="Roboto"/>
              </a:rPr>
              <a:t>Documents and links directly linked to the conference. 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spc="20" dirty="0">
                <a:latin typeface="+mj-lt"/>
                <a:ea typeface="Roboto"/>
                <a:cs typeface="Roboto"/>
              </a:rPr>
              <a:t>Print on Demand</a:t>
            </a:r>
          </a:p>
          <a:p>
            <a:pPr marL="355600" indent="-177800"/>
            <a:r>
              <a:rPr lang="en-US" sz="2400" spc="20" dirty="0">
                <a:latin typeface="+mj-lt"/>
                <a:ea typeface="Roboto"/>
                <a:cs typeface="Roboto"/>
              </a:rPr>
              <a:t>	</a:t>
            </a:r>
            <a:r>
              <a:rPr lang="en-US" i="1" spc="20" dirty="0">
                <a:latin typeface="+mj-lt"/>
                <a:ea typeface="Roboto"/>
              </a:rPr>
              <a:t>Information on how delegates can have documents printed upon request at the UNOG Palais.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spc="20" dirty="0">
                <a:latin typeface="+mj-lt"/>
                <a:ea typeface="Roboto"/>
                <a:cs typeface="Roboto"/>
              </a:rPr>
              <a:t>Conference Related Documents </a:t>
            </a:r>
          </a:p>
          <a:p>
            <a:pPr marL="355600" indent="-177800"/>
            <a:r>
              <a:rPr lang="en-US" sz="2400" i="1" spc="20" dirty="0">
                <a:latin typeface="+mj-lt"/>
                <a:ea typeface="Roboto"/>
                <a:cs typeface="Roboto"/>
              </a:rPr>
              <a:t>	</a:t>
            </a:r>
            <a:r>
              <a:rPr lang="en-US" i="1" spc="20" dirty="0">
                <a:latin typeface="+mj-lt"/>
                <a:ea typeface="Roboto"/>
              </a:rPr>
              <a:t>Background information and documents as well as links to information pertaining to the conference.</a:t>
            </a:r>
          </a:p>
          <a:p>
            <a:pPr marL="355600" indent="-177800">
              <a:buFont typeface="Arial" panose="020B0604020202020204" pitchFamily="34" charset="0"/>
              <a:buChar char="•"/>
            </a:pPr>
            <a:r>
              <a:rPr lang="en-US" sz="2000" spc="20" dirty="0">
                <a:latin typeface="+mj-lt"/>
                <a:ea typeface="Roboto"/>
                <a:cs typeface="Roboto"/>
              </a:rPr>
              <a:t>Helpful information </a:t>
            </a:r>
          </a:p>
          <a:p>
            <a:pPr marL="361950"/>
            <a:r>
              <a:rPr lang="en-US" i="1" spc="20" dirty="0">
                <a:latin typeface="+mj-lt"/>
                <a:ea typeface="Roboto"/>
                <a:cs typeface="Roboto"/>
              </a:rPr>
              <a:t>Information on accessibility, directions and practical information regarding conferences support at UNOG as well as general resources useful to delegates visiting Geneva </a:t>
            </a:r>
          </a:p>
        </p:txBody>
      </p:sp>
    </p:spTree>
    <p:extLst>
      <p:ext uri="{BB962C8B-B14F-4D97-AF65-F5344CB8AC3E}">
        <p14:creationId xmlns:p14="http://schemas.microsoft.com/office/powerpoint/2010/main" val="183295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Arrow: Right 1049">
            <a:extLst>
              <a:ext uri="{FF2B5EF4-FFF2-40B4-BE49-F238E27FC236}">
                <a16:creationId xmlns:a16="http://schemas.microsoft.com/office/drawing/2014/main" id="{C7965CD1-83FE-A6DA-69A5-0B90A741E5C9}"/>
              </a:ext>
            </a:extLst>
          </p:cNvPr>
          <p:cNvSpPr/>
          <p:nvPr/>
        </p:nvSpPr>
        <p:spPr>
          <a:xfrm rot="10800000">
            <a:off x="5656172" y="2651299"/>
            <a:ext cx="592118" cy="1431487"/>
          </a:xfrm>
          <a:prstGeom prst="rightArrow">
            <a:avLst>
              <a:gd name="adj1" fmla="val 52670"/>
              <a:gd name="adj2" fmla="val 133580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CE9DE20-F375-9FD4-5D11-8B6B10CBCBF3}"/>
              </a:ext>
            </a:extLst>
          </p:cNvPr>
          <p:cNvSpPr/>
          <p:nvPr/>
        </p:nvSpPr>
        <p:spPr>
          <a:xfrm>
            <a:off x="6685350" y="5948220"/>
            <a:ext cx="5204524" cy="53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89D71923-E86F-A047-BA28-A8B4731CFBAE}"/>
              </a:ext>
            </a:extLst>
          </p:cNvPr>
          <p:cNvCxnSpPr>
            <a:cxnSpLocks/>
          </p:cNvCxnSpPr>
          <p:nvPr/>
        </p:nvCxnSpPr>
        <p:spPr>
          <a:xfrm>
            <a:off x="9706650" y="6281962"/>
            <a:ext cx="1094586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Arrow Connector 1032">
            <a:extLst>
              <a:ext uri="{FF2B5EF4-FFF2-40B4-BE49-F238E27FC236}">
                <a16:creationId xmlns:a16="http://schemas.microsoft.com/office/drawing/2014/main" id="{C993E381-F5A3-07F2-DE03-A2FDFA0A27E4}"/>
              </a:ext>
            </a:extLst>
          </p:cNvPr>
          <p:cNvCxnSpPr>
            <a:cxnSpLocks/>
          </p:cNvCxnSpPr>
          <p:nvPr/>
        </p:nvCxnSpPr>
        <p:spPr>
          <a:xfrm flipH="1">
            <a:off x="9676144" y="6099758"/>
            <a:ext cx="1238364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629CABAB-8D9A-5B31-BEEF-311B4262721D}"/>
              </a:ext>
            </a:extLst>
          </p:cNvPr>
          <p:cNvSpPr/>
          <p:nvPr/>
        </p:nvSpPr>
        <p:spPr>
          <a:xfrm rot="16200000">
            <a:off x="10810947" y="5007753"/>
            <a:ext cx="600292" cy="1280643"/>
          </a:xfrm>
          <a:prstGeom prst="rightArrow">
            <a:avLst>
              <a:gd name="adj1" fmla="val 68019"/>
              <a:gd name="adj2" fmla="val 51790"/>
            </a:avLst>
          </a:prstGeom>
          <a:gradFill flip="none" rotWithShape="1">
            <a:gsLst>
              <a:gs pos="0">
                <a:schemeClr val="bg1"/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F47E5DB6-DED6-A6CB-97B5-35A9B6E85237}"/>
              </a:ext>
            </a:extLst>
          </p:cNvPr>
          <p:cNvSpPr/>
          <p:nvPr/>
        </p:nvSpPr>
        <p:spPr>
          <a:xfrm rot="16200000">
            <a:off x="7211291" y="5007752"/>
            <a:ext cx="600292" cy="1280643"/>
          </a:xfrm>
          <a:prstGeom prst="rightArrow">
            <a:avLst>
              <a:gd name="adj1" fmla="val 68019"/>
              <a:gd name="adj2" fmla="val 51790"/>
            </a:avLst>
          </a:prstGeom>
          <a:gradFill flip="none" rotWithShape="1">
            <a:gsLst>
              <a:gs pos="0">
                <a:schemeClr val="bg1"/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C45B534D-1F25-ECE1-32F7-BB655C97DAAC}"/>
              </a:ext>
            </a:extLst>
          </p:cNvPr>
          <p:cNvSpPr/>
          <p:nvPr/>
        </p:nvSpPr>
        <p:spPr>
          <a:xfrm>
            <a:off x="6247135" y="1049157"/>
            <a:ext cx="5860488" cy="5545780"/>
          </a:xfrm>
          <a:prstGeom prst="roundRect">
            <a:avLst>
              <a:gd name="adj" fmla="val 6301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60076" y="242022"/>
            <a:ext cx="11892813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US" sz="3600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The way forward on support of funded participants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FFCA895-A4A6-0951-E8D3-ABEF5610A032}"/>
              </a:ext>
            </a:extLst>
          </p:cNvPr>
          <p:cNvSpPr txBox="1"/>
          <p:nvPr/>
        </p:nvSpPr>
        <p:spPr>
          <a:xfrm>
            <a:off x="230319" y="851281"/>
            <a:ext cx="593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800" b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Original business case – Integration with Umoja</a:t>
            </a:r>
            <a:endParaRPr lang="en-GB">
              <a:solidFill>
                <a:schemeClr val="accent1">
                  <a:lumMod val="75000"/>
                </a:schemeClr>
              </a:solidFill>
              <a:latin typeface="Roboto" pitchFamily="2" charset="0"/>
              <a:ea typeface="Roboto" pitchFamily="2" charset="0"/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DC60913-162E-DEFE-E491-852D359BFFE8}"/>
              </a:ext>
            </a:extLst>
          </p:cNvPr>
          <p:cNvCxnSpPr>
            <a:cxnSpLocks/>
          </p:cNvCxnSpPr>
          <p:nvPr/>
        </p:nvCxnSpPr>
        <p:spPr>
          <a:xfrm>
            <a:off x="415690" y="1314850"/>
            <a:ext cx="55291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970F248E-21F9-F105-7087-007205DEFF00}"/>
              </a:ext>
            </a:extLst>
          </p:cNvPr>
          <p:cNvSpPr txBox="1"/>
          <p:nvPr/>
        </p:nvSpPr>
        <p:spPr>
          <a:xfrm>
            <a:off x="101889" y="1313108"/>
            <a:ext cx="6190512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Roboto" pitchFamily="2" charset="0"/>
                <a:ea typeface="Roboto" pitchFamily="2" charset="0"/>
              </a:rPr>
              <a:t>Meeting participants funded by Indico.UN event organizers in Umoja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400">
                <a:latin typeface="Roboto" pitchFamily="2" charset="0"/>
                <a:ea typeface="Roboto" pitchFamily="2" charset="0"/>
              </a:rPr>
              <a:t>Leveraging on Indico.UN proximity to the participants to collect relevant information to finalize travel request and travel claims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D4AD69F-C208-4743-D6EB-13B39F52255D}"/>
              </a:ext>
            </a:extLst>
          </p:cNvPr>
          <p:cNvSpPr txBox="1"/>
          <p:nvPr/>
        </p:nvSpPr>
        <p:spPr>
          <a:xfrm>
            <a:off x="175804" y="2793241"/>
            <a:ext cx="285519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>
                <a:latin typeface="+mj-lt"/>
                <a:ea typeface="Roboto" pitchFamily="2" charset="0"/>
              </a:defRPr>
            </a:lvl1pPr>
          </a:lstStyle>
          <a:p>
            <a:r>
              <a:rPr lang="en-GB" sz="1200">
                <a:latin typeface="Roboto" pitchFamily="2" charset="0"/>
              </a:rPr>
              <a:t>Avoid duplication of efforts in the collection and input of participants and trip details</a:t>
            </a:r>
          </a:p>
          <a:p>
            <a:r>
              <a:rPr lang="en-US" sz="1200">
                <a:latin typeface="Roboto" pitchFamily="2" charset="0"/>
              </a:rPr>
              <a:t>Move data ownership onto participants</a:t>
            </a:r>
            <a:endParaRPr lang="en-GB" sz="1200">
              <a:latin typeface="Roboto" pitchFamily="2" charset="0"/>
            </a:endParaRPr>
          </a:p>
          <a:p>
            <a:r>
              <a:rPr lang="en-GB" sz="1200">
                <a:latin typeface="Roboto" pitchFamily="2" charset="0"/>
              </a:rPr>
              <a:t>Avoid the risk of sharing confidential data via email</a:t>
            </a:r>
          </a:p>
          <a:p>
            <a:r>
              <a:rPr lang="en-GB" sz="1200">
                <a:latin typeface="Roboto" pitchFamily="2" charset="0"/>
              </a:rPr>
              <a:t>Improve data quality and consistency</a:t>
            </a:r>
          </a:p>
          <a:p>
            <a:r>
              <a:rPr lang="en-GB" sz="1200">
                <a:latin typeface="Roboto" pitchFamily="2" charset="0"/>
              </a:rPr>
              <a:t>Improve reporting by increasing % of trips associated to events 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5492C5E6-7753-F367-7DB7-146E5F9E1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431" t="19336" r="4820" b="66670"/>
          <a:stretch/>
        </p:blipFill>
        <p:spPr>
          <a:xfrm>
            <a:off x="6685350" y="1570511"/>
            <a:ext cx="457575" cy="399128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C06D3C-5C0D-BCC4-AB74-CB3473F64371}"/>
              </a:ext>
            </a:extLst>
          </p:cNvPr>
          <p:cNvGrpSpPr/>
          <p:nvPr/>
        </p:nvGrpSpPr>
        <p:grpSpPr>
          <a:xfrm>
            <a:off x="7159896" y="1435473"/>
            <a:ext cx="1286245" cy="664485"/>
            <a:chOff x="393606" y="3864911"/>
            <a:chExt cx="1378138" cy="748635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FD25F78-A95E-2B7D-61B4-72028E24A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8801"/>
            <a:stretch/>
          </p:blipFill>
          <p:spPr>
            <a:xfrm>
              <a:off x="393606" y="3864911"/>
              <a:ext cx="1378138" cy="74863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30C48CF-D6D3-9601-E845-5F161B83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4555" y="4077106"/>
              <a:ext cx="685395" cy="239092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5409C84-9A20-A2C6-527B-9E16B6E579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801"/>
          <a:stretch/>
        </p:blipFill>
        <p:spPr>
          <a:xfrm>
            <a:off x="10291190" y="1435473"/>
            <a:ext cx="1185420" cy="6303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1D382-4C15-9A01-4C59-0F87559E675B}"/>
              </a:ext>
            </a:extLst>
          </p:cNvPr>
          <p:cNvSpPr txBox="1"/>
          <p:nvPr/>
        </p:nvSpPr>
        <p:spPr>
          <a:xfrm>
            <a:off x="6748411" y="3583072"/>
            <a:ext cx="8937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chemeClr val="tx2"/>
                </a:solidFill>
              </a:rPr>
              <a:t>Registration</a:t>
            </a:r>
            <a:endParaRPr lang="fr-CH" sz="800">
              <a:solidFill>
                <a:schemeClr val="tx2"/>
              </a:solidFill>
            </a:endParaRPr>
          </a:p>
        </p:txBody>
      </p:sp>
      <p:pic>
        <p:nvPicPr>
          <p:cNvPr id="10" name="Picture 10" descr=" ">
            <a:extLst>
              <a:ext uri="{FF2B5EF4-FFF2-40B4-BE49-F238E27FC236}">
                <a16:creationId xmlns:a16="http://schemas.microsoft.com/office/drawing/2014/main" id="{EA059267-C57E-E023-D238-06F63AF8C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8256" r="11278" b="9666"/>
          <a:stretch/>
        </p:blipFill>
        <p:spPr bwMode="auto">
          <a:xfrm>
            <a:off x="6789062" y="3840827"/>
            <a:ext cx="590236" cy="7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9E0E84-1AE9-B33E-C181-434C70EAAFB2}"/>
              </a:ext>
            </a:extLst>
          </p:cNvPr>
          <p:cNvSpPr/>
          <p:nvPr/>
        </p:nvSpPr>
        <p:spPr>
          <a:xfrm>
            <a:off x="6676927" y="3553893"/>
            <a:ext cx="1653480" cy="1738279"/>
          </a:xfrm>
          <a:prstGeom prst="roundRect">
            <a:avLst>
              <a:gd name="adj" fmla="val 45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2DD555-42FB-B0BB-DDCD-5F02EEA16FBE}"/>
              </a:ext>
            </a:extLst>
          </p:cNvPr>
          <p:cNvSpPr/>
          <p:nvPr/>
        </p:nvSpPr>
        <p:spPr>
          <a:xfrm>
            <a:off x="10190730" y="3555374"/>
            <a:ext cx="1699146" cy="1738289"/>
          </a:xfrm>
          <a:prstGeom prst="roundRect">
            <a:avLst>
              <a:gd name="adj" fmla="val 45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Image result for Registration Icon">
            <a:extLst>
              <a:ext uri="{FF2B5EF4-FFF2-40B4-BE49-F238E27FC236}">
                <a16:creationId xmlns:a16="http://schemas.microsoft.com/office/drawing/2014/main" id="{D155FF98-513B-BFAA-88F6-C5FDE2D0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45" y="3698143"/>
            <a:ext cx="789173" cy="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ee related image detail">
            <a:extLst>
              <a:ext uri="{FF2B5EF4-FFF2-40B4-BE49-F238E27FC236}">
                <a16:creationId xmlns:a16="http://schemas.microsoft.com/office/drawing/2014/main" id="{C5F90C25-64C1-2D57-C06F-F6D0CEF4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9" b="89965" l="9689" r="92734">
                        <a14:foregroundMark x1="11419" y1="49135" x2="11419" y2="49135"/>
                        <a14:foregroundMark x1="24567" y1="46713" x2="24567" y2="46713"/>
                        <a14:foregroundMark x1="68512" y1="37716" x2="68512" y2="37716"/>
                        <a14:foregroundMark x1="70934" y1="52595" x2="70934" y2="52595"/>
                        <a14:foregroundMark x1="92734" y1="43599" x2="92734" y2="43599"/>
                        <a14:foregroundMark x1="75433" y1="62630" x2="75433" y2="6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34" y="3650603"/>
            <a:ext cx="820917" cy="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Travel Documents Icon, Passport with Tickets Flat Icon Isolated ...">
            <a:extLst>
              <a:ext uri="{FF2B5EF4-FFF2-40B4-BE49-F238E27FC236}">
                <a16:creationId xmlns:a16="http://schemas.microsoft.com/office/drawing/2014/main" id="{EECFEE36-64DD-5617-51B7-37F872B0D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75" b="57845" l="7875" r="34438">
                        <a14:foregroundMark x1="9313" y1="46004" x2="9313" y2="46004"/>
                        <a14:foregroundMark x1="13500" y1="40675" x2="13500" y2="40675"/>
                        <a14:foregroundMark x1="16063" y1="50562" x2="16063" y2="50562"/>
                        <a14:foregroundMark x1="15625" y1="52398" x2="15625" y2="52398"/>
                        <a14:foregroundMark x1="15812" y1="54292" x2="15812" y2="54292"/>
                        <a14:foregroundMark x1="16188" y1="56720" x2="16188" y2="56720"/>
                        <a14:foregroundMark x1="16188" y1="56187" x2="16188" y2="56187"/>
                        <a14:foregroundMark x1="18563" y1="57904" x2="18563" y2="57904"/>
                        <a14:foregroundMark x1="34438" y1="48786" x2="34438" y2="48786"/>
                        <a14:foregroundMark x1="18438" y1="44819" x2="18438" y2="4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1" t="39508" r="73667" b="41045"/>
          <a:stretch/>
        </p:blipFill>
        <p:spPr bwMode="auto">
          <a:xfrm>
            <a:off x="10181548" y="4408622"/>
            <a:ext cx="971584" cy="8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23F031-E16B-4220-7727-3B03A0EBE4A7}"/>
              </a:ext>
            </a:extLst>
          </p:cNvPr>
          <p:cNvSpPr txBox="1"/>
          <p:nvPr/>
        </p:nvSpPr>
        <p:spPr>
          <a:xfrm>
            <a:off x="10212785" y="3547388"/>
            <a:ext cx="1653479" cy="21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chemeClr val="tx2"/>
                </a:solidFill>
              </a:rPr>
              <a:t>Travel requests </a:t>
            </a:r>
            <a:endParaRPr lang="fr-CH" sz="800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A0D267-6279-CA6B-E9B0-7FA83D61C41E}"/>
              </a:ext>
            </a:extLst>
          </p:cNvPr>
          <p:cNvSpPr txBox="1"/>
          <p:nvPr/>
        </p:nvSpPr>
        <p:spPr>
          <a:xfrm>
            <a:off x="10397354" y="4822617"/>
            <a:ext cx="56724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Trips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6FCD40-2546-A476-E2FE-5C498FDAB406}"/>
              </a:ext>
            </a:extLst>
          </p:cNvPr>
          <p:cNvSpPr txBox="1"/>
          <p:nvPr/>
        </p:nvSpPr>
        <p:spPr>
          <a:xfrm>
            <a:off x="6738786" y="4780507"/>
            <a:ext cx="15344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Calibri" panose="020F0502020204030204" pitchFamily="34" charset="0"/>
              </a:rPr>
              <a:t>Trips details (scattered collection of these details)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EB674A-C7BD-870F-7CAC-A94D8649A4A3}"/>
              </a:ext>
            </a:extLst>
          </p:cNvPr>
          <p:cNvSpPr txBox="1"/>
          <p:nvPr/>
        </p:nvSpPr>
        <p:spPr>
          <a:xfrm>
            <a:off x="7379298" y="3962996"/>
            <a:ext cx="800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Calibri" panose="020F0502020204030204" pitchFamily="34" charset="0"/>
              </a:rPr>
              <a:t>Personal details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CEA7DB-548F-F202-3657-C26569624B6C}"/>
              </a:ext>
            </a:extLst>
          </p:cNvPr>
          <p:cNvSpPr txBox="1"/>
          <p:nvPr/>
        </p:nvSpPr>
        <p:spPr>
          <a:xfrm>
            <a:off x="11096176" y="3664966"/>
            <a:ext cx="69387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Banking details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0C57BF-C02A-6B83-E27D-B3750EFFBC89}"/>
              </a:ext>
            </a:extLst>
          </p:cNvPr>
          <p:cNvSpPr txBox="1"/>
          <p:nvPr/>
        </p:nvSpPr>
        <p:spPr>
          <a:xfrm>
            <a:off x="10485737" y="3770579"/>
            <a:ext cx="54612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>
                <a:latin typeface="Calibri" panose="020F0502020204030204" pitchFamily="34" charset="0"/>
              </a:rPr>
              <a:t>Personal ID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1C9FC6D-00CE-21F3-B248-08311F705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" t="64633" r="91711" b="18843"/>
          <a:stretch/>
        </p:blipFill>
        <p:spPr>
          <a:xfrm>
            <a:off x="9827599" y="1623816"/>
            <a:ext cx="493284" cy="418509"/>
          </a:xfrm>
          <a:prstGeom prst="rect">
            <a:avLst/>
          </a:prstGeom>
        </p:spPr>
      </p:pic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284DABD0-4E7D-6222-780A-E576715A6C9B}"/>
              </a:ext>
            </a:extLst>
          </p:cNvPr>
          <p:cNvSpPr txBox="1">
            <a:spLocks/>
          </p:cNvSpPr>
          <p:nvPr/>
        </p:nvSpPr>
        <p:spPr>
          <a:xfrm>
            <a:off x="6171053" y="1209222"/>
            <a:ext cx="132078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Event </a:t>
            </a:r>
            <a:r>
              <a:rPr lang="en-GB" sz="1200" err="1">
                <a:solidFill>
                  <a:schemeClr val="accent1"/>
                </a:solidFill>
              </a:rPr>
              <a:t>Mng</a:t>
            </a:r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1F11B1DD-BD05-4177-FD47-21957D23617E}"/>
              </a:ext>
            </a:extLst>
          </p:cNvPr>
          <p:cNvSpPr txBox="1">
            <a:spLocks/>
          </p:cNvSpPr>
          <p:nvPr/>
        </p:nvSpPr>
        <p:spPr>
          <a:xfrm>
            <a:off x="8958898" y="1286269"/>
            <a:ext cx="215274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Travel administrator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906AF41-7BF5-72F6-F209-8F34B07E84DD}"/>
              </a:ext>
            </a:extLst>
          </p:cNvPr>
          <p:cNvSpPr txBox="1"/>
          <p:nvPr/>
        </p:nvSpPr>
        <p:spPr>
          <a:xfrm>
            <a:off x="6722054" y="778283"/>
            <a:ext cx="49467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Travel initiation triggered by Indico.UN – </a:t>
            </a:r>
            <a:r>
              <a:rPr lang="en-GB" sz="1400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CURRENT STATUS </a:t>
            </a:r>
            <a:r>
              <a:rPr lang="en-GB" sz="1400">
                <a:solidFill>
                  <a:schemeClr val="accent2"/>
                </a:solidFill>
                <a:latin typeface="Roboto" pitchFamily="2" charset="0"/>
                <a:ea typeface="Roboto" pitchFamily="2" charset="0"/>
              </a:rPr>
              <a:t>&amp; INTEGRATION PROPOSAL</a:t>
            </a:r>
            <a:endParaRPr lang="en-GB" sz="140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F9D135D0-76BF-B3ED-46F1-4A635A0FB1A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3" b="17391" l="89423" r="94539">
                        <a14:foregroundMark x1="91694" y1="16818" x2="91694" y2="16818"/>
                      </a14:backgroundRemoval>
                    </a14:imgEffect>
                  </a14:imgLayer>
                </a14:imgProps>
              </a:ext>
            </a:extLst>
          </a:blip>
          <a:srcRect l="88783" t="1" r="4821" b="80677"/>
          <a:stretch/>
        </p:blipFill>
        <p:spPr>
          <a:xfrm>
            <a:off x="7310009" y="5829374"/>
            <a:ext cx="498765" cy="539866"/>
          </a:xfrm>
          <a:prstGeom prst="rect">
            <a:avLst/>
          </a:prstGeom>
        </p:spPr>
      </p:pic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535472B3-75D7-F245-5740-F8D9A35AE165}"/>
              </a:ext>
            </a:extLst>
          </p:cNvPr>
          <p:cNvSpPr txBox="1">
            <a:spLocks/>
          </p:cNvSpPr>
          <p:nvPr/>
        </p:nvSpPr>
        <p:spPr>
          <a:xfrm>
            <a:off x="6767755" y="6343590"/>
            <a:ext cx="1554898" cy="276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Funded participant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5FDC9907-17FE-A813-132C-C10BA18639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5" t="64633" r="91711" b="18843"/>
          <a:stretch/>
        </p:blipFill>
        <p:spPr>
          <a:xfrm>
            <a:off x="10883900" y="5906819"/>
            <a:ext cx="493284" cy="41850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044F6854-0EE3-9B82-7038-C85437D29E7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3704" b="82778" l="75139" r="90000">
                        <a14:foregroundMark x1="82361" y1="80741" x2="82361" y2="80741"/>
                        <a14:foregroundMark x1="83611" y1="74259" x2="83611" y2="74259"/>
                        <a14:foregroundMark x1="79167" y1="82037" x2="79167" y2="82037"/>
                        <a14:foregroundMark x1="79444" y1="82778" x2="79444" y2="82778"/>
                        <a14:foregroundMark x1="79861" y1="81667" x2="79861" y2="81667"/>
                        <a14:foregroundMark x1="79722" y1="82037" x2="79722" y2="82037"/>
                        <a14:foregroundMark x1="75139" y1="78519" x2="75139" y2="78519"/>
                        <a14:foregroundMark x1="83611" y1="73704" x2="83611" y2="73704"/>
                        <a14:foregroundMark x1="90000" y1="81111" x2="90000" y2="8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93" t="72658" r="15659" b="16479"/>
          <a:stretch/>
        </p:blipFill>
        <p:spPr>
          <a:xfrm>
            <a:off x="10121759" y="6114322"/>
            <a:ext cx="403454" cy="351638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BF1FDBE2-CF6D-BCDB-285B-566CAF5BEA21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4259" b="87963" l="77083" r="85417">
                        <a14:foregroundMark x1="79583" y1="88148" x2="79583" y2="88148"/>
                        <a14:foregroundMark x1="77083" y1="77963" x2="77083" y2="77963"/>
                        <a14:foregroundMark x1="84583" y1="81852" x2="84583" y2="81852"/>
                        <a14:foregroundMark x1="84722" y1="81852" x2="84722" y2="81852"/>
                        <a14:foregroundMark x1="84583" y1="83704" x2="84583" y2="83704"/>
                        <a14:foregroundMark x1="85000" y1="79259" x2="85000" y2="7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17" t="72889" r="13584" b="10694"/>
          <a:stretch/>
        </p:blipFill>
        <p:spPr>
          <a:xfrm>
            <a:off x="9949578" y="5824200"/>
            <a:ext cx="344363" cy="465976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A226B2D0-73B5-14C0-463E-43A8110ED2F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33" b="17391" l="89423" r="94539">
                        <a14:foregroundMark x1="91694" y1="16818" x2="91694" y2="16818"/>
                      </a14:backgroundRemoval>
                    </a14:imgEffect>
                  </a14:imgLayer>
                </a14:imgProps>
              </a:ext>
            </a:extLst>
          </a:blip>
          <a:srcRect l="88783" t="1" r="4821" b="80677"/>
          <a:stretch/>
        </p:blipFill>
        <p:spPr>
          <a:xfrm>
            <a:off x="9177379" y="5838564"/>
            <a:ext cx="498765" cy="539866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8B36EB17-6B6E-BDCE-4262-AD6D933F6CAE}"/>
              </a:ext>
            </a:extLst>
          </p:cNvPr>
          <p:cNvSpPr txBox="1"/>
          <p:nvPr/>
        </p:nvSpPr>
        <p:spPr>
          <a:xfrm>
            <a:off x="7158536" y="54340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04DA3FCC-75FB-6D4E-EDFA-29827E72790F}"/>
              </a:ext>
            </a:extLst>
          </p:cNvPr>
          <p:cNvSpPr txBox="1"/>
          <p:nvPr/>
        </p:nvSpPr>
        <p:spPr>
          <a:xfrm>
            <a:off x="10768691" y="54340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1027" name="Content Placeholder 2">
            <a:extLst>
              <a:ext uri="{FF2B5EF4-FFF2-40B4-BE49-F238E27FC236}">
                <a16:creationId xmlns:a16="http://schemas.microsoft.com/office/drawing/2014/main" id="{E6030528-1A3E-3DB1-E2DC-41D0B026D272}"/>
              </a:ext>
            </a:extLst>
          </p:cNvPr>
          <p:cNvSpPr txBox="1">
            <a:spLocks/>
          </p:cNvSpPr>
          <p:nvPr/>
        </p:nvSpPr>
        <p:spPr>
          <a:xfrm>
            <a:off x="9991228" y="6310848"/>
            <a:ext cx="242748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Travel Administrators</a:t>
            </a:r>
          </a:p>
        </p:txBody>
      </p:sp>
      <p:sp>
        <p:nvSpPr>
          <p:cNvPr id="1043" name="TextBox 1042">
            <a:extLst>
              <a:ext uri="{FF2B5EF4-FFF2-40B4-BE49-F238E27FC236}">
                <a16:creationId xmlns:a16="http://schemas.microsoft.com/office/drawing/2014/main" id="{F9419038-B30B-842A-9D53-97E4AF067B96}"/>
              </a:ext>
            </a:extLst>
          </p:cNvPr>
          <p:cNvSpPr txBox="1"/>
          <p:nvPr/>
        </p:nvSpPr>
        <p:spPr>
          <a:xfrm>
            <a:off x="3092930" y="2821396"/>
            <a:ext cx="3030541" cy="3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00B050"/>
                </a:solidFill>
                <a:latin typeface="Roboto" pitchFamily="2" charset="0"/>
                <a:ea typeface="Roboto" pitchFamily="2" charset="0"/>
              </a:rPr>
              <a:t>Event synchronization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3EAAF021-6C7D-5BC8-3B7C-A2F9EEBAB13E}"/>
              </a:ext>
            </a:extLst>
          </p:cNvPr>
          <p:cNvSpPr txBox="1"/>
          <p:nvPr/>
        </p:nvSpPr>
        <p:spPr>
          <a:xfrm>
            <a:off x="3087890" y="3083169"/>
            <a:ext cx="3220101" cy="318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rgbClr val="00B050"/>
                </a:solidFill>
                <a:latin typeface="Roboto" pitchFamily="2" charset="0"/>
                <a:ea typeface="Roboto" pitchFamily="2" charset="0"/>
              </a:rPr>
              <a:t>City/country dataset synchronization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AB19F233-CB24-5EA9-9B2A-36FCABA87C4D}"/>
              </a:ext>
            </a:extLst>
          </p:cNvPr>
          <p:cNvSpPr txBox="1"/>
          <p:nvPr/>
        </p:nvSpPr>
        <p:spPr>
          <a:xfrm>
            <a:off x="3092931" y="3356028"/>
            <a:ext cx="2563242" cy="57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chemeClr val="accent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</a:rPr>
              <a:t>Travel initiation triggered by Indico.UN – postponed</a:t>
            </a:r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D79D4D2A-4F25-AC55-519C-D9116D5670D8}"/>
              </a:ext>
            </a:extLst>
          </p:cNvPr>
          <p:cNvSpPr txBox="1"/>
          <p:nvPr/>
        </p:nvSpPr>
        <p:spPr>
          <a:xfrm>
            <a:off x="3092930" y="2414594"/>
            <a:ext cx="3030541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u="sng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UMOJA INTEGRATION SCOPE</a:t>
            </a:r>
          </a:p>
        </p:txBody>
      </p:sp>
      <p:sp>
        <p:nvSpPr>
          <p:cNvPr id="1047" name="TextBox 1046">
            <a:extLst>
              <a:ext uri="{FF2B5EF4-FFF2-40B4-BE49-F238E27FC236}">
                <a16:creationId xmlns:a16="http://schemas.microsoft.com/office/drawing/2014/main" id="{2950E609-5650-2BC1-E429-7B8AA249D5BC}"/>
              </a:ext>
            </a:extLst>
          </p:cNvPr>
          <p:cNvSpPr txBox="1"/>
          <p:nvPr/>
        </p:nvSpPr>
        <p:spPr>
          <a:xfrm>
            <a:off x="3102455" y="3906892"/>
            <a:ext cx="2847415" cy="571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Personal ID synchronization (GID*)</a:t>
            </a:r>
          </a:p>
          <a:p>
            <a:pPr>
              <a:lnSpc>
                <a:spcPct val="150000"/>
              </a:lnSpc>
            </a:pP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Banking details synchronization</a:t>
            </a:r>
          </a:p>
        </p:txBody>
      </p:sp>
      <p:sp>
        <p:nvSpPr>
          <p:cNvPr id="1048" name="TextBox 1047">
            <a:extLst>
              <a:ext uri="{FF2B5EF4-FFF2-40B4-BE49-F238E27FC236}">
                <a16:creationId xmlns:a16="http://schemas.microsoft.com/office/drawing/2014/main" id="{3C65DED2-0F0C-C966-30EF-9659DD27943B}"/>
              </a:ext>
            </a:extLst>
          </p:cNvPr>
          <p:cNvSpPr txBox="1"/>
          <p:nvPr/>
        </p:nvSpPr>
        <p:spPr>
          <a:xfrm>
            <a:off x="3102455" y="4413149"/>
            <a:ext cx="2063618" cy="1333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100" b="1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POST – EVENT PHASE</a:t>
            </a: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Sync proof of travel docs</a:t>
            </a:r>
          </a:p>
          <a:p>
            <a:pPr>
              <a:lnSpc>
                <a:spcPct val="150000"/>
              </a:lnSpc>
            </a:pP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Share blacklisted participants</a:t>
            </a:r>
          </a:p>
          <a:p>
            <a:pPr>
              <a:lnSpc>
                <a:spcPct val="150000"/>
              </a:lnSpc>
            </a:pPr>
            <a:r>
              <a:rPr lang="en-GB" sz="1100" b="1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REPORTING</a:t>
            </a:r>
          </a:p>
          <a:p>
            <a:pPr>
              <a:lnSpc>
                <a:spcPct val="150000"/>
              </a:lnSpc>
            </a:pPr>
            <a:r>
              <a:rPr lang="en-GB" sz="1100">
                <a:solidFill>
                  <a:schemeClr val="bg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Common </a:t>
            </a:r>
            <a:r>
              <a:rPr lang="en-GB" sz="11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dataset 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6614B12A-7DB2-44E8-185E-B558AE831699}"/>
              </a:ext>
            </a:extLst>
          </p:cNvPr>
          <p:cNvSpPr txBox="1"/>
          <p:nvPr/>
        </p:nvSpPr>
        <p:spPr>
          <a:xfrm>
            <a:off x="223064" y="2414594"/>
            <a:ext cx="3030541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400" b="1" u="sng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BENEFITS</a:t>
            </a:r>
          </a:p>
        </p:txBody>
      </p:sp>
      <p:pic>
        <p:nvPicPr>
          <p:cNvPr id="171" name="Picture 170">
            <a:extLst>
              <a:ext uri="{FF2B5EF4-FFF2-40B4-BE49-F238E27FC236}">
                <a16:creationId xmlns:a16="http://schemas.microsoft.com/office/drawing/2014/main" id="{2EA015E3-1466-0281-8CCE-2523D584B89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4757"/>
          <a:stretch/>
        </p:blipFill>
        <p:spPr>
          <a:xfrm>
            <a:off x="6671167" y="2301468"/>
            <a:ext cx="1642517" cy="94890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72" name="Arrow: Up-Down 171">
            <a:extLst>
              <a:ext uri="{FF2B5EF4-FFF2-40B4-BE49-F238E27FC236}">
                <a16:creationId xmlns:a16="http://schemas.microsoft.com/office/drawing/2014/main" id="{7D7EC000-0874-5EB0-F432-EC80470C54E9}"/>
              </a:ext>
            </a:extLst>
          </p:cNvPr>
          <p:cNvSpPr/>
          <p:nvPr/>
        </p:nvSpPr>
        <p:spPr>
          <a:xfrm rot="16200000">
            <a:off x="8914191" y="1760837"/>
            <a:ext cx="890569" cy="2091583"/>
          </a:xfrm>
          <a:prstGeom prst="upDownArrow">
            <a:avLst>
              <a:gd name="adj1" fmla="val 58763"/>
              <a:gd name="adj2" fmla="val 50000"/>
            </a:avLst>
          </a:prstGeom>
          <a:gradFill flip="none" rotWithShape="1">
            <a:gsLst>
              <a:gs pos="0">
                <a:srgbClr val="B8D6A3"/>
              </a:gs>
              <a:gs pos="53000">
                <a:schemeClr val="bg1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28D17A8D-647B-9DF1-F943-51760CB939EE}"/>
              </a:ext>
            </a:extLst>
          </p:cNvPr>
          <p:cNvSpPr txBox="1"/>
          <p:nvPr/>
        </p:nvSpPr>
        <p:spPr>
          <a:xfrm>
            <a:off x="8368114" y="2572848"/>
            <a:ext cx="20371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alibri" panose="020F0502020204030204" pitchFamily="34" charset="0"/>
              </a:rPr>
              <a:t>Send location and event details  - receive Umoja event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5DDD59-D5E1-EED3-C72A-F44FC46999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426677" y="2251670"/>
            <a:ext cx="1342599" cy="100921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3F5D1B4-6FBA-83BD-66E8-DE1F8E75302F}"/>
              </a:ext>
            </a:extLst>
          </p:cNvPr>
          <p:cNvSpPr/>
          <p:nvPr/>
        </p:nvSpPr>
        <p:spPr>
          <a:xfrm>
            <a:off x="8368114" y="4598864"/>
            <a:ext cx="1777350" cy="787097"/>
          </a:xfrm>
          <a:prstGeom prst="rightArrow">
            <a:avLst/>
          </a:prstGeom>
          <a:gradFill flip="none" rotWithShape="1">
            <a:gsLst>
              <a:gs pos="82000">
                <a:schemeClr val="bg1"/>
              </a:gs>
              <a:gs pos="4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DAC051-CAC0-9907-CA0A-A50FA6AB85E5}"/>
              </a:ext>
            </a:extLst>
          </p:cNvPr>
          <p:cNvSpPr txBox="1"/>
          <p:nvPr/>
        </p:nvSpPr>
        <p:spPr>
          <a:xfrm>
            <a:off x="8530220" y="4777157"/>
            <a:ext cx="14594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tx2"/>
                </a:solidFill>
                <a:latin typeface="Calibri" panose="020F0502020204030204" pitchFamily="34" charset="0"/>
              </a:rPr>
              <a:t>Draft a travel request with trip details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BA09168F-C794-E675-7AE2-0AAC8AF0C496}"/>
              </a:ext>
            </a:extLst>
          </p:cNvPr>
          <p:cNvSpPr/>
          <p:nvPr/>
        </p:nvSpPr>
        <p:spPr>
          <a:xfrm>
            <a:off x="5445798" y="2821397"/>
            <a:ext cx="258117" cy="108549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9" name="Picture 8" descr="Travel Documents Icon, Passport with Tickets Flat Icon Isolated ...">
            <a:extLst>
              <a:ext uri="{FF2B5EF4-FFF2-40B4-BE49-F238E27FC236}">
                <a16:creationId xmlns:a16="http://schemas.microsoft.com/office/drawing/2014/main" id="{E42F785F-E899-F2EF-4160-6A6B9BE84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675" b="57845" l="7875" r="34438">
                        <a14:foregroundMark x1="9313" y1="46004" x2="9313" y2="46004"/>
                        <a14:foregroundMark x1="13500" y1="40675" x2="13500" y2="40675"/>
                        <a14:foregroundMark x1="16063" y1="50562" x2="16063" y2="50562"/>
                        <a14:foregroundMark x1="15625" y1="52398" x2="15625" y2="52398"/>
                        <a14:foregroundMark x1="15812" y1="54292" x2="15812" y2="54292"/>
                        <a14:foregroundMark x1="16188" y1="56720" x2="16188" y2="56720"/>
                        <a14:foregroundMark x1="16188" y1="56187" x2="16188" y2="56187"/>
                        <a14:foregroundMark x1="18563" y1="57904" x2="18563" y2="57904"/>
                        <a14:foregroundMark x1="34438" y1="48786" x2="34438" y2="48786"/>
                        <a14:foregroundMark x1="18438" y1="44819" x2="18438" y2="4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1" t="39508" r="73667" b="41045"/>
          <a:stretch/>
        </p:blipFill>
        <p:spPr bwMode="auto">
          <a:xfrm>
            <a:off x="9038437" y="4308578"/>
            <a:ext cx="533440" cy="45177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932B19-8DC7-0F7A-61D9-EC86C09501D0}"/>
              </a:ext>
            </a:extLst>
          </p:cNvPr>
          <p:cNvSpPr txBox="1"/>
          <p:nvPr/>
        </p:nvSpPr>
        <p:spPr>
          <a:xfrm>
            <a:off x="7321210" y="2525719"/>
            <a:ext cx="953264" cy="1846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Umoja code: 400000096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9292060-2E5A-AAD5-4CE0-40715A5B22F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8075613" y="2710385"/>
            <a:ext cx="962824" cy="182408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7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6328906-347F-ECEB-B569-D0B8DACF0E58}"/>
              </a:ext>
            </a:extLst>
          </p:cNvPr>
          <p:cNvSpPr/>
          <p:nvPr/>
        </p:nvSpPr>
        <p:spPr>
          <a:xfrm>
            <a:off x="6845294" y="4335373"/>
            <a:ext cx="1662662" cy="874833"/>
          </a:xfrm>
          <a:prstGeom prst="roundRect">
            <a:avLst>
              <a:gd name="adj" fmla="val 4570"/>
            </a:avLst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2" name="Rectangle: Rounded Corners 181">
            <a:extLst>
              <a:ext uri="{FF2B5EF4-FFF2-40B4-BE49-F238E27FC236}">
                <a16:creationId xmlns:a16="http://schemas.microsoft.com/office/drawing/2014/main" id="{C45B534D-1F25-ECE1-32F7-BB655C97DAAC}"/>
              </a:ext>
            </a:extLst>
          </p:cNvPr>
          <p:cNvSpPr/>
          <p:nvPr/>
        </p:nvSpPr>
        <p:spPr>
          <a:xfrm>
            <a:off x="6247135" y="1049157"/>
            <a:ext cx="5860488" cy="5545780"/>
          </a:xfrm>
          <a:prstGeom prst="roundRect">
            <a:avLst>
              <a:gd name="adj" fmla="val 6301"/>
            </a:avLst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30" name="Content Placeholder 2">
            <a:extLst>
              <a:ext uri="{FF2B5EF4-FFF2-40B4-BE49-F238E27FC236}">
                <a16:creationId xmlns:a16="http://schemas.microsoft.com/office/drawing/2014/main" id="{C1F995D1-4EB3-CC8E-8BAB-E721D9C204AF}"/>
              </a:ext>
            </a:extLst>
          </p:cNvPr>
          <p:cNvSpPr txBox="1">
            <a:spLocks/>
          </p:cNvSpPr>
          <p:nvPr/>
        </p:nvSpPr>
        <p:spPr>
          <a:xfrm>
            <a:off x="8206808" y="4891602"/>
            <a:ext cx="1726832" cy="64633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GB" sz="1200" b="1">
                <a:solidFill>
                  <a:schemeClr val="accent6"/>
                </a:solidFill>
              </a:rPr>
              <a:t>4. </a:t>
            </a:r>
            <a:r>
              <a:rPr lang="en-GB" sz="1200">
                <a:solidFill>
                  <a:schemeClr val="accent6"/>
                </a:solidFill>
              </a:rPr>
              <a:t>OPTION 1: </a:t>
            </a:r>
            <a:r>
              <a:rPr lang="en-GB" sz="1200" b="1">
                <a:solidFill>
                  <a:schemeClr val="accent6"/>
                </a:solidFill>
              </a:rPr>
              <a:t>Registrars </a:t>
            </a:r>
            <a:r>
              <a:rPr lang="en-GB" sz="1200">
                <a:solidFill>
                  <a:schemeClr val="accent6"/>
                </a:solidFill>
              </a:rPr>
              <a:t>= approving travel itinerary suggestions</a:t>
            </a:r>
          </a:p>
        </p:txBody>
      </p:sp>
      <p:pic>
        <p:nvPicPr>
          <p:cNvPr id="102" name="Picture 2" descr="Image result for Participants icon">
            <a:extLst>
              <a:ext uri="{FF2B5EF4-FFF2-40B4-BE49-F238E27FC236}">
                <a16:creationId xmlns:a16="http://schemas.microsoft.com/office/drawing/2014/main" id="{0840C227-A5AC-93DB-41AF-207E690EE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38" y="2207698"/>
            <a:ext cx="1446221" cy="123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2CE9DE20-F375-9FD4-5D11-8B6B10CBCBF3}"/>
              </a:ext>
            </a:extLst>
          </p:cNvPr>
          <p:cNvSpPr/>
          <p:nvPr/>
        </p:nvSpPr>
        <p:spPr>
          <a:xfrm>
            <a:off x="6685350" y="5948220"/>
            <a:ext cx="5204524" cy="539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8" name="Arrow: Right 157">
            <a:extLst>
              <a:ext uri="{FF2B5EF4-FFF2-40B4-BE49-F238E27FC236}">
                <a16:creationId xmlns:a16="http://schemas.microsoft.com/office/drawing/2014/main" id="{629CABAB-8D9A-5B31-BEEF-311B4262721D}"/>
              </a:ext>
            </a:extLst>
          </p:cNvPr>
          <p:cNvSpPr/>
          <p:nvPr/>
        </p:nvSpPr>
        <p:spPr>
          <a:xfrm rot="16200000">
            <a:off x="10810947" y="5007753"/>
            <a:ext cx="600292" cy="1280643"/>
          </a:xfrm>
          <a:prstGeom prst="rightArrow">
            <a:avLst>
              <a:gd name="adj1" fmla="val 68019"/>
              <a:gd name="adj2" fmla="val 51790"/>
            </a:avLst>
          </a:prstGeom>
          <a:gradFill flip="none" rotWithShape="1">
            <a:gsLst>
              <a:gs pos="0">
                <a:schemeClr val="bg1"/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F47E5DB6-DED6-A6CB-97B5-35A9B6E85237}"/>
              </a:ext>
            </a:extLst>
          </p:cNvPr>
          <p:cNvSpPr/>
          <p:nvPr/>
        </p:nvSpPr>
        <p:spPr>
          <a:xfrm rot="16200000">
            <a:off x="7211291" y="5007752"/>
            <a:ext cx="600292" cy="1280643"/>
          </a:xfrm>
          <a:prstGeom prst="rightArrow">
            <a:avLst>
              <a:gd name="adj1" fmla="val 68019"/>
              <a:gd name="adj2" fmla="val 51790"/>
            </a:avLst>
          </a:prstGeom>
          <a:gradFill flip="none" rotWithShape="1">
            <a:gsLst>
              <a:gs pos="0">
                <a:schemeClr val="bg1"/>
              </a:gs>
              <a:gs pos="89000">
                <a:schemeClr val="accent5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D7179F3-1959-E749-AE93-FC3D029C9AEA}"/>
              </a:ext>
            </a:extLst>
          </p:cNvPr>
          <p:cNvSpPr txBox="1">
            <a:spLocks/>
          </p:cNvSpPr>
          <p:nvPr/>
        </p:nvSpPr>
        <p:spPr>
          <a:xfrm>
            <a:off x="260076" y="242022"/>
            <a:ext cx="11892813" cy="1325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US" sz="3600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The way forward on support of funded participants 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FFCA895-A4A6-0951-E8D3-ABEF5610A032}"/>
              </a:ext>
            </a:extLst>
          </p:cNvPr>
          <p:cNvSpPr txBox="1"/>
          <p:nvPr/>
        </p:nvSpPr>
        <p:spPr>
          <a:xfrm>
            <a:off x="230319" y="851281"/>
            <a:ext cx="5938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b="1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Proposed changes in Indico.UN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DC60913-162E-DEFE-E491-852D359BFFE8}"/>
              </a:ext>
            </a:extLst>
          </p:cNvPr>
          <p:cNvCxnSpPr>
            <a:cxnSpLocks/>
          </p:cNvCxnSpPr>
          <p:nvPr/>
        </p:nvCxnSpPr>
        <p:spPr>
          <a:xfrm>
            <a:off x="415690" y="1314850"/>
            <a:ext cx="55291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970F248E-21F9-F105-7087-007205DEFF00}"/>
              </a:ext>
            </a:extLst>
          </p:cNvPr>
          <p:cNvSpPr txBox="1"/>
          <p:nvPr/>
        </p:nvSpPr>
        <p:spPr>
          <a:xfrm>
            <a:off x="203503" y="1313108"/>
            <a:ext cx="5691601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>
                <a:latin typeface="Roboto" pitchFamily="2" charset="0"/>
                <a:ea typeface="Roboto" pitchFamily="2" charset="0"/>
              </a:rPr>
              <a:t>Identify/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mark</a:t>
            </a:r>
            <a:r>
              <a:rPr lang="en-US" sz="1400">
                <a:latin typeface="Roboto" pitchFamily="2" charset="0"/>
                <a:ea typeface="Roboto" pitchFamily="2" charset="0"/>
              </a:rPr>
              <a:t> funded participants from other participants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>
                <a:latin typeface="Roboto" pitchFamily="2" charset="0"/>
                <a:ea typeface="Roboto" pitchFamily="2" charset="0"/>
              </a:rPr>
              <a:t>Collect trip details of funded participants through 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dedicated</a:t>
            </a:r>
            <a:r>
              <a:rPr lang="en-US" sz="1400">
                <a:latin typeface="Roboto" pitchFamily="2" charset="0"/>
                <a:ea typeface="Roboto" pitchFamily="2" charset="0"/>
              </a:rPr>
              <a:t> travel itinerary 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templates</a:t>
            </a:r>
            <a:r>
              <a:rPr lang="en-US" sz="1400">
                <a:latin typeface="Roboto" pitchFamily="2" charset="0"/>
                <a:ea typeface="Roboto" pitchFamily="2" charset="0"/>
              </a:rPr>
              <a:t> (matching Umoja trips fields) to be added at registration or later in the process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>
                <a:latin typeface="Roboto" pitchFamily="2" charset="0"/>
                <a:ea typeface="Roboto" pitchFamily="2" charset="0"/>
              </a:rPr>
              <a:t>Create a 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dedicated</a:t>
            </a:r>
            <a:r>
              <a:rPr lang="en-US" sz="1400">
                <a:latin typeface="Roboto" pitchFamily="2" charset="0"/>
                <a:ea typeface="Roboto" pitchFamily="2" charset="0"/>
              </a:rPr>
              <a:t> 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approval process </a:t>
            </a:r>
            <a:r>
              <a:rPr lang="en-US" sz="1400">
                <a:latin typeface="Roboto" pitchFamily="2" charset="0"/>
                <a:ea typeface="Roboto" pitchFamily="2" charset="0"/>
              </a:rPr>
              <a:t>for travel itinerary sections and system </a:t>
            </a:r>
            <a:r>
              <a:rPr lang="en-US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notifications</a:t>
            </a:r>
            <a:r>
              <a:rPr lang="en-US" sz="1400">
                <a:latin typeface="Roboto" pitchFamily="2" charset="0"/>
                <a:ea typeface="Roboto" pitchFamily="2" charset="0"/>
              </a:rPr>
              <a:t> to funded participants confirming and sharing the Umoja event codes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>
                <a:latin typeface="Roboto" pitchFamily="2" charset="0"/>
                <a:ea typeface="Roboto" pitchFamily="2" charset="0"/>
              </a:rPr>
              <a:t>Access to Travel admins as registrars to moderate trips details or be consulted with automatic notifications</a:t>
            </a:r>
          </a:p>
        </p:txBody>
      </p:sp>
      <p:pic>
        <p:nvPicPr>
          <p:cNvPr id="167" name="Picture 166">
            <a:extLst>
              <a:ext uri="{FF2B5EF4-FFF2-40B4-BE49-F238E27FC236}">
                <a16:creationId xmlns:a16="http://schemas.microsoft.com/office/drawing/2014/main" id="{5492C5E6-7753-F367-7DB7-146E5F9E16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31" t="19336" r="4820" b="66670"/>
          <a:stretch/>
        </p:blipFill>
        <p:spPr>
          <a:xfrm>
            <a:off x="6685350" y="1570511"/>
            <a:ext cx="457575" cy="399128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EC06D3C-5C0D-BCC4-AB74-CB3473F64371}"/>
              </a:ext>
            </a:extLst>
          </p:cNvPr>
          <p:cNvGrpSpPr/>
          <p:nvPr/>
        </p:nvGrpSpPr>
        <p:grpSpPr>
          <a:xfrm>
            <a:off x="7159896" y="1435473"/>
            <a:ext cx="1286245" cy="664485"/>
            <a:chOff x="393606" y="3864911"/>
            <a:chExt cx="1378138" cy="748635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AFD25F78-A95E-2B7D-61B4-72028E24A1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8801"/>
            <a:stretch/>
          </p:blipFill>
          <p:spPr>
            <a:xfrm>
              <a:off x="393606" y="3864911"/>
              <a:ext cx="1378138" cy="748635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830C48CF-D6D3-9601-E845-5F161B83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555" y="4077106"/>
              <a:ext cx="685395" cy="239092"/>
            </a:xfrm>
            <a:prstGeom prst="rect">
              <a:avLst/>
            </a:prstGeom>
          </p:spPr>
        </p:pic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C5409C84-9A20-A2C6-527B-9E16B6E579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01"/>
          <a:stretch/>
        </p:blipFill>
        <p:spPr>
          <a:xfrm>
            <a:off x="10291190" y="1435473"/>
            <a:ext cx="1185420" cy="6303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C1D382-4C15-9A01-4C59-0F87559E675B}"/>
              </a:ext>
            </a:extLst>
          </p:cNvPr>
          <p:cNvSpPr txBox="1"/>
          <p:nvPr/>
        </p:nvSpPr>
        <p:spPr>
          <a:xfrm>
            <a:off x="6748411" y="3583072"/>
            <a:ext cx="89376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chemeClr val="tx2"/>
                </a:solidFill>
              </a:rPr>
              <a:t>Registration</a:t>
            </a:r>
            <a:endParaRPr lang="fr-CH" sz="800">
              <a:solidFill>
                <a:schemeClr val="tx2"/>
              </a:solidFill>
            </a:endParaRPr>
          </a:p>
        </p:txBody>
      </p:sp>
      <p:pic>
        <p:nvPicPr>
          <p:cNvPr id="10" name="Picture 10" descr=" ">
            <a:extLst>
              <a:ext uri="{FF2B5EF4-FFF2-40B4-BE49-F238E27FC236}">
                <a16:creationId xmlns:a16="http://schemas.microsoft.com/office/drawing/2014/main" id="{EA059267-C57E-E023-D238-06F63AF8C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8256" r="11278" b="9666"/>
          <a:stretch/>
        </p:blipFill>
        <p:spPr bwMode="auto">
          <a:xfrm>
            <a:off x="6789062" y="3840827"/>
            <a:ext cx="590236" cy="75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82DD555-42FB-B0BB-DDCD-5F02EEA16FBE}"/>
              </a:ext>
            </a:extLst>
          </p:cNvPr>
          <p:cNvSpPr/>
          <p:nvPr/>
        </p:nvSpPr>
        <p:spPr>
          <a:xfrm>
            <a:off x="10190730" y="3555374"/>
            <a:ext cx="1699146" cy="1738289"/>
          </a:xfrm>
          <a:prstGeom prst="roundRect">
            <a:avLst>
              <a:gd name="adj" fmla="val 45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2" name="Picture 2" descr="Image result for Registration Icon">
            <a:extLst>
              <a:ext uri="{FF2B5EF4-FFF2-40B4-BE49-F238E27FC236}">
                <a16:creationId xmlns:a16="http://schemas.microsoft.com/office/drawing/2014/main" id="{D155FF98-513B-BFAA-88F6-C5FDE2D06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45" y="3698143"/>
            <a:ext cx="789173" cy="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ee related image detail">
            <a:extLst>
              <a:ext uri="{FF2B5EF4-FFF2-40B4-BE49-F238E27FC236}">
                <a16:creationId xmlns:a16="http://schemas.microsoft.com/office/drawing/2014/main" id="{C5F90C25-64C1-2D57-C06F-F6D0CEF44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689" b="89965" l="9689" r="92734">
                        <a14:foregroundMark x1="11419" y1="49135" x2="11419" y2="49135"/>
                        <a14:foregroundMark x1="24567" y1="46713" x2="24567" y2="46713"/>
                        <a14:foregroundMark x1="68512" y1="37716" x2="68512" y2="37716"/>
                        <a14:foregroundMark x1="70934" y1="52595" x2="70934" y2="52595"/>
                        <a14:foregroundMark x1="92734" y1="43599" x2="92734" y2="43599"/>
                        <a14:foregroundMark x1="75433" y1="62630" x2="75433" y2="62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634" y="3650603"/>
            <a:ext cx="820917" cy="69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623F031-E16B-4220-7727-3B03A0EBE4A7}"/>
              </a:ext>
            </a:extLst>
          </p:cNvPr>
          <p:cNvSpPr txBox="1"/>
          <p:nvPr/>
        </p:nvSpPr>
        <p:spPr>
          <a:xfrm>
            <a:off x="10212785" y="3547388"/>
            <a:ext cx="1653479" cy="215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>
                <a:solidFill>
                  <a:schemeClr val="tx2"/>
                </a:solidFill>
              </a:rPr>
              <a:t>Travel requests </a:t>
            </a:r>
            <a:endParaRPr lang="fr-CH" sz="800">
              <a:solidFill>
                <a:schemeClr val="tx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EB674A-C7BD-870F-7CAC-A94D8649A4A3}"/>
              </a:ext>
            </a:extLst>
          </p:cNvPr>
          <p:cNvSpPr txBox="1"/>
          <p:nvPr/>
        </p:nvSpPr>
        <p:spPr>
          <a:xfrm>
            <a:off x="7379298" y="3962996"/>
            <a:ext cx="8004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Calibri" panose="020F0502020204030204" pitchFamily="34" charset="0"/>
              </a:rPr>
              <a:t>Personal details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CEA7DB-548F-F202-3657-C26569624B6C}"/>
              </a:ext>
            </a:extLst>
          </p:cNvPr>
          <p:cNvSpPr txBox="1"/>
          <p:nvPr/>
        </p:nvSpPr>
        <p:spPr>
          <a:xfrm>
            <a:off x="11096176" y="3664966"/>
            <a:ext cx="693871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Banking details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0C57BF-C02A-6B83-E27D-B3750EFFBC89}"/>
              </a:ext>
            </a:extLst>
          </p:cNvPr>
          <p:cNvSpPr txBox="1"/>
          <p:nvPr/>
        </p:nvSpPr>
        <p:spPr>
          <a:xfrm>
            <a:off x="10485737" y="3770579"/>
            <a:ext cx="546123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600">
                <a:latin typeface="Calibri" panose="020F0502020204030204" pitchFamily="34" charset="0"/>
              </a:rPr>
              <a:t>Personal ID</a:t>
            </a:r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71C9FC6D-00CE-21F3-B248-08311F705C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9827599" y="1623816"/>
            <a:ext cx="493284" cy="418509"/>
          </a:xfrm>
          <a:prstGeom prst="rect">
            <a:avLst/>
          </a:prstGeom>
        </p:spPr>
      </p:pic>
      <p:sp>
        <p:nvSpPr>
          <p:cNvPr id="106" name="Content Placeholder 2">
            <a:extLst>
              <a:ext uri="{FF2B5EF4-FFF2-40B4-BE49-F238E27FC236}">
                <a16:creationId xmlns:a16="http://schemas.microsoft.com/office/drawing/2014/main" id="{284DABD0-4E7D-6222-780A-E576715A6C9B}"/>
              </a:ext>
            </a:extLst>
          </p:cNvPr>
          <p:cNvSpPr txBox="1">
            <a:spLocks/>
          </p:cNvSpPr>
          <p:nvPr/>
        </p:nvSpPr>
        <p:spPr>
          <a:xfrm>
            <a:off x="6171053" y="1209222"/>
            <a:ext cx="1320789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Event </a:t>
            </a:r>
            <a:r>
              <a:rPr lang="en-GB" sz="1200" err="1">
                <a:solidFill>
                  <a:schemeClr val="accent1"/>
                </a:solidFill>
              </a:rPr>
              <a:t>Mng</a:t>
            </a:r>
            <a:endParaRPr lang="en-GB" sz="1200">
              <a:solidFill>
                <a:schemeClr val="accent1"/>
              </a:solidFill>
            </a:endParaRPr>
          </a:p>
        </p:txBody>
      </p:sp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1F11B1DD-BD05-4177-FD47-21957D23617E}"/>
              </a:ext>
            </a:extLst>
          </p:cNvPr>
          <p:cNvSpPr txBox="1">
            <a:spLocks/>
          </p:cNvSpPr>
          <p:nvPr/>
        </p:nvSpPr>
        <p:spPr>
          <a:xfrm>
            <a:off x="9483677" y="1286269"/>
            <a:ext cx="2152745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Travel administrator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906AF41-7BF5-72F6-F209-8F34B07E84DD}"/>
              </a:ext>
            </a:extLst>
          </p:cNvPr>
          <p:cNvSpPr txBox="1"/>
          <p:nvPr/>
        </p:nvSpPr>
        <p:spPr>
          <a:xfrm>
            <a:off x="6722054" y="778283"/>
            <a:ext cx="494676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Travel initiation triggered by Indico.UN – </a:t>
            </a:r>
            <a:r>
              <a:rPr lang="en-GB" sz="1400" b="1">
                <a:solidFill>
                  <a:schemeClr val="accent6"/>
                </a:solidFill>
                <a:latin typeface="Roboto" pitchFamily="2" charset="0"/>
                <a:ea typeface="Roboto" pitchFamily="2" charset="0"/>
              </a:rPr>
              <a:t>PROPOSED CHANGES IN INDICO.UN</a:t>
            </a:r>
            <a:r>
              <a:rPr lang="en-GB" sz="1400" b="1">
                <a:solidFill>
                  <a:schemeClr val="accent5"/>
                </a:solidFill>
                <a:latin typeface="Roboto" pitchFamily="2" charset="0"/>
                <a:ea typeface="Roboto" pitchFamily="2" charset="0"/>
              </a:rPr>
              <a:t> – </a:t>
            </a:r>
            <a:r>
              <a:rPr lang="en-GB" sz="140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</a:rPr>
              <a:t>NO INTEGRATION W/UMOJA</a:t>
            </a:r>
            <a:endParaRPr lang="en-GB" sz="140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F9D135D0-76BF-B3ED-46F1-4A635A0FB1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33" b="17391" l="89423" r="94539">
                        <a14:foregroundMark x1="91694" y1="16818" x2="91694" y2="16818"/>
                      </a14:backgroundRemoval>
                    </a14:imgEffect>
                  </a14:imgLayer>
                </a14:imgProps>
              </a:ext>
            </a:extLst>
          </a:blip>
          <a:srcRect l="88783" t="1" r="4821" b="80677"/>
          <a:stretch/>
        </p:blipFill>
        <p:spPr>
          <a:xfrm>
            <a:off x="7310009" y="5829374"/>
            <a:ext cx="498765" cy="539866"/>
          </a:xfrm>
          <a:prstGeom prst="rect">
            <a:avLst/>
          </a:prstGeom>
        </p:spPr>
      </p:pic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535472B3-75D7-F245-5740-F8D9A35AE165}"/>
              </a:ext>
            </a:extLst>
          </p:cNvPr>
          <p:cNvSpPr txBox="1">
            <a:spLocks/>
          </p:cNvSpPr>
          <p:nvPr/>
        </p:nvSpPr>
        <p:spPr>
          <a:xfrm>
            <a:off x="6767755" y="6343590"/>
            <a:ext cx="1554898" cy="2769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Funded participant</a:t>
            </a: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5FDC9907-17FE-A813-132C-C10BA18639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10883900" y="5906819"/>
            <a:ext cx="493284" cy="418509"/>
          </a:xfrm>
          <a:prstGeom prst="rect">
            <a:avLst/>
          </a:prstGeom>
        </p:spPr>
      </p:pic>
      <p:sp>
        <p:nvSpPr>
          <p:cNvPr id="1025" name="TextBox 1024">
            <a:extLst>
              <a:ext uri="{FF2B5EF4-FFF2-40B4-BE49-F238E27FC236}">
                <a16:creationId xmlns:a16="http://schemas.microsoft.com/office/drawing/2014/main" id="{8B36EB17-6B6E-BDCE-4262-AD6D933F6CAE}"/>
              </a:ext>
            </a:extLst>
          </p:cNvPr>
          <p:cNvSpPr txBox="1"/>
          <p:nvPr/>
        </p:nvSpPr>
        <p:spPr>
          <a:xfrm>
            <a:off x="7158536" y="54340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04DA3FCC-75FB-6D4E-EDFA-29827E72790F}"/>
              </a:ext>
            </a:extLst>
          </p:cNvPr>
          <p:cNvSpPr txBox="1"/>
          <p:nvPr/>
        </p:nvSpPr>
        <p:spPr>
          <a:xfrm>
            <a:off x="10768691" y="543400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>
                    <a:lumMod val="40000"/>
                    <a:lumOff val="60000"/>
                  </a:schemeClr>
                </a:solidFill>
              </a:rPr>
              <a:t>Input</a:t>
            </a:r>
          </a:p>
        </p:txBody>
      </p:sp>
      <p:sp>
        <p:nvSpPr>
          <p:cNvPr id="1027" name="Content Placeholder 2">
            <a:extLst>
              <a:ext uri="{FF2B5EF4-FFF2-40B4-BE49-F238E27FC236}">
                <a16:creationId xmlns:a16="http://schemas.microsoft.com/office/drawing/2014/main" id="{E6030528-1A3E-3DB1-E2DC-41D0B026D272}"/>
              </a:ext>
            </a:extLst>
          </p:cNvPr>
          <p:cNvSpPr txBox="1">
            <a:spLocks/>
          </p:cNvSpPr>
          <p:nvPr/>
        </p:nvSpPr>
        <p:spPr>
          <a:xfrm>
            <a:off x="9991228" y="6310848"/>
            <a:ext cx="2427481" cy="27699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200">
                <a:solidFill>
                  <a:schemeClr val="accent1"/>
                </a:solidFill>
              </a:rPr>
              <a:t>Travel Administrators</a:t>
            </a:r>
          </a:p>
        </p:txBody>
      </p:sp>
      <p:pic>
        <p:nvPicPr>
          <p:cNvPr id="14" name="Picture 8" descr="Travel Documents Icon, Passport with Tickets Flat Icon Isolated ...">
            <a:extLst>
              <a:ext uri="{FF2B5EF4-FFF2-40B4-BE49-F238E27FC236}">
                <a16:creationId xmlns:a16="http://schemas.microsoft.com/office/drawing/2014/main" id="{CAFB97B3-E34F-A05F-B7FA-A76FA37121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675" b="57845" l="7875" r="34438">
                        <a14:foregroundMark x1="9313" y1="46004" x2="9313" y2="46004"/>
                        <a14:foregroundMark x1="13500" y1="40675" x2="13500" y2="40675"/>
                        <a14:foregroundMark x1="16063" y1="50562" x2="16063" y2="50562"/>
                        <a14:foregroundMark x1="15625" y1="52398" x2="15625" y2="52398"/>
                        <a14:foregroundMark x1="15812" y1="54292" x2="15812" y2="54292"/>
                        <a14:foregroundMark x1="16188" y1="56720" x2="16188" y2="56720"/>
                        <a14:foregroundMark x1="16188" y1="56187" x2="16188" y2="56187"/>
                        <a14:foregroundMark x1="18563" y1="57904" x2="18563" y2="57904"/>
                        <a14:foregroundMark x1="34438" y1="48786" x2="34438" y2="48786"/>
                        <a14:foregroundMark x1="18438" y1="44819" x2="18438" y2="4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1" t="39508" r="73667" b="41045"/>
          <a:stretch/>
        </p:blipFill>
        <p:spPr bwMode="auto">
          <a:xfrm>
            <a:off x="10181548" y="4408622"/>
            <a:ext cx="971584" cy="8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17FD16E-69F6-9E9B-2EEA-7763845D7A54}"/>
              </a:ext>
            </a:extLst>
          </p:cNvPr>
          <p:cNvSpPr txBox="1"/>
          <p:nvPr/>
        </p:nvSpPr>
        <p:spPr>
          <a:xfrm>
            <a:off x="10391688" y="4969215"/>
            <a:ext cx="58845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Umoja code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2ADF8-5EEF-B5B3-2B66-E401E483DA49}"/>
              </a:ext>
            </a:extLst>
          </p:cNvPr>
          <p:cNvSpPr txBox="1"/>
          <p:nvPr/>
        </p:nvSpPr>
        <p:spPr>
          <a:xfrm>
            <a:off x="10397354" y="4822617"/>
            <a:ext cx="56724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Trips details</a:t>
            </a:r>
          </a:p>
        </p:txBody>
      </p:sp>
      <p:pic>
        <p:nvPicPr>
          <p:cNvPr id="17" name="Picture 8" descr="Travel Documents Icon, Passport with Tickets Flat Icon Isolated ...">
            <a:extLst>
              <a:ext uri="{FF2B5EF4-FFF2-40B4-BE49-F238E27FC236}">
                <a16:creationId xmlns:a16="http://schemas.microsoft.com/office/drawing/2014/main" id="{BCA338B9-684E-116D-AE26-4064A475C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0675" b="57845" l="7875" r="34438">
                        <a14:foregroundMark x1="9313" y1="46004" x2="9313" y2="46004"/>
                        <a14:foregroundMark x1="13500" y1="40675" x2="13500" y2="40675"/>
                        <a14:foregroundMark x1="16063" y1="50562" x2="16063" y2="50562"/>
                        <a14:foregroundMark x1="15625" y1="52398" x2="15625" y2="52398"/>
                        <a14:foregroundMark x1="15812" y1="54292" x2="15812" y2="54292"/>
                        <a14:foregroundMark x1="16188" y1="56720" x2="16188" y2="56720"/>
                        <a14:foregroundMark x1="16188" y1="56187" x2="16188" y2="56187"/>
                        <a14:foregroundMark x1="18563" y1="57904" x2="18563" y2="57904"/>
                        <a14:foregroundMark x1="34438" y1="48786" x2="34438" y2="48786"/>
                        <a14:foregroundMark x1="18438" y1="44819" x2="18438" y2="448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71" t="39508" r="73667" b="41045"/>
          <a:stretch/>
        </p:blipFill>
        <p:spPr bwMode="auto">
          <a:xfrm>
            <a:off x="7183513" y="4367946"/>
            <a:ext cx="971584" cy="82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1F1CD24-FE69-4DE4-BF40-8C6663B74B18}"/>
              </a:ext>
            </a:extLst>
          </p:cNvPr>
          <p:cNvSpPr txBox="1"/>
          <p:nvPr/>
        </p:nvSpPr>
        <p:spPr>
          <a:xfrm>
            <a:off x="7393653" y="4928539"/>
            <a:ext cx="58845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Umoja code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08C32D-0063-02A6-DFD7-B1DE7F9B1A4C}"/>
              </a:ext>
            </a:extLst>
          </p:cNvPr>
          <p:cNvSpPr txBox="1"/>
          <p:nvPr/>
        </p:nvSpPr>
        <p:spPr>
          <a:xfrm>
            <a:off x="7399319" y="4781941"/>
            <a:ext cx="567247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>
                <a:latin typeface="Calibri" panose="020F0502020204030204" pitchFamily="34" charset="0"/>
              </a:rPr>
              <a:t>Trips details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398F823-635F-F827-EBC8-EA55586E1338}"/>
              </a:ext>
            </a:extLst>
          </p:cNvPr>
          <p:cNvSpPr txBox="1"/>
          <p:nvPr/>
        </p:nvSpPr>
        <p:spPr>
          <a:xfrm>
            <a:off x="8436791" y="4235867"/>
            <a:ext cx="1554464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accent6"/>
                </a:solidFill>
              </a:rPr>
              <a:t>2. Dedicated travel itinerary templates </a:t>
            </a:r>
            <a:endParaRPr lang="fr-CH" sz="1100">
              <a:solidFill>
                <a:schemeClr val="accent6"/>
              </a:solidFill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F756A231-1D81-8B95-519F-2BFB9F8055E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33" b="17391" l="89423" r="94539">
                        <a14:foregroundMark x1="91694" y1="16818" x2="91694" y2="16818"/>
                      </a14:backgroundRemoval>
                    </a14:imgEffect>
                  </a14:imgLayer>
                </a14:imgProps>
              </a:ext>
            </a:extLst>
          </a:blip>
          <a:srcRect l="88783" t="1" r="4821" b="80677"/>
          <a:stretch/>
        </p:blipFill>
        <p:spPr>
          <a:xfrm>
            <a:off x="7021155" y="2577530"/>
            <a:ext cx="274762" cy="297405"/>
          </a:xfrm>
          <a:prstGeom prst="rect">
            <a:avLst/>
          </a:prstGeom>
        </p:spPr>
      </p:pic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22B62E77-759F-E44C-7EFF-99BDEFC45581}"/>
              </a:ext>
            </a:extLst>
          </p:cNvPr>
          <p:cNvSpPr txBox="1">
            <a:spLocks/>
          </p:cNvSpPr>
          <p:nvPr/>
        </p:nvSpPr>
        <p:spPr>
          <a:xfrm>
            <a:off x="7318061" y="2666329"/>
            <a:ext cx="477153" cy="2000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700">
                <a:solidFill>
                  <a:schemeClr val="accent1"/>
                </a:solidFill>
              </a:rPr>
              <a:t>Funded</a:t>
            </a: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id="{94FBBB70-3BE1-BE6E-5C09-1A612EA4928B}"/>
              </a:ext>
            </a:extLst>
          </p:cNvPr>
          <p:cNvSpPr txBox="1">
            <a:spLocks/>
          </p:cNvSpPr>
          <p:nvPr/>
        </p:nvSpPr>
        <p:spPr>
          <a:xfrm>
            <a:off x="7322732" y="2281268"/>
            <a:ext cx="58608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700">
                <a:solidFill>
                  <a:schemeClr val="accent1"/>
                </a:solidFill>
              </a:rPr>
              <a:t>Not Funded</a:t>
            </a:r>
          </a:p>
        </p:txBody>
      </p:sp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id="{FC6CFE7A-F7DF-B2AD-4DDC-590B8264EC1A}"/>
              </a:ext>
            </a:extLst>
          </p:cNvPr>
          <p:cNvSpPr txBox="1">
            <a:spLocks/>
          </p:cNvSpPr>
          <p:nvPr/>
        </p:nvSpPr>
        <p:spPr>
          <a:xfrm>
            <a:off x="7719306" y="2627829"/>
            <a:ext cx="211926" cy="2616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t"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GB" sz="1100">
                <a:solidFill>
                  <a:schemeClr val="accent6"/>
                </a:solidFill>
              </a:rPr>
              <a:t>√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9F1B626-1DD9-CD70-6F09-8CAC577AD8C6}"/>
              </a:ext>
            </a:extLst>
          </p:cNvPr>
          <p:cNvSpPr txBox="1"/>
          <p:nvPr/>
        </p:nvSpPr>
        <p:spPr>
          <a:xfrm>
            <a:off x="8020942" y="2244842"/>
            <a:ext cx="128624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accent6"/>
                </a:solidFill>
              </a:rPr>
              <a:t>1. Possibility to mark funded participants</a:t>
            </a:r>
            <a:endParaRPr lang="fr-CH" sz="1100">
              <a:solidFill>
                <a:schemeClr val="accent6"/>
              </a:solidFill>
            </a:endParaRPr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16DCDC53-16EA-CE87-8CD4-DAAAB8D8C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8139524" y="5111929"/>
            <a:ext cx="308457" cy="261699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C730B95C-8ED5-88BF-498A-3879419B1765}"/>
              </a:ext>
            </a:extLst>
          </p:cNvPr>
          <p:cNvSpPr txBox="1"/>
          <p:nvPr/>
        </p:nvSpPr>
        <p:spPr>
          <a:xfrm>
            <a:off x="8137302" y="5488756"/>
            <a:ext cx="208556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050">
                <a:solidFill>
                  <a:schemeClr val="accent6"/>
                </a:solidFill>
              </a:rPr>
              <a:t>OPTION 2</a:t>
            </a:r>
          </a:p>
          <a:p>
            <a:r>
              <a:rPr lang="en-GB" sz="1050" b="1">
                <a:solidFill>
                  <a:schemeClr val="accent6"/>
                </a:solidFill>
              </a:rPr>
              <a:t>Involved party</a:t>
            </a:r>
            <a:r>
              <a:rPr lang="en-GB" sz="1050">
                <a:solidFill>
                  <a:schemeClr val="accent6"/>
                </a:solidFill>
              </a:rPr>
              <a:t>: System notifications to TAs (including trips details and Umoja event code) 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F131CBF7-E934-F520-2F0C-4E797E8B53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2992" y="5500284"/>
            <a:ext cx="330283" cy="330283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id="{13305489-ECD4-43B0-1D05-E23035BF2A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9962530" y="5568869"/>
            <a:ext cx="304065" cy="234144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F3F9E287-90E5-4EA2-5C88-AC1ED8D975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45" t="64633" r="91711" b="18843"/>
          <a:stretch/>
        </p:blipFill>
        <p:spPr>
          <a:xfrm>
            <a:off x="8160317" y="1463661"/>
            <a:ext cx="308457" cy="261699"/>
          </a:xfrm>
          <a:prstGeom prst="rect">
            <a:avLst/>
          </a:prstGeom>
        </p:spPr>
      </p:pic>
      <p:sp>
        <p:nvSpPr>
          <p:cNvPr id="1035" name="TextBox 1034">
            <a:extLst>
              <a:ext uri="{FF2B5EF4-FFF2-40B4-BE49-F238E27FC236}">
                <a16:creationId xmlns:a16="http://schemas.microsoft.com/office/drawing/2014/main" id="{8A6E0AFF-673D-2E23-5FB8-E5B9B8F685A4}"/>
              </a:ext>
            </a:extLst>
          </p:cNvPr>
          <p:cNvSpPr txBox="1"/>
          <p:nvPr/>
        </p:nvSpPr>
        <p:spPr>
          <a:xfrm>
            <a:off x="5465516" y="4300827"/>
            <a:ext cx="1284336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>
                <a:solidFill>
                  <a:schemeClr val="accent6"/>
                </a:solidFill>
              </a:rPr>
              <a:t>3. Dedicated approval process and notifications</a:t>
            </a:r>
            <a:endParaRPr lang="fr-CH" sz="1100">
              <a:solidFill>
                <a:schemeClr val="accent6"/>
              </a:solidFill>
            </a:endParaRPr>
          </a:p>
        </p:txBody>
      </p:sp>
      <p:pic>
        <p:nvPicPr>
          <p:cNvPr id="1037" name="Picture 6" descr="Image result for Outlook Envelope Icon">
            <a:extLst>
              <a:ext uri="{FF2B5EF4-FFF2-40B4-BE49-F238E27FC236}">
                <a16:creationId xmlns:a16="http://schemas.microsoft.com/office/drawing/2014/main" id="{E8771439-9E86-30C7-3B09-5C3F7039A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51" y="3751934"/>
            <a:ext cx="370404" cy="37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037">
            <a:extLst>
              <a:ext uri="{FF2B5EF4-FFF2-40B4-BE49-F238E27FC236}">
                <a16:creationId xmlns:a16="http://schemas.microsoft.com/office/drawing/2014/main" id="{B4A14046-A183-DCF0-1DB7-D188934F497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55597" y="4895656"/>
            <a:ext cx="433396" cy="43339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9E0E84-1AE9-B33E-C181-434C70EAAFB2}"/>
              </a:ext>
            </a:extLst>
          </p:cNvPr>
          <p:cNvSpPr/>
          <p:nvPr/>
        </p:nvSpPr>
        <p:spPr>
          <a:xfrm>
            <a:off x="6676927" y="3553894"/>
            <a:ext cx="1653480" cy="991120"/>
          </a:xfrm>
          <a:prstGeom prst="roundRect">
            <a:avLst>
              <a:gd name="adj" fmla="val 4570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0CA8023F-B431-C987-E368-A97F49FBD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431" t="19336" r="4820" b="66670"/>
          <a:stretch/>
        </p:blipFill>
        <p:spPr>
          <a:xfrm>
            <a:off x="8182939" y="3479062"/>
            <a:ext cx="354728" cy="3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258B1E-C2D8-F211-D611-43B31467A5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Summer camp </a:t>
            </a:r>
          </a:p>
          <a:p>
            <a:endParaRPr lang="en-US"/>
          </a:p>
          <a:p>
            <a:r>
              <a:rPr lang="en-US"/>
              <a:t>Deadline – Mid April – express </a:t>
            </a:r>
            <a:r>
              <a:rPr lang="en-US" err="1"/>
              <a:t>intrest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5713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9397" y="192747"/>
            <a:ext cx="11808430" cy="787081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b="1" spc="300">
                <a:solidFill>
                  <a:schemeClr val="accent1">
                    <a:lumMod val="75000"/>
                  </a:schemeClr>
                </a:solidFill>
                <a:cs typeface="Calibri"/>
              </a:rPr>
              <a:t>Announcements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84800A-B634-4669-8F5F-DBD481033D63}"/>
              </a:ext>
            </a:extLst>
          </p:cNvPr>
          <p:cNvSpPr txBox="1"/>
          <p:nvPr/>
        </p:nvSpPr>
        <p:spPr>
          <a:xfrm>
            <a:off x="134173" y="793632"/>
            <a:ext cx="7948666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>
                <a:latin typeface="+mj-lt"/>
                <a:ea typeface="Roboto"/>
                <a:cs typeface="Roboto"/>
              </a:rPr>
              <a:t>Indico.UN is co-sponsoring the CERN technical workshop on Indico held on 20 &amp; 21 March 2023.</a:t>
            </a:r>
            <a:br>
              <a:rPr lang="en-US" sz="2400" spc="20">
                <a:latin typeface="+mj-lt"/>
                <a:ea typeface="Roboto"/>
                <a:cs typeface="Roboto"/>
              </a:rPr>
            </a:br>
            <a:endParaRPr lang="en-US" sz="2400" spc="2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>
                <a:latin typeface="+mj-lt"/>
                <a:ea typeface="Roboto"/>
                <a:cs typeface="Roboto"/>
              </a:rPr>
              <a:t>Indico.UN will be participating in the </a:t>
            </a:r>
            <a:r>
              <a:rPr lang="en-US" sz="2400" spc="20" err="1">
                <a:latin typeface="+mj-lt"/>
                <a:ea typeface="Roboto"/>
                <a:cs typeface="Roboto"/>
              </a:rPr>
              <a:t>Innovent</a:t>
            </a:r>
            <a:r>
              <a:rPr lang="en-US" sz="2400" spc="20">
                <a:latin typeface="+mj-lt"/>
                <a:ea typeface="Roboto"/>
                <a:cs typeface="Roboto"/>
              </a:rPr>
              <a:t> 2023 event </a:t>
            </a:r>
            <a:br>
              <a:rPr lang="en-US" sz="2400" spc="20">
                <a:latin typeface="+mj-lt"/>
                <a:ea typeface="Roboto"/>
                <a:cs typeface="Roboto"/>
              </a:rPr>
            </a:br>
            <a:r>
              <a:rPr lang="en-US" sz="2400" spc="20">
                <a:latin typeface="+mj-lt"/>
                <a:ea typeface="Roboto"/>
                <a:cs typeface="Roboto"/>
                <a:hlinkClick r:id="rId3"/>
              </a:rPr>
              <a:t>https://indico.un.org/e/innovent-2</a:t>
            </a:r>
            <a:r>
              <a:rPr lang="en-US" sz="2400" spc="20">
                <a:latin typeface="+mj-lt"/>
                <a:ea typeface="Roboto"/>
                <a:cs typeface="Roboto"/>
              </a:rPr>
              <a:t> on the 30th of March.</a:t>
            </a:r>
          </a:p>
        </p:txBody>
      </p:sp>
      <p:pic>
        <p:nvPicPr>
          <p:cNvPr id="7" name="Picture 6" descr="QR code &#10;https://indico.un.org/e/innovent-2 ">
            <a:extLst>
              <a:ext uri="{FF2B5EF4-FFF2-40B4-BE49-F238E27FC236}">
                <a16:creationId xmlns:a16="http://schemas.microsoft.com/office/drawing/2014/main" id="{2E63BE42-AA30-D1B6-821A-C81336034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21" y="130833"/>
            <a:ext cx="2288471" cy="22884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484F28-289C-103F-FB00-BDC5CBC43792}"/>
              </a:ext>
            </a:extLst>
          </p:cNvPr>
          <p:cNvSpPr txBox="1"/>
          <p:nvPr/>
        </p:nvSpPr>
        <p:spPr>
          <a:xfrm>
            <a:off x="8586216" y="2391298"/>
            <a:ext cx="3605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800" spc="20">
                <a:latin typeface="+mj-lt"/>
                <a:ea typeface="Roboto"/>
                <a:cs typeface="Roboto"/>
                <a:hlinkClick r:id="rId3"/>
              </a:rPr>
              <a:t>https://indico.un.org/e/innovent-2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EAD00D-B9B5-6D83-64C8-EF5465D22291}"/>
              </a:ext>
            </a:extLst>
          </p:cNvPr>
          <p:cNvSpPr txBox="1"/>
          <p:nvPr/>
        </p:nvSpPr>
        <p:spPr>
          <a:xfrm>
            <a:off x="134173" y="2732624"/>
            <a:ext cx="11679875" cy="41549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Ms. </a:t>
            </a:r>
            <a:r>
              <a:rPr lang="fi-FI" sz="2400" spc="20" dirty="0">
                <a:latin typeface="+mj-lt"/>
                <a:ea typeface="Roboto"/>
                <a:cs typeface="Roboto"/>
              </a:rPr>
              <a:t>Kira Kruglikova </a:t>
            </a:r>
            <a:r>
              <a:rPr lang="en-US" sz="2400" spc="20" dirty="0">
                <a:latin typeface="+mj-lt"/>
                <a:ea typeface="Roboto"/>
                <a:cs typeface="Roboto"/>
              </a:rPr>
              <a:t>remains the Project Executive, until a new DCM director is appointed.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Mr. Frank Moser will be on sabbatical break from mid-April until the end of August.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pt-BR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pt-BR" sz="2400" spc="20" dirty="0">
                <a:latin typeface="+mj-lt"/>
                <a:ea typeface="Roboto"/>
                <a:cs typeface="Roboto"/>
              </a:rPr>
              <a:t>Mr. Nzete Da Sama Itoua </a:t>
            </a:r>
            <a:r>
              <a:rPr lang="en-US" sz="2400" spc="20" dirty="0">
                <a:latin typeface="+mj-lt"/>
                <a:ea typeface="Roboto"/>
                <a:cs typeface="Roboto"/>
              </a:rPr>
              <a:t>will be OIC for the Indico.UN project during Frank’s absence.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Summer camp nominations to be done by </a:t>
            </a:r>
            <a:r>
              <a:rPr lang="en-US" sz="2400" spc="20" dirty="0">
                <a:solidFill>
                  <a:srgbClr val="FF0000"/>
                </a:solidFill>
                <a:latin typeface="+mj-lt"/>
                <a:ea typeface="Roboto"/>
                <a:cs typeface="Roboto"/>
              </a:rPr>
              <a:t>XX/XX/2023</a:t>
            </a:r>
          </a:p>
          <a:p>
            <a:pPr marL="355600" indent="-342900" algn="l">
              <a:buFont typeface="Arial" panose="020B0604020202020204" pitchFamily="34" charset="0"/>
              <a:buChar char="•"/>
            </a:pPr>
            <a:endParaRPr lang="en-US" sz="2400" spc="20" dirty="0">
              <a:latin typeface="+mj-lt"/>
              <a:ea typeface="Roboto"/>
              <a:cs typeface="Roboto"/>
            </a:endParaRPr>
          </a:p>
          <a:p>
            <a:pPr marL="355600" indent="-342900" algn="l">
              <a:buFont typeface="Arial" panose="020B0604020202020204" pitchFamily="34" charset="0"/>
              <a:buChar char="•"/>
            </a:pPr>
            <a:r>
              <a:rPr lang="en-US" sz="2400" spc="20" dirty="0">
                <a:latin typeface="+mj-lt"/>
                <a:ea typeface="Roboto"/>
                <a:cs typeface="Roboto"/>
              </a:rPr>
              <a:t>We invite you to provide us feedback on our project communications </a:t>
            </a:r>
            <a:br>
              <a:rPr lang="en-US" sz="2400" spc="20" dirty="0">
                <a:latin typeface="+mj-lt"/>
                <a:ea typeface="Roboto"/>
                <a:cs typeface="Roboto"/>
              </a:rPr>
            </a:br>
            <a:r>
              <a:rPr lang="en-US" sz="2400" spc="20" dirty="0">
                <a:latin typeface="+mj-lt"/>
                <a:ea typeface="Roboto"/>
                <a:cs typeface="Roboto"/>
              </a:rPr>
              <a:t>(QR and link on next slide)</a:t>
            </a:r>
          </a:p>
        </p:txBody>
      </p:sp>
    </p:spTree>
    <p:extLst>
      <p:ext uri="{BB962C8B-B14F-4D97-AF65-F5344CB8AC3E}">
        <p14:creationId xmlns:p14="http://schemas.microsoft.com/office/powerpoint/2010/main" val="4222308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30A2D95-C07E-3748-9E29-4AAE66B224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155" y="1056673"/>
            <a:ext cx="11335690" cy="5526340"/>
          </a:xfrm>
        </p:spPr>
        <p:txBody>
          <a:bodyPr lIns="91440" tIns="45720" rIns="91440" bIns="45720" anchor="t"/>
          <a:lstStyle/>
          <a:p>
            <a:r>
              <a:rPr lang="en-US">
                <a:latin typeface="+mj-lt"/>
                <a:cs typeface="Calibri"/>
              </a:rPr>
              <a:t>Introduction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Statistics </a:t>
            </a:r>
          </a:p>
          <a:p>
            <a:r>
              <a:rPr lang="en-US">
                <a:latin typeface="+mj-lt"/>
                <a:cs typeface="Calibri"/>
              </a:rPr>
              <a:t>Indico.UN Project updates </a:t>
            </a:r>
          </a:p>
          <a:p>
            <a:pPr lvl="1"/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Upgrade to version 3 – Highlight the changes. (New slide)</a:t>
            </a:r>
          </a:p>
          <a:p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Timeline and Achievements in 2022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Plan 2023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Accessibility 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Focus on MFA ??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1600">
                <a:solidFill>
                  <a:schemeClr val="bg1"/>
                </a:solidFill>
                <a:latin typeface="+mj-lt"/>
                <a:cs typeface="Calibri"/>
              </a:rPr>
              <a:t>Digital badge – Chris De Santis or OIC </a:t>
            </a:r>
          </a:p>
          <a:p>
            <a:r>
              <a:rPr lang="en-US">
                <a:latin typeface="+mj-lt"/>
                <a:cs typeface="Calibri"/>
              </a:rPr>
              <a:t>Documents and Services module</a:t>
            </a:r>
          </a:p>
          <a:p>
            <a:r>
              <a:rPr lang="en-US">
                <a:latin typeface="+mj-lt"/>
                <a:cs typeface="Calibri"/>
              </a:rPr>
              <a:t>The way forward on the support of funded participants </a:t>
            </a:r>
          </a:p>
          <a:p>
            <a:r>
              <a:rPr lang="en-US">
                <a:latin typeface="+mj-lt"/>
                <a:cs typeface="Calibri"/>
              </a:rPr>
              <a:t>Summer Camp 2023</a:t>
            </a:r>
          </a:p>
          <a:p>
            <a:r>
              <a:rPr lang="en-US">
                <a:latin typeface="+mj-lt"/>
                <a:cs typeface="Calibri"/>
              </a:rPr>
              <a:t>Announcements </a:t>
            </a:r>
          </a:p>
          <a:p>
            <a:r>
              <a:rPr lang="en-US">
                <a:latin typeface="+mj-lt"/>
                <a:cs typeface="Calibri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1032293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381375" y="2962897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Q &amp; A</a:t>
            </a:r>
          </a:p>
          <a:p>
            <a:pPr lvl="0"/>
            <a:endParaRPr lang="en-GB" sz="4000" b="1" spc="300">
              <a:solidFill>
                <a:schemeClr val="accent1">
                  <a:lumMod val="75000"/>
                </a:schemeClr>
              </a:solidFill>
              <a:ea typeface="+mj-lt"/>
              <a:cs typeface="+mj-lt"/>
            </a:endParaRPr>
          </a:p>
          <a:p>
            <a:pPr lvl="0"/>
            <a:r>
              <a:rPr lang="en-GB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Kindly raise your hand</a:t>
            </a:r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pic>
        <p:nvPicPr>
          <p:cNvPr id="2" name="Picture 1" descr="Qr code with link to https://forms.microsoft.com/e/SDNMNpEwFk">
            <a:extLst>
              <a:ext uri="{FF2B5EF4-FFF2-40B4-BE49-F238E27FC236}">
                <a16:creationId xmlns:a16="http://schemas.microsoft.com/office/drawing/2014/main" id="{9390931D-89D0-B523-7545-6E40C6068C4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766811"/>
            <a:ext cx="4892040" cy="489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783ABA-6940-79AA-EED8-20DA798D79A6}"/>
              </a:ext>
            </a:extLst>
          </p:cNvPr>
          <p:cNvSpPr txBox="1"/>
          <p:nvPr/>
        </p:nvSpPr>
        <p:spPr>
          <a:xfrm>
            <a:off x="7246620" y="5245530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https://forms.microsoft.com/e/SDNMNpEwFk</a:t>
            </a:r>
          </a:p>
        </p:txBody>
      </p:sp>
    </p:spTree>
    <p:extLst>
      <p:ext uri="{BB962C8B-B14F-4D97-AF65-F5344CB8AC3E}">
        <p14:creationId xmlns:p14="http://schemas.microsoft.com/office/powerpoint/2010/main" val="3626824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0E8-BC5D-4B35-B56C-BCBD99865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6000"/>
              <a:t>THANK YOU</a:t>
            </a:r>
            <a:endParaRPr lang="en-US" sz="6000"/>
          </a:p>
        </p:txBody>
      </p:sp>
      <p:pic>
        <p:nvPicPr>
          <p:cNvPr id="2" name="Picture 1" descr="Qr code with link to https://forms.microsoft.com/e/SDNMNpEwFk">
            <a:extLst>
              <a:ext uri="{FF2B5EF4-FFF2-40B4-BE49-F238E27FC236}">
                <a16:creationId xmlns:a16="http://schemas.microsoft.com/office/drawing/2014/main" id="{72CE5E20-DC9B-41ED-2429-4876872F24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1224011"/>
            <a:ext cx="4892040" cy="489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8844E-B440-3B4E-8D16-937149892E77}"/>
              </a:ext>
            </a:extLst>
          </p:cNvPr>
          <p:cNvSpPr txBox="1"/>
          <p:nvPr/>
        </p:nvSpPr>
        <p:spPr>
          <a:xfrm>
            <a:off x="7219188" y="5702730"/>
            <a:ext cx="448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https://forms.microsoft.com/e/SDNMNpEwFk</a:t>
            </a:r>
          </a:p>
        </p:txBody>
      </p:sp>
    </p:spTree>
    <p:extLst>
      <p:ext uri="{BB962C8B-B14F-4D97-AF65-F5344CB8AC3E}">
        <p14:creationId xmlns:p14="http://schemas.microsoft.com/office/powerpoint/2010/main" val="206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E488EAA4-8D60-4B57-8485-227EF1557638}"/>
              </a:ext>
            </a:extLst>
          </p:cNvPr>
          <p:cNvSpPr txBox="1"/>
          <p:nvPr/>
        </p:nvSpPr>
        <p:spPr>
          <a:xfrm>
            <a:off x="154154" y="5983580"/>
            <a:ext cx="1872846" cy="4648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GB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48768" y="192747"/>
            <a:ext cx="13247775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US" sz="44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Access Authorization Module improvements</a:t>
            </a:r>
            <a:r>
              <a:rPr lang="en-US" sz="4400" b="1" spc="300">
                <a:solidFill>
                  <a:srgbClr val="FF0000"/>
                </a:solidFill>
                <a:ea typeface="+mj-lt"/>
                <a:cs typeface="+mj-lt"/>
              </a:rPr>
              <a:t>???</a:t>
            </a:r>
            <a:endParaRPr lang="en-GB" sz="4400" b="1" spc="30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AE3A02E-15D4-4665-A909-678B1EEB98FF}"/>
              </a:ext>
            </a:extLst>
          </p:cNvPr>
          <p:cNvSpPr/>
          <p:nvPr/>
        </p:nvSpPr>
        <p:spPr>
          <a:xfrm>
            <a:off x="7341326" y="1151863"/>
            <a:ext cx="4640042" cy="495670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AD495-0417-4E90-B8C4-7F15EA96FD9A}"/>
              </a:ext>
            </a:extLst>
          </p:cNvPr>
          <p:cNvSpPr txBox="1"/>
          <p:nvPr/>
        </p:nvSpPr>
        <p:spPr>
          <a:xfrm>
            <a:off x="144751" y="1241376"/>
            <a:ext cx="7149729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/>
              <a:t>Address</a:t>
            </a:r>
            <a:r>
              <a:rPr lang="en-US" b="1">
                <a:solidFill>
                  <a:srgbClr val="FF0000"/>
                </a:solidFill>
              </a:rPr>
              <a:t> Long-term and temporary </a:t>
            </a:r>
            <a:r>
              <a:rPr lang="en-US"/>
              <a:t>accreditations requiring </a:t>
            </a:r>
            <a:r>
              <a:rPr lang="en-US" b="1">
                <a:solidFill>
                  <a:srgbClr val="FF0000"/>
                </a:solidFill>
              </a:rPr>
              <a:t>a badge </a:t>
            </a:r>
            <a:r>
              <a:rPr lang="en-US"/>
              <a:t>to access the UN premises</a:t>
            </a:r>
          </a:p>
          <a:p>
            <a:r>
              <a:rPr lang="en-US"/>
              <a:t>Address accreditations requiring a </a:t>
            </a:r>
            <a:r>
              <a:rPr lang="en-US" b="1">
                <a:solidFill>
                  <a:srgbClr val="00B050"/>
                </a:solidFill>
              </a:rPr>
              <a:t>badge renewal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AF3DD-24FA-4CE2-BF59-69D9062EC422}"/>
              </a:ext>
            </a:extLst>
          </p:cNvPr>
          <p:cNvSpPr txBox="1"/>
          <p:nvPr/>
        </p:nvSpPr>
        <p:spPr>
          <a:xfrm>
            <a:off x="144751" y="2675432"/>
            <a:ext cx="708560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7030A0"/>
                </a:solidFill>
              </a:rPr>
              <a:t>Direct accreditation </a:t>
            </a:r>
            <a:r>
              <a:rPr lang="en-US"/>
              <a:t>by the requestor with an account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4736450-6DAE-4832-9C00-6F5546743D1C}"/>
              </a:ext>
            </a:extLst>
          </p:cNvPr>
          <p:cNvSpPr txBox="1"/>
          <p:nvPr/>
        </p:nvSpPr>
        <p:spPr>
          <a:xfrm>
            <a:off x="7615075" y="974933"/>
            <a:ext cx="404569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b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EXISTING and </a:t>
            </a:r>
            <a:r>
              <a:rPr lang="en-GB" b="1">
                <a:solidFill>
                  <a:schemeClr val="bg1">
                    <a:lumMod val="85000"/>
                  </a:schemeClr>
                </a:solidFill>
                <a:latin typeface="Roboto" pitchFamily="2" charset="0"/>
                <a:ea typeface="Roboto" pitchFamily="2" charset="0"/>
              </a:rPr>
              <a:t>PROPOSED</a:t>
            </a:r>
            <a:r>
              <a:rPr lang="en-GB" b="1">
                <a:solidFill>
                  <a:schemeClr val="accent1"/>
                </a:solidFill>
                <a:latin typeface="Roboto" pitchFamily="2" charset="0"/>
                <a:ea typeface="Roboto" pitchFamily="2" charset="0"/>
              </a:rPr>
              <a:t> CLIENTS BY ORGANIZATION</a:t>
            </a:r>
            <a:endParaRPr lang="en-GB">
              <a:solidFill>
                <a:schemeClr val="accent1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E2CDD4-D565-4447-968B-30316BBCAB10}"/>
              </a:ext>
            </a:extLst>
          </p:cNvPr>
          <p:cNvSpPr txBox="1"/>
          <p:nvPr/>
        </p:nvSpPr>
        <p:spPr>
          <a:xfrm>
            <a:off x="187367" y="5335303"/>
            <a:ext cx="3328831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Permanent mission members and permanent observers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Contractors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CD0239-A0B8-4FD3-93E2-C2B733335811}"/>
              </a:ext>
            </a:extLst>
          </p:cNvPr>
          <p:cNvSpPr txBox="1"/>
          <p:nvPr/>
        </p:nvSpPr>
        <p:spPr>
          <a:xfrm>
            <a:off x="7520910" y="1702073"/>
            <a:ext cx="4427245" cy="44627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/>
              <a:t>United Nations Headquarter</a:t>
            </a:r>
          </a:p>
          <a:p>
            <a:r>
              <a:rPr lang="en-US">
                <a:solidFill>
                  <a:schemeClr val="accent1"/>
                </a:solidFill>
              </a:rPr>
              <a:t>Media</a:t>
            </a: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Guided Tour Office visitors ??</a:t>
            </a:r>
          </a:p>
          <a:p>
            <a:r>
              <a:rPr lang="en-US" sz="2000" b="1"/>
              <a:t>United Nations Office at Geneva</a:t>
            </a:r>
          </a:p>
          <a:p>
            <a:r>
              <a:rPr lang="en-US">
                <a:solidFill>
                  <a:schemeClr val="accent1"/>
                </a:solidFill>
              </a:rPr>
              <a:t>Media</a:t>
            </a:r>
          </a:p>
          <a:p>
            <a:r>
              <a:rPr lang="en-US">
                <a:solidFill>
                  <a:schemeClr val="accent1"/>
                </a:solidFill>
              </a:rPr>
              <a:t>UNOG Protocol </a:t>
            </a:r>
            <a:r>
              <a:rPr lang="en-US">
                <a:solidFill>
                  <a:schemeClr val="accent2"/>
                </a:solidFill>
              </a:rPr>
              <a:t>- NEW from 2022</a:t>
            </a:r>
          </a:p>
          <a:p>
            <a:r>
              <a:rPr lang="en-US">
                <a:solidFill>
                  <a:schemeClr val="accent1"/>
                </a:solidFill>
              </a:rPr>
              <a:t>SHP contractors </a:t>
            </a:r>
            <a:r>
              <a:rPr lang="en-US">
                <a:solidFill>
                  <a:schemeClr val="accent2"/>
                </a:solidFill>
              </a:rPr>
              <a:t>- NEW from 2022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accent1"/>
                </a:solidFill>
              </a:rPr>
              <a:t>FIPOI contractors </a:t>
            </a:r>
            <a:r>
              <a:rPr lang="en-US">
                <a:solidFill>
                  <a:schemeClr val="accent2"/>
                </a:solidFill>
              </a:rPr>
              <a:t>- NEW from 2022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Guided Tour Office visitors</a:t>
            </a: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Staff Visitors</a:t>
            </a:r>
          </a:p>
          <a:p>
            <a:r>
              <a:rPr lang="en-US" sz="2000" b="1"/>
              <a:t>United Nations Office at Vienna</a:t>
            </a:r>
          </a:p>
          <a:p>
            <a:r>
              <a:rPr lang="en-US">
                <a:solidFill>
                  <a:schemeClr val="accent1"/>
                </a:solidFill>
              </a:rPr>
              <a:t>Media</a:t>
            </a:r>
            <a:r>
              <a:rPr lang="en-US">
                <a:solidFill>
                  <a:schemeClr val="accent2"/>
                </a:solidFill>
              </a:rPr>
              <a:t> - NEW from 2022</a:t>
            </a:r>
            <a:endParaRPr lang="en-US">
              <a:solidFill>
                <a:schemeClr val="accent1"/>
              </a:solidFill>
            </a:endParaRPr>
          </a:p>
          <a:p>
            <a:r>
              <a:rPr lang="en-US" sz="2000" b="1"/>
              <a:t>UNESCO</a:t>
            </a:r>
          </a:p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TBD</a:t>
            </a:r>
          </a:p>
          <a:p>
            <a:endParaRPr lang="en-US" sz="20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7557167-3ADA-403F-B7FF-8308E6B6BBC5}"/>
              </a:ext>
            </a:extLst>
          </p:cNvPr>
          <p:cNvSpPr/>
          <p:nvPr/>
        </p:nvSpPr>
        <p:spPr>
          <a:xfrm>
            <a:off x="243846" y="3044798"/>
            <a:ext cx="6644318" cy="1780354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3C234D3-ACB0-4132-B9C8-4F6117FD32DC}"/>
              </a:ext>
            </a:extLst>
          </p:cNvPr>
          <p:cNvSpPr txBox="1"/>
          <p:nvPr/>
        </p:nvSpPr>
        <p:spPr>
          <a:xfrm>
            <a:off x="131491" y="3058646"/>
            <a:ext cx="538400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accent4"/>
                </a:solidFill>
              </a:rPr>
              <a:t>Accreditations </a:t>
            </a:r>
            <a:r>
              <a:rPr lang="en-US"/>
              <a:t>requested by focal points </a:t>
            </a:r>
            <a:r>
              <a:rPr lang="en-US" b="1">
                <a:solidFill>
                  <a:schemeClr val="accent4"/>
                </a:solidFill>
              </a:rPr>
              <a:t>on-behalf</a:t>
            </a:r>
            <a:r>
              <a:rPr lang="en-US" b="1">
                <a:solidFill>
                  <a:srgbClr val="7030A0"/>
                </a:solidFill>
              </a:rPr>
              <a:t> </a:t>
            </a:r>
            <a:r>
              <a:rPr lang="en-US"/>
              <a:t>of users without an account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F2918E-F35E-4672-8039-23EAF916125F}"/>
              </a:ext>
            </a:extLst>
          </p:cNvPr>
          <p:cNvSpPr txBox="1"/>
          <p:nvPr/>
        </p:nvSpPr>
        <p:spPr>
          <a:xfrm>
            <a:off x="257891" y="3747765"/>
            <a:ext cx="65166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chemeClr val="accent5">
                    <a:lumMod val="40000"/>
                    <a:lumOff val="60000"/>
                  </a:schemeClr>
                </a:solidFill>
              </a:rPr>
              <a:t>Events</a:t>
            </a: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>
                <a:solidFill>
                  <a:schemeClr val="accent5">
                    <a:lumMod val="40000"/>
                    <a:lumOff val="60000"/>
                  </a:schemeClr>
                </a:solidFill>
              </a:rPr>
              <a:t>registrations</a:t>
            </a:r>
            <a:r>
              <a:rPr lang="en-US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/>
              <a:t>for Media personnel </a:t>
            </a:r>
            <a:r>
              <a:rPr lang="en-US" b="1">
                <a:solidFill>
                  <a:schemeClr val="accent5">
                    <a:lumMod val="40000"/>
                    <a:lumOff val="60000"/>
                  </a:schemeClr>
                </a:solidFill>
              </a:rPr>
              <a:t>linked</a:t>
            </a:r>
            <a:r>
              <a:rPr lang="en-US"/>
              <a:t> to the AAM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BF17AF-61C2-40B2-B18E-88FA87CFA0A9}"/>
              </a:ext>
            </a:extLst>
          </p:cNvPr>
          <p:cNvSpPr txBox="1"/>
          <p:nvPr/>
        </p:nvSpPr>
        <p:spPr>
          <a:xfrm>
            <a:off x="371475" y="4110243"/>
            <a:ext cx="554855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/>
              <a:t>Access restriction features, filtering and email notification improvements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E5473D-292E-447B-A6E6-D78606321AD0}"/>
              </a:ext>
            </a:extLst>
          </p:cNvPr>
          <p:cNvSpPr txBox="1"/>
          <p:nvPr/>
        </p:nvSpPr>
        <p:spPr>
          <a:xfrm>
            <a:off x="144751" y="2307772"/>
            <a:ext cx="708560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u="sng"/>
              <a:t>ADDRESSED SCOPE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398757-CCD4-412C-B41C-E902B56E0516}"/>
              </a:ext>
            </a:extLst>
          </p:cNvPr>
          <p:cNvSpPr txBox="1"/>
          <p:nvPr/>
        </p:nvSpPr>
        <p:spPr>
          <a:xfrm>
            <a:off x="144751" y="4937485"/>
            <a:ext cx="708560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u="sng"/>
              <a:t>TARGET USERS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C5FE064-6AD0-4DA1-86F0-D05BC82BD3EF}"/>
              </a:ext>
            </a:extLst>
          </p:cNvPr>
          <p:cNvSpPr txBox="1"/>
          <p:nvPr/>
        </p:nvSpPr>
        <p:spPr>
          <a:xfrm>
            <a:off x="3720164" y="5335303"/>
            <a:ext cx="3328831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Official and staff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Guided Tours visitors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347A97-A88E-4B0E-A077-CCCD8FC2824F}"/>
              </a:ext>
            </a:extLst>
          </p:cNvPr>
          <p:cNvSpPr txBox="1"/>
          <p:nvPr/>
        </p:nvSpPr>
        <p:spPr>
          <a:xfrm>
            <a:off x="144751" y="872863"/>
            <a:ext cx="7085608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000" b="1" u="sng"/>
              <a:t>MAIN OBJECTIVES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6FF14F-4748-492C-BF41-3CF7BB1F4F30}"/>
              </a:ext>
            </a:extLst>
          </p:cNvPr>
          <p:cNvSpPr txBox="1"/>
          <p:nvPr/>
        </p:nvSpPr>
        <p:spPr>
          <a:xfrm rot="2078995">
            <a:off x="6353381" y="2902886"/>
            <a:ext cx="64809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NEW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60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68880" y="238035"/>
            <a:ext cx="12331551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US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Indico.UN Statistics (as of 10 Mar 2023)</a:t>
            </a:r>
            <a:endParaRPr lang="en-GB" sz="36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B9518D-45DF-4892-B159-627C990D5EB0}"/>
              </a:ext>
            </a:extLst>
          </p:cNvPr>
          <p:cNvCxnSpPr>
            <a:cxnSpLocks/>
          </p:cNvCxnSpPr>
          <p:nvPr/>
        </p:nvCxnSpPr>
        <p:spPr>
          <a:xfrm>
            <a:off x="10020192" y="3020748"/>
            <a:ext cx="516098" cy="11364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E25C086-3DD4-4659-9384-354617300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33" y="1230905"/>
            <a:ext cx="11104637" cy="160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solidFill>
                  <a:schemeClr val="tx2"/>
                </a:solidFill>
                <a:latin typeface="Roboto" pitchFamily="2" charset="0"/>
                <a:ea typeface="Roboto" pitchFamily="2" charset="0"/>
                <a:cs typeface="Calibri"/>
              </a:rPr>
              <a:t>7,760 events/conferences … 36% synchronized from </a:t>
            </a:r>
            <a:r>
              <a:rPr lang="en-US" sz="2000" b="1" err="1">
                <a:solidFill>
                  <a:schemeClr val="tx2"/>
                </a:solidFill>
                <a:latin typeface="Roboto" pitchFamily="2" charset="0"/>
                <a:ea typeface="Roboto" pitchFamily="2" charset="0"/>
                <a:cs typeface="Calibri"/>
              </a:rPr>
              <a:t>gMeets</a:t>
            </a:r>
            <a:endParaRPr lang="en-US" sz="2000" b="1">
              <a:solidFill>
                <a:schemeClr val="tx2"/>
              </a:solidFill>
              <a:latin typeface="Roboto" pitchFamily="2" charset="0"/>
              <a:ea typeface="Roboto" pitchFamily="2" charset="0"/>
              <a:cs typeface="Calibri"/>
            </a:endParaRPr>
          </a:p>
          <a:p>
            <a:r>
              <a:rPr lang="en-US" sz="2000" b="1">
                <a:solidFill>
                  <a:schemeClr val="accent2"/>
                </a:solidFill>
                <a:latin typeface="Roboto" pitchFamily="2" charset="0"/>
                <a:ea typeface="Roboto" pitchFamily="2" charset="0"/>
                <a:cs typeface="Calibri"/>
              </a:rPr>
              <a:t>975,000+ registrations … expected to reach 1Million registrations by April 2023</a:t>
            </a:r>
          </a:p>
          <a:p>
            <a:r>
              <a:rPr lang="en-US" sz="2000" b="1">
                <a:solidFill>
                  <a:srgbClr val="00B050"/>
                </a:solidFill>
                <a:latin typeface="Roboto" pitchFamily="2" charset="0"/>
                <a:ea typeface="Roboto" pitchFamily="2" charset="0"/>
                <a:cs typeface="Calibri"/>
              </a:rPr>
              <a:t>870,000+ approved participants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FD0D4D-E43C-498A-BE10-F6D49195C517}"/>
              </a:ext>
            </a:extLst>
          </p:cNvPr>
          <p:cNvSpPr txBox="1"/>
          <p:nvPr/>
        </p:nvSpPr>
        <p:spPr>
          <a:xfrm>
            <a:off x="1332560" y="2532501"/>
            <a:ext cx="18462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N. of events in 2022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EA5F7-B408-4264-8F7C-4E01E0422EC3}"/>
              </a:ext>
            </a:extLst>
          </p:cNvPr>
          <p:cNvSpPr txBox="1"/>
          <p:nvPr/>
        </p:nvSpPr>
        <p:spPr>
          <a:xfrm>
            <a:off x="5266554" y="2541843"/>
            <a:ext cx="3080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N. of approved registrations in 2022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9BEE4E1-9405-43EB-A754-CA8DBD78DE97}"/>
              </a:ext>
            </a:extLst>
          </p:cNvPr>
          <p:cNvCxnSpPr>
            <a:cxnSpLocks/>
          </p:cNvCxnSpPr>
          <p:nvPr/>
        </p:nvCxnSpPr>
        <p:spPr>
          <a:xfrm>
            <a:off x="135820" y="2860656"/>
            <a:ext cx="4254222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3D4FFD9-AC87-4412-B540-82C3C5A96776}"/>
              </a:ext>
            </a:extLst>
          </p:cNvPr>
          <p:cNvCxnSpPr>
            <a:cxnSpLocks/>
          </p:cNvCxnSpPr>
          <p:nvPr/>
        </p:nvCxnSpPr>
        <p:spPr>
          <a:xfrm>
            <a:off x="4587077" y="2869998"/>
            <a:ext cx="41791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36DFF7-A1AC-42D9-9EED-A2CDD7215CA7}"/>
              </a:ext>
            </a:extLst>
          </p:cNvPr>
          <p:cNvSpPr txBox="1"/>
          <p:nvPr/>
        </p:nvSpPr>
        <p:spPr>
          <a:xfrm>
            <a:off x="9052830" y="2541843"/>
            <a:ext cx="30762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Events by arrangement type in 2022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801F30B-74D8-46EF-8591-940493662C7F}"/>
              </a:ext>
            </a:extLst>
          </p:cNvPr>
          <p:cNvCxnSpPr>
            <a:cxnSpLocks/>
          </p:cNvCxnSpPr>
          <p:nvPr/>
        </p:nvCxnSpPr>
        <p:spPr>
          <a:xfrm>
            <a:off x="8950960" y="2869998"/>
            <a:ext cx="3087666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F0C3198-1660-46EE-871D-9C34F19B908B}"/>
              </a:ext>
            </a:extLst>
          </p:cNvPr>
          <p:cNvSpPr txBox="1"/>
          <p:nvPr/>
        </p:nvSpPr>
        <p:spPr>
          <a:xfrm>
            <a:off x="265592" y="2905509"/>
            <a:ext cx="10433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Total 1790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732067-D193-4C15-9DD7-A7BCCA695EE2}"/>
              </a:ext>
            </a:extLst>
          </p:cNvPr>
          <p:cNvSpPr txBox="1"/>
          <p:nvPr/>
        </p:nvSpPr>
        <p:spPr>
          <a:xfrm>
            <a:off x="4587077" y="2905509"/>
            <a:ext cx="129503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Total 215,538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B7E422-786A-49BB-AB40-EB62E606A714}"/>
              </a:ext>
            </a:extLst>
          </p:cNvPr>
          <p:cNvSpPr txBox="1"/>
          <p:nvPr/>
        </p:nvSpPr>
        <p:spPr>
          <a:xfrm>
            <a:off x="-23069" y="4430616"/>
            <a:ext cx="6540289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/>
                </a:solidFill>
                <a:latin typeface="Roboto" pitchFamily="2" charset="0"/>
                <a:ea typeface="Roboto" pitchFamily="2" charset="0"/>
                <a:cs typeface="Calibri"/>
              </a:rPr>
              <a:t>Top 3 events organized in 2022</a:t>
            </a:r>
          </a:p>
          <a:p>
            <a:pPr marL="444500" lvl="1" indent="-258763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GP 2022 – 7th Session of the Global Platform for DRR – May 2022 counting ⁓7500 externals and ⁓ 3000 staff registrations</a:t>
            </a:r>
          </a:p>
          <a:p>
            <a:pPr marL="444500" lvl="1" indent="-258763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UNCCD COP15 – May 2022 counting ⁓7600 approved registrations</a:t>
            </a:r>
          </a:p>
          <a:p>
            <a:pPr marL="444500" lvl="1" indent="-258763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CSW67– UN WOMEN/DESA - Mar 2022 – 6000+ approved registrations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C673AE-6E87-4F5C-B1DF-82F1CFA4EBC9}"/>
              </a:ext>
            </a:extLst>
          </p:cNvPr>
          <p:cNvCxnSpPr>
            <a:cxnSpLocks/>
          </p:cNvCxnSpPr>
          <p:nvPr/>
        </p:nvCxnSpPr>
        <p:spPr>
          <a:xfrm>
            <a:off x="4587077" y="4075437"/>
            <a:ext cx="41791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492D5D8-AD55-4A63-AF37-195A1FFF1F91}"/>
              </a:ext>
            </a:extLst>
          </p:cNvPr>
          <p:cNvSpPr txBox="1"/>
          <p:nvPr/>
        </p:nvSpPr>
        <p:spPr>
          <a:xfrm>
            <a:off x="4705737" y="4088157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DE23C5-97D5-4C8D-9C0C-C33E1A045E0A}"/>
              </a:ext>
            </a:extLst>
          </p:cNvPr>
          <p:cNvSpPr txBox="1"/>
          <p:nvPr/>
        </p:nvSpPr>
        <p:spPr>
          <a:xfrm>
            <a:off x="5051425" y="4088157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Feb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D37766-58F5-4299-A2A0-996DB299E7FF}"/>
              </a:ext>
            </a:extLst>
          </p:cNvPr>
          <p:cNvSpPr txBox="1"/>
          <p:nvPr/>
        </p:nvSpPr>
        <p:spPr>
          <a:xfrm>
            <a:off x="5385961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Mar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741FD8-B4B4-4EFB-AB8F-59F99095C868}"/>
              </a:ext>
            </a:extLst>
          </p:cNvPr>
          <p:cNvSpPr txBox="1"/>
          <p:nvPr/>
        </p:nvSpPr>
        <p:spPr>
          <a:xfrm>
            <a:off x="5711762" y="408815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Apr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8CEC777-1C7A-43BB-8B98-1AD39ABD1C8F}"/>
              </a:ext>
            </a:extLst>
          </p:cNvPr>
          <p:cNvSpPr txBox="1"/>
          <p:nvPr/>
        </p:nvSpPr>
        <p:spPr>
          <a:xfrm>
            <a:off x="6057450" y="4088157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May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2FEBAB-50EB-4357-A496-04B5E2189D1C}"/>
              </a:ext>
            </a:extLst>
          </p:cNvPr>
          <p:cNvSpPr txBox="1"/>
          <p:nvPr/>
        </p:nvSpPr>
        <p:spPr>
          <a:xfrm>
            <a:off x="6402406" y="4088157"/>
            <a:ext cx="378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Jun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65B530B-1C82-4E83-A069-AADC32AE6281}"/>
              </a:ext>
            </a:extLst>
          </p:cNvPr>
          <p:cNvSpPr txBox="1"/>
          <p:nvPr/>
        </p:nvSpPr>
        <p:spPr>
          <a:xfrm>
            <a:off x="6736942" y="4088157"/>
            <a:ext cx="341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Jul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852193-3CBA-48CA-A0FB-FFD1535F29E2}"/>
              </a:ext>
            </a:extLst>
          </p:cNvPr>
          <p:cNvSpPr txBox="1"/>
          <p:nvPr/>
        </p:nvSpPr>
        <p:spPr>
          <a:xfrm>
            <a:off x="7071478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Aug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CCE212-10ED-4B58-A252-0C0966972674}"/>
              </a:ext>
            </a:extLst>
          </p:cNvPr>
          <p:cNvSpPr txBox="1"/>
          <p:nvPr/>
        </p:nvSpPr>
        <p:spPr>
          <a:xfrm>
            <a:off x="7387194" y="4088157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Sep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BE9DEC9-2CE1-4C09-AE3F-666C4CD7ADB5}"/>
              </a:ext>
            </a:extLst>
          </p:cNvPr>
          <p:cNvSpPr txBox="1"/>
          <p:nvPr/>
        </p:nvSpPr>
        <p:spPr>
          <a:xfrm>
            <a:off x="7721860" y="4088157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Oct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58E732-0080-4406-A2B2-DE15D69C7DFF}"/>
              </a:ext>
            </a:extLst>
          </p:cNvPr>
          <p:cNvSpPr txBox="1"/>
          <p:nvPr/>
        </p:nvSpPr>
        <p:spPr>
          <a:xfrm>
            <a:off x="8046879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Nov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8C5D451-5616-4A4C-AA6B-FD900468BC4A}"/>
              </a:ext>
            </a:extLst>
          </p:cNvPr>
          <p:cNvSpPr txBox="1"/>
          <p:nvPr/>
        </p:nvSpPr>
        <p:spPr>
          <a:xfrm>
            <a:off x="8391762" y="4088157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Dec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A51971-EB85-4D9D-B635-5B798E643951}"/>
              </a:ext>
            </a:extLst>
          </p:cNvPr>
          <p:cNvSpPr txBox="1"/>
          <p:nvPr/>
        </p:nvSpPr>
        <p:spPr>
          <a:xfrm>
            <a:off x="4675257" y="362807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7,976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E4AD04-9318-46EF-ABA0-72AFA25C34D7}"/>
              </a:ext>
            </a:extLst>
          </p:cNvPr>
          <p:cNvSpPr txBox="1"/>
          <p:nvPr/>
        </p:nvSpPr>
        <p:spPr>
          <a:xfrm>
            <a:off x="4990465" y="341471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17,766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8A1D6D-A8FC-480D-BE41-6253987419F7}"/>
              </a:ext>
            </a:extLst>
          </p:cNvPr>
          <p:cNvSpPr txBox="1"/>
          <p:nvPr/>
        </p:nvSpPr>
        <p:spPr>
          <a:xfrm>
            <a:off x="5325001" y="349599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13,696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11352A-806E-4D13-816B-39658A12205E}"/>
              </a:ext>
            </a:extLst>
          </p:cNvPr>
          <p:cNvSpPr txBox="1"/>
          <p:nvPr/>
        </p:nvSpPr>
        <p:spPr>
          <a:xfrm>
            <a:off x="5660962" y="354679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11,972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F38657-1F51-4090-8F2A-7AE32977EF24}"/>
              </a:ext>
            </a:extLst>
          </p:cNvPr>
          <p:cNvSpPr txBox="1"/>
          <p:nvPr/>
        </p:nvSpPr>
        <p:spPr>
          <a:xfrm>
            <a:off x="5995380" y="2913026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38,539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5DF618E-A6FC-4629-99F7-F75FF1FD1C33}"/>
              </a:ext>
            </a:extLst>
          </p:cNvPr>
          <p:cNvSpPr txBox="1"/>
          <p:nvPr/>
        </p:nvSpPr>
        <p:spPr>
          <a:xfrm>
            <a:off x="6686142" y="3617910"/>
            <a:ext cx="43633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8,916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D6A482-CAD0-4FF2-859E-3C77EBFA4F07}"/>
              </a:ext>
            </a:extLst>
          </p:cNvPr>
          <p:cNvSpPr txBox="1"/>
          <p:nvPr/>
        </p:nvSpPr>
        <p:spPr>
          <a:xfrm>
            <a:off x="6990198" y="349599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13,516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FB7E8A-93EE-4EC5-AFCE-A47317B83F94}"/>
              </a:ext>
            </a:extLst>
          </p:cNvPr>
          <p:cNvSpPr txBox="1"/>
          <p:nvPr/>
        </p:nvSpPr>
        <p:spPr>
          <a:xfrm>
            <a:off x="7316074" y="3416173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15,100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66F7B6D-ADCD-4DEC-8E1B-E3A26C2946D2}"/>
              </a:ext>
            </a:extLst>
          </p:cNvPr>
          <p:cNvSpPr txBox="1"/>
          <p:nvPr/>
        </p:nvSpPr>
        <p:spPr>
          <a:xfrm>
            <a:off x="7649286" y="3315938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20,549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67E298-0B6B-468E-82C8-65578BE328E7}"/>
              </a:ext>
            </a:extLst>
          </p:cNvPr>
          <p:cNvSpPr txBox="1"/>
          <p:nvPr/>
        </p:nvSpPr>
        <p:spPr>
          <a:xfrm>
            <a:off x="7957976" y="3016429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29,489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7C0778-C09A-4857-8503-E28534EFBE8D}"/>
              </a:ext>
            </a:extLst>
          </p:cNvPr>
          <p:cNvSpPr txBox="1"/>
          <p:nvPr/>
        </p:nvSpPr>
        <p:spPr>
          <a:xfrm>
            <a:off x="8330802" y="3426709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15,422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491F97F-83D7-40D2-927B-13650398BDC1}"/>
              </a:ext>
            </a:extLst>
          </p:cNvPr>
          <p:cNvCxnSpPr>
            <a:cxnSpLocks/>
          </p:cNvCxnSpPr>
          <p:nvPr/>
        </p:nvCxnSpPr>
        <p:spPr>
          <a:xfrm>
            <a:off x="196391" y="4075437"/>
            <a:ext cx="4179151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C6DCD70-F539-4707-89E2-31164ADD8461}"/>
              </a:ext>
            </a:extLst>
          </p:cNvPr>
          <p:cNvSpPr txBox="1"/>
          <p:nvPr/>
        </p:nvSpPr>
        <p:spPr>
          <a:xfrm>
            <a:off x="315051" y="4088157"/>
            <a:ext cx="3770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BFF996-1F39-4055-B985-A60BA54C054F}"/>
              </a:ext>
            </a:extLst>
          </p:cNvPr>
          <p:cNvSpPr txBox="1"/>
          <p:nvPr/>
        </p:nvSpPr>
        <p:spPr>
          <a:xfrm>
            <a:off x="660739" y="4088157"/>
            <a:ext cx="375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Feb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4570F3-0AE5-4271-AA87-45BC6EC0BCEC}"/>
              </a:ext>
            </a:extLst>
          </p:cNvPr>
          <p:cNvSpPr txBox="1"/>
          <p:nvPr/>
        </p:nvSpPr>
        <p:spPr>
          <a:xfrm>
            <a:off x="995275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Mar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D24D2E1-C02D-499D-AEE6-26AD45D7EECB}"/>
              </a:ext>
            </a:extLst>
          </p:cNvPr>
          <p:cNvSpPr txBox="1"/>
          <p:nvPr/>
        </p:nvSpPr>
        <p:spPr>
          <a:xfrm>
            <a:off x="1321076" y="4088157"/>
            <a:ext cx="36420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Apr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A5F2934-3AFB-44C8-943B-930EFB90BECB}"/>
              </a:ext>
            </a:extLst>
          </p:cNvPr>
          <p:cNvSpPr txBox="1"/>
          <p:nvPr/>
        </p:nvSpPr>
        <p:spPr>
          <a:xfrm>
            <a:off x="1666764" y="4088157"/>
            <a:ext cx="4074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May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9E86684-7B3B-430E-8C0B-A39FA2BC42B3}"/>
              </a:ext>
            </a:extLst>
          </p:cNvPr>
          <p:cNvSpPr txBox="1"/>
          <p:nvPr/>
        </p:nvSpPr>
        <p:spPr>
          <a:xfrm>
            <a:off x="2011720" y="4088157"/>
            <a:ext cx="3786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Jun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15FCC2B-4E0B-4A39-A7C1-B1DFA4A39C56}"/>
              </a:ext>
            </a:extLst>
          </p:cNvPr>
          <p:cNvSpPr txBox="1"/>
          <p:nvPr/>
        </p:nvSpPr>
        <p:spPr>
          <a:xfrm>
            <a:off x="2346256" y="4088157"/>
            <a:ext cx="3417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Jul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EBB77F1-0B9E-4BDD-9924-56B3DF72CCEC}"/>
              </a:ext>
            </a:extLst>
          </p:cNvPr>
          <p:cNvSpPr txBox="1"/>
          <p:nvPr/>
        </p:nvSpPr>
        <p:spPr>
          <a:xfrm>
            <a:off x="2680792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Aug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54D6A8-D594-4AAC-B072-FC3B6364E349}"/>
              </a:ext>
            </a:extLst>
          </p:cNvPr>
          <p:cNvSpPr txBox="1"/>
          <p:nvPr/>
        </p:nvSpPr>
        <p:spPr>
          <a:xfrm>
            <a:off x="2996508" y="4088157"/>
            <a:ext cx="3818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Sep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73724A5-9665-4C00-AFC1-E6A0BF650D2A}"/>
              </a:ext>
            </a:extLst>
          </p:cNvPr>
          <p:cNvSpPr txBox="1"/>
          <p:nvPr/>
        </p:nvSpPr>
        <p:spPr>
          <a:xfrm>
            <a:off x="3331174" y="4088157"/>
            <a:ext cx="3626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Oct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C951F0F-ECC1-49E4-9257-B4D73771B46A}"/>
              </a:ext>
            </a:extLst>
          </p:cNvPr>
          <p:cNvSpPr txBox="1"/>
          <p:nvPr/>
        </p:nvSpPr>
        <p:spPr>
          <a:xfrm>
            <a:off x="3656193" y="4088157"/>
            <a:ext cx="3898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Nov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C18243B-F83D-426C-B871-2A6DCACC6116}"/>
              </a:ext>
            </a:extLst>
          </p:cNvPr>
          <p:cNvSpPr txBox="1"/>
          <p:nvPr/>
        </p:nvSpPr>
        <p:spPr>
          <a:xfrm>
            <a:off x="4001076" y="4088157"/>
            <a:ext cx="385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Dec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08BBC94-3119-43D4-8271-E9683835A768}"/>
              </a:ext>
            </a:extLst>
          </p:cNvPr>
          <p:cNvSpPr txBox="1"/>
          <p:nvPr/>
        </p:nvSpPr>
        <p:spPr>
          <a:xfrm>
            <a:off x="345531" y="369919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9B87068-CDCF-40F0-BBC0-9867B7F64A9C}"/>
              </a:ext>
            </a:extLst>
          </p:cNvPr>
          <p:cNvSpPr txBox="1"/>
          <p:nvPr/>
        </p:nvSpPr>
        <p:spPr>
          <a:xfrm>
            <a:off x="660739" y="353663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108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22BCC3D-CCB2-47DB-A5E6-A37F9FD62DDA}"/>
              </a:ext>
            </a:extLst>
          </p:cNvPr>
          <p:cNvSpPr txBox="1"/>
          <p:nvPr/>
        </p:nvSpPr>
        <p:spPr>
          <a:xfrm>
            <a:off x="1005435" y="350615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125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1AB23B-12BB-4819-AFB6-1AF0F1029FC9}"/>
              </a:ext>
            </a:extLst>
          </p:cNvPr>
          <p:cNvSpPr txBox="1"/>
          <p:nvPr/>
        </p:nvSpPr>
        <p:spPr>
          <a:xfrm>
            <a:off x="1341396" y="356711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102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EFF6E61-6EFF-41F7-A054-4E7B0E9C1307}"/>
              </a:ext>
            </a:extLst>
          </p:cNvPr>
          <p:cNvSpPr txBox="1"/>
          <p:nvPr/>
        </p:nvSpPr>
        <p:spPr>
          <a:xfrm>
            <a:off x="2001560" y="327247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216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A345161-3705-4DAC-B7D4-32C44AACF2F8}"/>
              </a:ext>
            </a:extLst>
          </p:cNvPr>
          <p:cNvSpPr txBox="1"/>
          <p:nvPr/>
        </p:nvSpPr>
        <p:spPr>
          <a:xfrm>
            <a:off x="2336096" y="356711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99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1BF4649-C6A3-4435-AB93-82A2F66AA652}"/>
              </a:ext>
            </a:extLst>
          </p:cNvPr>
          <p:cNvSpPr txBox="1"/>
          <p:nvPr/>
        </p:nvSpPr>
        <p:spPr>
          <a:xfrm>
            <a:off x="2701112" y="3628070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79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56B2D-8F1B-45C6-B808-3C74AE50FC7C}"/>
              </a:ext>
            </a:extLst>
          </p:cNvPr>
          <p:cNvSpPr txBox="1"/>
          <p:nvPr/>
        </p:nvSpPr>
        <p:spPr>
          <a:xfrm>
            <a:off x="2996508" y="335375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189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34F5424-FD5C-4EF4-929A-FA3470DBE7EA}"/>
              </a:ext>
            </a:extLst>
          </p:cNvPr>
          <p:cNvSpPr txBox="1"/>
          <p:nvPr/>
        </p:nvSpPr>
        <p:spPr>
          <a:xfrm>
            <a:off x="3678415" y="3178915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253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4C54747-4660-4C4B-B534-3CA0A13AE3ED}"/>
              </a:ext>
            </a:extLst>
          </p:cNvPr>
          <p:cNvSpPr txBox="1"/>
          <p:nvPr/>
        </p:nvSpPr>
        <p:spPr>
          <a:xfrm>
            <a:off x="3998850" y="3479203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158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B4D61A6-43A2-44AC-A426-21A604C3775C}"/>
              </a:ext>
            </a:extLst>
          </p:cNvPr>
          <p:cNvSpPr txBox="1"/>
          <p:nvPr/>
        </p:nvSpPr>
        <p:spPr>
          <a:xfrm>
            <a:off x="1656677" y="3333430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175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0FDE281-D761-428E-9261-4CBD65A6465E}"/>
              </a:ext>
            </a:extLst>
          </p:cNvPr>
          <p:cNvSpPr/>
          <p:nvPr/>
        </p:nvSpPr>
        <p:spPr>
          <a:xfrm>
            <a:off x="6096000" y="3100632"/>
            <a:ext cx="246190" cy="94468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7EADBCE-223D-4D55-B4A3-9EDB23C91118}"/>
              </a:ext>
            </a:extLst>
          </p:cNvPr>
          <p:cNvSpPr txBox="1"/>
          <p:nvPr/>
        </p:nvSpPr>
        <p:spPr>
          <a:xfrm>
            <a:off x="6313812" y="3272470"/>
            <a:ext cx="4940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22,597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6CA642C-8BE8-4F7C-A87D-BBAC18E958F2}"/>
              </a:ext>
            </a:extLst>
          </p:cNvPr>
          <p:cNvSpPr/>
          <p:nvPr/>
        </p:nvSpPr>
        <p:spPr>
          <a:xfrm>
            <a:off x="5760277" y="3732150"/>
            <a:ext cx="246190" cy="31456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43A317F-D4B0-4B23-AD2D-CAF9A021E8BF}"/>
              </a:ext>
            </a:extLst>
          </p:cNvPr>
          <p:cNvSpPr/>
          <p:nvPr/>
        </p:nvSpPr>
        <p:spPr>
          <a:xfrm>
            <a:off x="5424820" y="3693592"/>
            <a:ext cx="246190" cy="3531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660A115-A28B-4E70-9FFE-B5D0A92F82A0}"/>
              </a:ext>
            </a:extLst>
          </p:cNvPr>
          <p:cNvSpPr/>
          <p:nvPr/>
        </p:nvSpPr>
        <p:spPr>
          <a:xfrm>
            <a:off x="5098969" y="3617910"/>
            <a:ext cx="246190" cy="42880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133DBE1-1654-4315-9156-C6EA1E415855}"/>
              </a:ext>
            </a:extLst>
          </p:cNvPr>
          <p:cNvSpPr/>
          <p:nvPr/>
        </p:nvSpPr>
        <p:spPr>
          <a:xfrm>
            <a:off x="4764200" y="3815535"/>
            <a:ext cx="246190" cy="23117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ED8E859-3463-43BF-AA7D-7123A00F7996}"/>
              </a:ext>
            </a:extLst>
          </p:cNvPr>
          <p:cNvSpPr/>
          <p:nvPr/>
        </p:nvSpPr>
        <p:spPr>
          <a:xfrm>
            <a:off x="6428218" y="3484788"/>
            <a:ext cx="246190" cy="5619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907CF58-6F06-408E-B560-CAAD7672F62F}"/>
              </a:ext>
            </a:extLst>
          </p:cNvPr>
          <p:cNvSpPr/>
          <p:nvPr/>
        </p:nvSpPr>
        <p:spPr>
          <a:xfrm>
            <a:off x="6758401" y="3824425"/>
            <a:ext cx="246190" cy="2222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01AA869-5A6F-4713-BE99-E038D57C30C1}"/>
              </a:ext>
            </a:extLst>
          </p:cNvPr>
          <p:cNvSpPr/>
          <p:nvPr/>
        </p:nvSpPr>
        <p:spPr>
          <a:xfrm>
            <a:off x="7096327" y="3693592"/>
            <a:ext cx="246190" cy="3531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3241706-69E5-4251-8020-EE84DD80A439}"/>
              </a:ext>
            </a:extLst>
          </p:cNvPr>
          <p:cNvSpPr/>
          <p:nvPr/>
        </p:nvSpPr>
        <p:spPr>
          <a:xfrm>
            <a:off x="7746211" y="3495990"/>
            <a:ext cx="246190" cy="55072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0A7EBC8C-3771-4F0A-B49F-DCE7BF238597}"/>
              </a:ext>
            </a:extLst>
          </p:cNvPr>
          <p:cNvSpPr/>
          <p:nvPr/>
        </p:nvSpPr>
        <p:spPr>
          <a:xfrm>
            <a:off x="8085110" y="3569194"/>
            <a:ext cx="246190" cy="4775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37BC3A5-B4C3-4B2E-A6C2-B275E7836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0684" y="2891903"/>
            <a:ext cx="1530698" cy="13153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B4AA55B7-7768-437E-B3DB-4A189D4F0A37}"/>
              </a:ext>
            </a:extLst>
          </p:cNvPr>
          <p:cNvSpPr txBox="1"/>
          <p:nvPr/>
        </p:nvSpPr>
        <p:spPr>
          <a:xfrm>
            <a:off x="9533946" y="2957042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Virtual</a:t>
            </a:r>
          </a:p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54 (3.2%)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AE19847-02A5-414D-AF88-99D002B4AD54}"/>
              </a:ext>
            </a:extLst>
          </p:cNvPr>
          <p:cNvSpPr txBox="1"/>
          <p:nvPr/>
        </p:nvSpPr>
        <p:spPr>
          <a:xfrm>
            <a:off x="10965034" y="295704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Hybrid</a:t>
            </a:r>
          </a:p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413 (23.1%)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B8C5BAA-2FCF-40CA-B06E-E3D323F4579E}"/>
              </a:ext>
            </a:extLst>
          </p:cNvPr>
          <p:cNvSpPr txBox="1"/>
          <p:nvPr/>
        </p:nvSpPr>
        <p:spPr>
          <a:xfrm>
            <a:off x="9388438" y="3534846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In Person</a:t>
            </a:r>
          </a:p>
          <a:p>
            <a:pPr algn="l"/>
            <a:r>
              <a:rPr lang="en-US" sz="900">
                <a:latin typeface="Roboto" pitchFamily="2" charset="0"/>
                <a:ea typeface="Roboto" pitchFamily="2" charset="0"/>
              </a:rPr>
              <a:t>1320 (73.7%)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0169F8-AE2F-4D68-AF56-16B53E4CBAD3}"/>
              </a:ext>
            </a:extLst>
          </p:cNvPr>
          <p:cNvSpPr txBox="1"/>
          <p:nvPr/>
        </p:nvSpPr>
        <p:spPr>
          <a:xfrm>
            <a:off x="11021228" y="3827088"/>
            <a:ext cx="10898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Roboto" pitchFamily="2" charset="0"/>
                <a:ea typeface="Roboto" pitchFamily="2" charset="0"/>
              </a:rPr>
              <a:t>Total 1,790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3FE45D9-5012-4808-A7B2-3ADA6C31CECF}"/>
              </a:ext>
            </a:extLst>
          </p:cNvPr>
          <p:cNvSpPr txBox="1"/>
          <p:nvPr/>
        </p:nvSpPr>
        <p:spPr>
          <a:xfrm>
            <a:off x="3354506" y="3231636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>
                <a:latin typeface="Roboto" pitchFamily="2" charset="0"/>
                <a:ea typeface="Roboto" pitchFamily="2" charset="0"/>
              </a:rPr>
              <a:t>233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E872918-CDA4-4FF6-878A-93F29AB61E76}"/>
              </a:ext>
            </a:extLst>
          </p:cNvPr>
          <p:cNvSpPr/>
          <p:nvPr/>
        </p:nvSpPr>
        <p:spPr>
          <a:xfrm>
            <a:off x="3403792" y="3435027"/>
            <a:ext cx="249643" cy="610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60378F6-5A93-44DC-8821-52B40F70709A}"/>
              </a:ext>
            </a:extLst>
          </p:cNvPr>
          <p:cNvSpPr/>
          <p:nvPr/>
        </p:nvSpPr>
        <p:spPr>
          <a:xfrm>
            <a:off x="3724899" y="3353751"/>
            <a:ext cx="249643" cy="691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66F73F5-1B45-4066-80C2-FB574B982A69}"/>
              </a:ext>
            </a:extLst>
          </p:cNvPr>
          <p:cNvSpPr/>
          <p:nvPr/>
        </p:nvSpPr>
        <p:spPr>
          <a:xfrm>
            <a:off x="4064332" y="3693591"/>
            <a:ext cx="249643" cy="351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6F0CF3D-ABB9-4D7D-98C6-1682F5A01147}"/>
              </a:ext>
            </a:extLst>
          </p:cNvPr>
          <p:cNvSpPr/>
          <p:nvPr/>
        </p:nvSpPr>
        <p:spPr>
          <a:xfrm>
            <a:off x="3054000" y="3534846"/>
            <a:ext cx="249643" cy="510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F91201F0-9CC4-41E3-B141-64F59A658AFF}"/>
              </a:ext>
            </a:extLst>
          </p:cNvPr>
          <p:cNvSpPr/>
          <p:nvPr/>
        </p:nvSpPr>
        <p:spPr>
          <a:xfrm>
            <a:off x="2725688" y="3815534"/>
            <a:ext cx="249643" cy="2268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FEA6D1F7-2529-4C23-ADE4-837C4CEC3DB8}"/>
              </a:ext>
            </a:extLst>
          </p:cNvPr>
          <p:cNvSpPr/>
          <p:nvPr/>
        </p:nvSpPr>
        <p:spPr>
          <a:xfrm>
            <a:off x="2378213" y="3762234"/>
            <a:ext cx="249643" cy="280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014538-ED91-4869-BF53-E360DBAD6B14}"/>
              </a:ext>
            </a:extLst>
          </p:cNvPr>
          <p:cNvSpPr/>
          <p:nvPr/>
        </p:nvSpPr>
        <p:spPr>
          <a:xfrm>
            <a:off x="2048565" y="3461472"/>
            <a:ext cx="249643" cy="580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6768B34-28EF-4E0E-8841-EAA135225B80}"/>
              </a:ext>
            </a:extLst>
          </p:cNvPr>
          <p:cNvSpPr/>
          <p:nvPr/>
        </p:nvSpPr>
        <p:spPr>
          <a:xfrm>
            <a:off x="8070219" y="3225178"/>
            <a:ext cx="272922" cy="8215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EE75753-7599-45B2-8772-123B849291D2}"/>
              </a:ext>
            </a:extLst>
          </p:cNvPr>
          <p:cNvSpPr/>
          <p:nvPr/>
        </p:nvSpPr>
        <p:spPr>
          <a:xfrm>
            <a:off x="8415864" y="3617822"/>
            <a:ext cx="257215" cy="42040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7DF4A2A-D3BA-4D22-A0C3-7920C5D10E07}"/>
              </a:ext>
            </a:extLst>
          </p:cNvPr>
          <p:cNvSpPr/>
          <p:nvPr/>
        </p:nvSpPr>
        <p:spPr>
          <a:xfrm>
            <a:off x="7422842" y="3638083"/>
            <a:ext cx="249643" cy="4001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172A4C3-F89B-4524-AE04-C50587A0A332}"/>
              </a:ext>
            </a:extLst>
          </p:cNvPr>
          <p:cNvSpPr/>
          <p:nvPr/>
        </p:nvSpPr>
        <p:spPr>
          <a:xfrm>
            <a:off x="1720080" y="3557086"/>
            <a:ext cx="249643" cy="4811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67A4D9D-82BE-4E13-AF7B-124D420DF113}"/>
              </a:ext>
            </a:extLst>
          </p:cNvPr>
          <p:cNvSpPr/>
          <p:nvPr/>
        </p:nvSpPr>
        <p:spPr>
          <a:xfrm>
            <a:off x="1386453" y="3762234"/>
            <a:ext cx="249643" cy="275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DD51A09-170B-4FA0-803E-BEDCBEC5A856}"/>
              </a:ext>
            </a:extLst>
          </p:cNvPr>
          <p:cNvSpPr/>
          <p:nvPr/>
        </p:nvSpPr>
        <p:spPr>
          <a:xfrm>
            <a:off x="1047978" y="3703646"/>
            <a:ext cx="249643" cy="3413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BDD5E4B-836E-4D12-9FF0-56A98450447C}"/>
              </a:ext>
            </a:extLst>
          </p:cNvPr>
          <p:cNvSpPr/>
          <p:nvPr/>
        </p:nvSpPr>
        <p:spPr>
          <a:xfrm>
            <a:off x="710139" y="3755308"/>
            <a:ext cx="249643" cy="27599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8794120-97C1-41A3-A88C-50EB2C7D4088}"/>
              </a:ext>
            </a:extLst>
          </p:cNvPr>
          <p:cNvSpPr/>
          <p:nvPr/>
        </p:nvSpPr>
        <p:spPr>
          <a:xfrm>
            <a:off x="382267" y="3906961"/>
            <a:ext cx="249643" cy="137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50429-0C4E-4F13-9FD5-3C39E4A1C81E}"/>
              </a:ext>
            </a:extLst>
          </p:cNvPr>
          <p:cNvSpPr txBox="1"/>
          <p:nvPr/>
        </p:nvSpPr>
        <p:spPr>
          <a:xfrm>
            <a:off x="6517220" y="4430616"/>
            <a:ext cx="5687137" cy="17851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AC24AF"/>
                </a:solidFill>
                <a:latin typeface="Roboto" pitchFamily="2" charset="0"/>
                <a:ea typeface="Roboto" pitchFamily="2" charset="0"/>
                <a:cs typeface="Calibri"/>
              </a:rPr>
              <a:t>80+ established clients</a:t>
            </a:r>
            <a:endParaRPr lang="en-US" sz="2000">
              <a:solidFill>
                <a:srgbClr val="AC24AF"/>
              </a:solidFill>
              <a:latin typeface="Roboto" pitchFamily="2" charset="0"/>
              <a:ea typeface="Roboto" pitchFamily="2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Large (&gt;100 events held): WHO, UNCTAD, OHCHR, DGC, ECE, ODA, UNEP,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Medium (10&gt; events held &gt;100): UNFCCC, UNHCR, DESA, UNAIDS, ESCWA, OCHA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Roboto" pitchFamily="2" charset="0"/>
                <a:ea typeface="Roboto" pitchFamily="2" charset="0"/>
                <a:cs typeface="Calibri"/>
              </a:rPr>
              <a:t>Small (&lt;10 events held):  UNIDO, UNESCO, OPCW, etc.</a:t>
            </a:r>
            <a:endParaRPr lang="en-US" sz="1600" b="1">
              <a:latin typeface="Roboto" pitchFamily="2" charset="0"/>
              <a:ea typeface="Roboto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2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191785" y="282713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Indico.UN web visits statistics</a:t>
            </a:r>
            <a:br>
              <a:rPr lang="en-US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</a:br>
            <a:r>
              <a:rPr lang="en-US" sz="40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(June 2022 – 31 Jan 2023) </a:t>
            </a:r>
            <a:endParaRPr lang="en-GB" sz="36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692E74EF-FE24-49F5-992B-7C5678681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" y="1981128"/>
            <a:ext cx="5624481" cy="82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tx2"/>
                </a:solidFill>
                <a:latin typeface="Roboto" pitchFamily="2" charset="0"/>
                <a:ea typeface="Roboto" pitchFamily="2" charset="0"/>
                <a:cs typeface="Calibri"/>
              </a:rPr>
              <a:t>6,375,000 + views</a:t>
            </a:r>
          </a:p>
          <a:p>
            <a:r>
              <a:rPr lang="en-US" sz="20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  <a:cs typeface="Calibri"/>
              </a:rPr>
              <a:t>504,000 visitors </a:t>
            </a:r>
            <a:br>
              <a:rPr lang="en-US" sz="20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  <a:cs typeface="Calibri"/>
              </a:rPr>
            </a:br>
            <a:r>
              <a:rPr lang="en-US" sz="1200" b="1" dirty="0">
                <a:solidFill>
                  <a:schemeClr val="accent2"/>
                </a:solidFill>
                <a:latin typeface="Roboto" pitchFamily="2" charset="0"/>
                <a:ea typeface="Roboto" pitchFamily="2" charset="0"/>
                <a:cs typeface="Calibri"/>
              </a:rPr>
              <a:t>(a visitor can have more than one view)  </a:t>
            </a:r>
            <a:endParaRPr lang="en-US" sz="2000" b="1" dirty="0">
              <a:solidFill>
                <a:schemeClr val="accent2"/>
              </a:solidFill>
              <a:latin typeface="Roboto" pitchFamily="2" charset="0"/>
              <a:ea typeface="Roboto" pitchFamily="2" charset="0"/>
              <a:cs typeface="Calibri"/>
            </a:endParaRPr>
          </a:p>
        </p:txBody>
      </p:sp>
      <p:graphicFrame>
        <p:nvGraphicFramePr>
          <p:cNvPr id="109" name="Chart 108">
            <a:extLst>
              <a:ext uri="{FF2B5EF4-FFF2-40B4-BE49-F238E27FC236}">
                <a16:creationId xmlns:a16="http://schemas.microsoft.com/office/drawing/2014/main" id="{A36CB121-9282-49FF-8149-7E863C72FB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15379"/>
              </p:ext>
            </p:extLst>
          </p:nvPr>
        </p:nvGraphicFramePr>
        <p:xfrm>
          <a:off x="4253749" y="1608276"/>
          <a:ext cx="7566776" cy="4144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763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B07A98D-4161-F740-9459-37EBB25118B6}"/>
              </a:ext>
            </a:extLst>
          </p:cNvPr>
          <p:cNvSpPr/>
          <p:nvPr/>
        </p:nvSpPr>
        <p:spPr>
          <a:xfrm>
            <a:off x="174171" y="5949538"/>
            <a:ext cx="1407203" cy="440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381375" y="2962897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Indico.UN Project updates </a:t>
            </a:r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68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320">
            <a:extLst>
              <a:ext uri="{FF2B5EF4-FFF2-40B4-BE49-F238E27FC236}">
                <a16:creationId xmlns:a16="http://schemas.microsoft.com/office/drawing/2014/main" id="{38293050-678F-45E3-AA56-FEC34321D077}"/>
              </a:ext>
            </a:extLst>
          </p:cNvPr>
          <p:cNvSpPr/>
          <p:nvPr/>
        </p:nvSpPr>
        <p:spPr>
          <a:xfrm rot="10800000">
            <a:off x="11503681" y="5360955"/>
            <a:ext cx="317502" cy="32003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FFB4E98-EA0E-4706-9BBC-F09307A121A0}"/>
              </a:ext>
            </a:extLst>
          </p:cNvPr>
          <p:cNvSpPr/>
          <p:nvPr/>
        </p:nvSpPr>
        <p:spPr>
          <a:xfrm rot="10800000">
            <a:off x="11522153" y="5211566"/>
            <a:ext cx="317502" cy="320035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4AE8155-5562-4B0E-91E9-0772CC05CA9D}"/>
              </a:ext>
            </a:extLst>
          </p:cNvPr>
          <p:cNvSpPr/>
          <p:nvPr/>
        </p:nvSpPr>
        <p:spPr>
          <a:xfrm rot="10800000">
            <a:off x="11549539" y="5742204"/>
            <a:ext cx="317502" cy="307144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97EF2B-346C-4E0F-8882-000125F6883D}"/>
              </a:ext>
            </a:extLst>
          </p:cNvPr>
          <p:cNvSpPr/>
          <p:nvPr/>
        </p:nvSpPr>
        <p:spPr>
          <a:xfrm>
            <a:off x="0" y="6096699"/>
            <a:ext cx="12061754" cy="34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AD37CA1-F789-4ED4-AB92-3A2D6B44329E}"/>
              </a:ext>
            </a:extLst>
          </p:cNvPr>
          <p:cNvSpPr/>
          <p:nvPr/>
        </p:nvSpPr>
        <p:spPr>
          <a:xfrm>
            <a:off x="6879009" y="948904"/>
            <a:ext cx="1147659" cy="56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  <a:p>
            <a:pPr algn="r"/>
            <a:endParaRPr lang="en-US" sz="1100">
              <a:solidFill>
                <a:schemeClr val="accent2"/>
              </a:solidFill>
              <a:ea typeface="Roboto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B42495-119C-4F82-9C15-2E89D7679E36}"/>
              </a:ext>
            </a:extLst>
          </p:cNvPr>
          <p:cNvSpPr/>
          <p:nvPr/>
        </p:nvSpPr>
        <p:spPr>
          <a:xfrm>
            <a:off x="2383434" y="6196732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‘21</a:t>
            </a:r>
            <a:endParaRPr lang="en-US" b="1">
              <a:ea typeface="Roboto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55AA1D-2D31-4729-8A0F-7F6DE3D0A8D4}"/>
              </a:ext>
            </a:extLst>
          </p:cNvPr>
          <p:cNvSpPr/>
          <p:nvPr/>
        </p:nvSpPr>
        <p:spPr>
          <a:xfrm>
            <a:off x="11192301" y="6196732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40C236-E153-40D2-BE5C-DDBD686F236B}"/>
              </a:ext>
            </a:extLst>
          </p:cNvPr>
          <p:cNvSpPr/>
          <p:nvPr/>
        </p:nvSpPr>
        <p:spPr>
          <a:xfrm>
            <a:off x="9038976" y="6196732"/>
            <a:ext cx="85472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Jun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A63E96-F6CB-4921-AD19-1FFBFA13789D}"/>
              </a:ext>
            </a:extLst>
          </p:cNvPr>
          <p:cNvSpPr/>
          <p:nvPr/>
        </p:nvSpPr>
        <p:spPr>
          <a:xfrm>
            <a:off x="7893385" y="6196732"/>
            <a:ext cx="92845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Mar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E76C27-905E-48C6-838B-1C179821DB35}"/>
              </a:ext>
            </a:extLst>
          </p:cNvPr>
          <p:cNvSpPr/>
          <p:nvPr/>
        </p:nvSpPr>
        <p:spPr>
          <a:xfrm>
            <a:off x="10102815" y="6196732"/>
            <a:ext cx="87876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Sep ‘23</a:t>
            </a:r>
            <a:endParaRPr lang="en-US" b="1">
              <a:ea typeface="Roboto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991E7-D39F-4898-96A6-A01BBDAB7295}"/>
              </a:ext>
            </a:extLst>
          </p:cNvPr>
          <p:cNvSpPr/>
          <p:nvPr/>
        </p:nvSpPr>
        <p:spPr>
          <a:xfrm>
            <a:off x="6787868" y="6196732"/>
            <a:ext cx="888385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Dec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3B4A76-4E0C-474E-B421-67AE710357DA}"/>
              </a:ext>
            </a:extLst>
          </p:cNvPr>
          <p:cNvSpPr/>
          <p:nvPr/>
        </p:nvSpPr>
        <p:spPr>
          <a:xfrm>
            <a:off x="4634542" y="6196732"/>
            <a:ext cx="85472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Jun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F1F5F4-36AD-473B-9ADD-9024D1B1DDC0}"/>
              </a:ext>
            </a:extLst>
          </p:cNvPr>
          <p:cNvSpPr/>
          <p:nvPr/>
        </p:nvSpPr>
        <p:spPr>
          <a:xfrm>
            <a:off x="3488951" y="6196732"/>
            <a:ext cx="928459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Mar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09FDB17-A783-4689-9071-C52ED179B42E}"/>
              </a:ext>
            </a:extLst>
          </p:cNvPr>
          <p:cNvSpPr/>
          <p:nvPr/>
        </p:nvSpPr>
        <p:spPr>
          <a:xfrm>
            <a:off x="5698381" y="6196732"/>
            <a:ext cx="87876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>
                <a:ea typeface="Roboto" pitchFamily="2" charset="0"/>
              </a:rPr>
              <a:t>Sep ‘22</a:t>
            </a:r>
            <a:endParaRPr lang="en-US" b="1">
              <a:ea typeface="Roboto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83CC7F89-800B-4615-AADA-B20BF75EEB8B}"/>
              </a:ext>
            </a:extLst>
          </p:cNvPr>
          <p:cNvSpPr txBox="1"/>
          <p:nvPr/>
        </p:nvSpPr>
        <p:spPr>
          <a:xfrm>
            <a:off x="6795807" y="2036628"/>
            <a:ext cx="13344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>
                <a:solidFill>
                  <a:schemeClr val="accent2"/>
                </a:solidFill>
                <a:ea typeface="Roboto" pitchFamily="2" charset="0"/>
              </a:rPr>
              <a:t>Code freeze </a:t>
            </a:r>
          </a:p>
          <a:p>
            <a:pPr algn="ctr"/>
            <a:r>
              <a:rPr lang="en-US" sz="1100">
                <a:solidFill>
                  <a:schemeClr val="accent2"/>
                </a:solidFill>
                <a:ea typeface="Roboto" pitchFamily="2" charset="0"/>
              </a:rPr>
              <a:t>Dec’22 - Feb‘23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25CD37DA-846A-4B2C-8FA8-37EB9474A0F1}"/>
              </a:ext>
            </a:extLst>
          </p:cNvPr>
          <p:cNvSpPr/>
          <p:nvPr/>
        </p:nvSpPr>
        <p:spPr>
          <a:xfrm>
            <a:off x="7924096" y="5739703"/>
            <a:ext cx="3719625" cy="32229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r" defTabSz="914400" rtl="0" eaLnBrk="1" latinLnBrk="0" hangingPunct="1"/>
            <a:endParaRPr lang="en-US" sz="1050" kern="1200">
              <a:solidFill>
                <a:schemeClr val="lt1"/>
              </a:solidFill>
              <a:ea typeface="+mn-ea"/>
              <a:cs typeface="+mn-cs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FDD1EC80-7E94-44BE-B617-6C24BC5BB95E}"/>
              </a:ext>
            </a:extLst>
          </p:cNvPr>
          <p:cNvSpPr/>
          <p:nvPr/>
        </p:nvSpPr>
        <p:spPr>
          <a:xfrm>
            <a:off x="-25492" y="5714773"/>
            <a:ext cx="193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New onboardings</a:t>
            </a:r>
            <a:endParaRPr lang="en-US" sz="1400">
              <a:ea typeface="Roboto" pitchFamily="2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AE031CE-3A9C-4765-B1B6-C18FCC9F33B3}"/>
              </a:ext>
            </a:extLst>
          </p:cNvPr>
          <p:cNvSpPr/>
          <p:nvPr/>
        </p:nvSpPr>
        <p:spPr>
          <a:xfrm>
            <a:off x="6556814" y="5751406"/>
            <a:ext cx="1881215" cy="299683"/>
          </a:xfrm>
          <a:prstGeom prst="rect">
            <a:avLst/>
          </a:prstGeom>
          <a:gradFill>
            <a:gsLst>
              <a:gs pos="79000">
                <a:schemeClr val="accent6"/>
              </a:gs>
              <a:gs pos="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UNICRI (SLA)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3658C6-DF3B-4AB6-B6CE-B759270C4D57}"/>
              </a:ext>
            </a:extLst>
          </p:cNvPr>
          <p:cNvGrpSpPr/>
          <p:nvPr/>
        </p:nvGrpSpPr>
        <p:grpSpPr>
          <a:xfrm>
            <a:off x="8798567" y="838910"/>
            <a:ext cx="2763737" cy="1128263"/>
            <a:chOff x="3473256" y="5031620"/>
            <a:chExt cx="2763737" cy="112826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83FE5E7-C39D-4318-BE77-F4CACDE30003}"/>
                </a:ext>
              </a:extLst>
            </p:cNvPr>
            <p:cNvSpPr/>
            <p:nvPr/>
          </p:nvSpPr>
          <p:spPr>
            <a:xfrm>
              <a:off x="3473256" y="5031620"/>
              <a:ext cx="2763737" cy="9689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Roboto" pitchFamily="2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3700168-90AE-42ED-B986-A42C9EE76FDB}"/>
                </a:ext>
              </a:extLst>
            </p:cNvPr>
            <p:cNvSpPr/>
            <p:nvPr/>
          </p:nvSpPr>
          <p:spPr>
            <a:xfrm>
              <a:off x="3719131" y="5355630"/>
              <a:ext cx="142932" cy="159858"/>
            </a:xfrm>
            <a:prstGeom prst="rect">
              <a:avLst/>
            </a:prstGeom>
            <a:gradFill>
              <a:gsLst>
                <a:gs pos="100000">
                  <a:schemeClr val="accent6"/>
                </a:gs>
                <a:gs pos="61000">
                  <a:schemeClr val="accent1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Roboto" pitchFamily="2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A6E8D6F-5DB2-490F-A2E9-6C1E8A774A1C}"/>
                </a:ext>
              </a:extLst>
            </p:cNvPr>
            <p:cNvSpPr/>
            <p:nvPr/>
          </p:nvSpPr>
          <p:spPr>
            <a:xfrm>
              <a:off x="3719131" y="5565295"/>
              <a:ext cx="142932" cy="15985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a typeface="Roboto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3E36AA0-DA3A-42ED-86B1-639D544A5647}"/>
                </a:ext>
              </a:extLst>
            </p:cNvPr>
            <p:cNvSpPr txBox="1"/>
            <p:nvPr/>
          </p:nvSpPr>
          <p:spPr>
            <a:xfrm>
              <a:off x="3879903" y="5302420"/>
              <a:ext cx="761747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l"/>
              <a:r>
                <a:rPr lang="en-US" sz="1000">
                  <a:solidFill>
                    <a:schemeClr val="accent1">
                      <a:lumMod val="50000"/>
                    </a:schemeClr>
                  </a:solidFill>
                  <a:ea typeface="Roboto" pitchFamily="2" charset="0"/>
                </a:rPr>
                <a:t>In progress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685111-0673-4336-A054-52CB65A30E5F}"/>
                </a:ext>
              </a:extLst>
            </p:cNvPr>
            <p:cNvSpPr txBox="1"/>
            <p:nvPr/>
          </p:nvSpPr>
          <p:spPr>
            <a:xfrm>
              <a:off x="3879903" y="5515729"/>
              <a:ext cx="758541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r>
                <a:rPr lang="en-US" sz="1000">
                  <a:solidFill>
                    <a:schemeClr val="accent1">
                      <a:lumMod val="50000"/>
                    </a:schemeClr>
                  </a:solidFill>
                  <a:ea typeface="Roboto" pitchFamily="2" charset="0"/>
                </a:rPr>
                <a:t>Completed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30A172D-EE30-4E9A-98FB-00D5444439A4}"/>
                </a:ext>
              </a:extLst>
            </p:cNvPr>
            <p:cNvSpPr/>
            <p:nvPr/>
          </p:nvSpPr>
          <p:spPr>
            <a:xfrm>
              <a:off x="3719131" y="5141614"/>
              <a:ext cx="142932" cy="15985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Roboto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3444F2C-247F-4FB2-95C1-E3FD72EA7802}"/>
                </a:ext>
              </a:extLst>
            </p:cNvPr>
            <p:cNvSpPr txBox="1"/>
            <p:nvPr/>
          </p:nvSpPr>
          <p:spPr>
            <a:xfrm>
              <a:off x="3911161" y="5079684"/>
              <a:ext cx="974947" cy="246221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solidFill>
                    <a:schemeClr val="accent1">
                      <a:lumMod val="50000"/>
                    </a:schemeClr>
                  </a:solidFill>
                  <a:ea typeface="Roboto" pitchFamily="2" charset="0"/>
                </a:rPr>
                <a:t>Not yet started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A9D6C1D-50F4-4652-A354-8531A9469052}"/>
                </a:ext>
              </a:extLst>
            </p:cNvPr>
            <p:cNvSpPr/>
            <p:nvPr/>
          </p:nvSpPr>
          <p:spPr>
            <a:xfrm>
              <a:off x="3719131" y="5782362"/>
              <a:ext cx="142932" cy="15985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ea typeface="Roboto" pitchFamily="2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B88D3D1-A602-413F-A962-BAB1B0764D16}"/>
                </a:ext>
              </a:extLst>
            </p:cNvPr>
            <p:cNvSpPr txBox="1"/>
            <p:nvPr/>
          </p:nvSpPr>
          <p:spPr>
            <a:xfrm>
              <a:off x="3879903" y="5723560"/>
              <a:ext cx="1348446" cy="246221"/>
            </a:xfrm>
            <a:prstGeom prst="rect">
              <a:avLst/>
            </a:prstGeom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1000">
                  <a:solidFill>
                    <a:schemeClr val="accent1">
                      <a:lumMod val="50000"/>
                    </a:schemeClr>
                  </a:solidFill>
                  <a:ea typeface="Roboto"/>
                  <a:cs typeface="Roboto"/>
                </a:rPr>
                <a:t>Not approved/on hold</a:t>
              </a:r>
              <a:endParaRPr lang="en-US" sz="1000">
                <a:solidFill>
                  <a:schemeClr val="accent1">
                    <a:lumMod val="50000"/>
                  </a:schemeClr>
                </a:solidFill>
                <a:ea typeface="Roboto" pitchFamily="2" charset="0"/>
                <a:cs typeface="Roboto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40331C30-2B4E-4DD7-97B8-BA0A0E9DAA63}"/>
                </a:ext>
              </a:extLst>
            </p:cNvPr>
            <p:cNvSpPr txBox="1"/>
            <p:nvPr/>
          </p:nvSpPr>
          <p:spPr>
            <a:xfrm>
              <a:off x="5550648" y="5882884"/>
              <a:ext cx="6430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1">
                      <a:lumMod val="50000"/>
                    </a:schemeClr>
                  </a:solidFill>
                  <a:ea typeface="Roboto" pitchFamily="2" charset="0"/>
                </a:rPr>
                <a:t>Legend</a:t>
              </a:r>
            </a:p>
          </p:txBody>
        </p:sp>
      </p:grpSp>
      <p:sp>
        <p:nvSpPr>
          <p:cNvPr id="145" name="Title 1">
            <a:extLst>
              <a:ext uri="{FF2B5EF4-FFF2-40B4-BE49-F238E27FC236}">
                <a16:creationId xmlns:a16="http://schemas.microsoft.com/office/drawing/2014/main" id="{EFD8919F-4718-4221-88D6-9D49294EF6B8}"/>
              </a:ext>
            </a:extLst>
          </p:cNvPr>
          <p:cNvSpPr txBox="1">
            <a:spLocks/>
          </p:cNvSpPr>
          <p:nvPr/>
        </p:nvSpPr>
        <p:spPr>
          <a:xfrm>
            <a:off x="269823" y="190395"/>
            <a:ext cx="11810625" cy="7078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2022 Indico.UN achievements</a:t>
            </a:r>
            <a:endParaRPr lang="en-GB" b="1" spc="30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73B6830-0AB1-412A-9B46-D8DF49C9CE26}"/>
              </a:ext>
            </a:extLst>
          </p:cNvPr>
          <p:cNvSpPr/>
          <p:nvPr/>
        </p:nvSpPr>
        <p:spPr>
          <a:xfrm>
            <a:off x="7013607" y="6106126"/>
            <a:ext cx="4613490" cy="268856"/>
          </a:xfrm>
          <a:prstGeom prst="rect">
            <a:avLst/>
          </a:prstGeom>
          <a:gradFill>
            <a:gsLst>
              <a:gs pos="96000">
                <a:schemeClr val="accent6"/>
              </a:gs>
              <a:gs pos="54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365AE34-48A9-4429-B9DA-62D915E21E9B}"/>
              </a:ext>
            </a:extLst>
          </p:cNvPr>
          <p:cNvSpPr/>
          <p:nvPr/>
        </p:nvSpPr>
        <p:spPr>
          <a:xfrm>
            <a:off x="2861827" y="6106126"/>
            <a:ext cx="4151779" cy="2688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D6BFD2F-FD34-4820-AFB3-719EC0CE90C0}"/>
              </a:ext>
            </a:extLst>
          </p:cNvPr>
          <p:cNvSpPr/>
          <p:nvPr/>
        </p:nvSpPr>
        <p:spPr>
          <a:xfrm>
            <a:off x="2890395" y="5751406"/>
            <a:ext cx="3643884" cy="29968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ECA, ESCAP, ESCWA, UNESCO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04A8B4D-553F-49AC-A0AA-69F402F90D6B}"/>
              </a:ext>
            </a:extLst>
          </p:cNvPr>
          <p:cNvSpPr/>
          <p:nvPr/>
        </p:nvSpPr>
        <p:spPr>
          <a:xfrm>
            <a:off x="2861448" y="2039714"/>
            <a:ext cx="1334461" cy="2812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BE72ACD8-F944-452F-A49D-38F6E76B2D83}"/>
              </a:ext>
            </a:extLst>
          </p:cNvPr>
          <p:cNvSpPr/>
          <p:nvPr/>
        </p:nvSpPr>
        <p:spPr>
          <a:xfrm rot="10800000" flipH="1">
            <a:off x="2672981" y="2039714"/>
            <a:ext cx="188465" cy="28125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6B420930-FD8E-4219-9D0A-B77DBB5E67E5}"/>
              </a:ext>
            </a:extLst>
          </p:cNvPr>
          <p:cNvSpPr/>
          <p:nvPr/>
        </p:nvSpPr>
        <p:spPr>
          <a:xfrm>
            <a:off x="-25872" y="2026452"/>
            <a:ext cx="1934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Analytical Module 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2A1E7F23-E580-47F4-BB47-4075806B89A2}"/>
              </a:ext>
            </a:extLst>
          </p:cNvPr>
          <p:cNvSpPr/>
          <p:nvPr/>
        </p:nvSpPr>
        <p:spPr>
          <a:xfrm>
            <a:off x="-25872" y="2363425"/>
            <a:ext cx="22791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/>
              <a:t>Integration  with Zoom</a:t>
            </a:r>
            <a:endParaRPr lang="en-US" sz="1400"/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8D9071FF-ED4E-4D68-AE4D-66F3F466220F}"/>
              </a:ext>
            </a:extLst>
          </p:cNvPr>
          <p:cNvSpPr/>
          <p:nvPr/>
        </p:nvSpPr>
        <p:spPr>
          <a:xfrm>
            <a:off x="2861449" y="2363425"/>
            <a:ext cx="1149476" cy="30777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ECBACF9-CDFB-4C3B-8C5B-44F1E280F2BC}"/>
              </a:ext>
            </a:extLst>
          </p:cNvPr>
          <p:cNvSpPr/>
          <p:nvPr/>
        </p:nvSpPr>
        <p:spPr>
          <a:xfrm rot="10800000" flipH="1">
            <a:off x="2672981" y="2363424"/>
            <a:ext cx="188465" cy="307777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42A7DF3F-25DB-4405-BA6A-8FE9751B7985}"/>
              </a:ext>
            </a:extLst>
          </p:cNvPr>
          <p:cNvSpPr/>
          <p:nvPr/>
        </p:nvSpPr>
        <p:spPr>
          <a:xfrm>
            <a:off x="2654862" y="5750907"/>
            <a:ext cx="235620" cy="30238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DF6174B5-BFF1-4B5C-AF08-D117330A7D41}"/>
              </a:ext>
            </a:extLst>
          </p:cNvPr>
          <p:cNvSpPr/>
          <p:nvPr/>
        </p:nvSpPr>
        <p:spPr>
          <a:xfrm>
            <a:off x="2645435" y="6110230"/>
            <a:ext cx="235620" cy="260764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91" name="Rectangle 290">
            <a:extLst>
              <a:ext uri="{FF2B5EF4-FFF2-40B4-BE49-F238E27FC236}">
                <a16:creationId xmlns:a16="http://schemas.microsoft.com/office/drawing/2014/main" id="{1A894B72-4E8D-427B-BCDD-46CD6696D3F9}"/>
              </a:ext>
            </a:extLst>
          </p:cNvPr>
          <p:cNvSpPr/>
          <p:nvPr/>
        </p:nvSpPr>
        <p:spPr>
          <a:xfrm>
            <a:off x="2891452" y="1353517"/>
            <a:ext cx="3664982" cy="265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F7197FA5-8FA7-47D5-BE57-A94408538AEF}"/>
              </a:ext>
            </a:extLst>
          </p:cNvPr>
          <p:cNvSpPr/>
          <p:nvPr/>
        </p:nvSpPr>
        <p:spPr>
          <a:xfrm>
            <a:off x="2497131" y="1353517"/>
            <a:ext cx="415259" cy="26535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023F1A57-E8D5-4480-8E18-56DC96F05B9C}"/>
              </a:ext>
            </a:extLst>
          </p:cNvPr>
          <p:cNvSpPr/>
          <p:nvPr/>
        </p:nvSpPr>
        <p:spPr>
          <a:xfrm>
            <a:off x="-25872" y="1328225"/>
            <a:ext cx="3368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Phasing out LSV &amp; migration to v2</a:t>
            </a:r>
            <a:endParaRPr lang="en-US" sz="1400">
              <a:ea typeface="Roboto" pitchFamily="2" charset="0"/>
            </a:endParaRPr>
          </a:p>
        </p:txBody>
      </p:sp>
      <p:sp>
        <p:nvSpPr>
          <p:cNvPr id="299" name="Rectangle 298">
            <a:extLst>
              <a:ext uri="{FF2B5EF4-FFF2-40B4-BE49-F238E27FC236}">
                <a16:creationId xmlns:a16="http://schemas.microsoft.com/office/drawing/2014/main" id="{B12275AE-2973-4FBF-80A3-3DA5244320C4}"/>
              </a:ext>
            </a:extLst>
          </p:cNvPr>
          <p:cNvSpPr/>
          <p:nvPr/>
        </p:nvSpPr>
        <p:spPr>
          <a:xfrm>
            <a:off x="-25872" y="1019812"/>
            <a:ext cx="2439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Disaster Recovery </a:t>
            </a:r>
            <a:endParaRPr lang="en-US" sz="1400">
              <a:ea typeface="Roboto" pitchFamily="2" charset="0"/>
            </a:endParaRP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BA9930F4-1A04-4AB8-8E1E-8DCDB3A32BED}"/>
              </a:ext>
            </a:extLst>
          </p:cNvPr>
          <p:cNvSpPr/>
          <p:nvPr/>
        </p:nvSpPr>
        <p:spPr>
          <a:xfrm>
            <a:off x="6814549" y="1033805"/>
            <a:ext cx="160773" cy="260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17C30B9-DF01-43DC-ADBD-57C19F7DF90A}"/>
              </a:ext>
            </a:extLst>
          </p:cNvPr>
          <p:cNvSpPr/>
          <p:nvPr/>
        </p:nvSpPr>
        <p:spPr>
          <a:xfrm>
            <a:off x="-43101" y="5301432"/>
            <a:ext cx="24958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Accessibility &amp; multilingualism</a:t>
            </a:r>
            <a:endParaRPr lang="en-US" sz="1400">
              <a:ea typeface="Roboto" pitchFamily="2" charset="0"/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D34F8764-8ACE-4D64-8B1F-C8C1439767E0}"/>
              </a:ext>
            </a:extLst>
          </p:cNvPr>
          <p:cNvSpPr/>
          <p:nvPr/>
        </p:nvSpPr>
        <p:spPr>
          <a:xfrm>
            <a:off x="2847891" y="5201649"/>
            <a:ext cx="4471751" cy="3244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Technical analysis and consultation with CERN, Small Improvements</a:t>
            </a:r>
          </a:p>
        </p:txBody>
      </p:sp>
      <p:sp>
        <p:nvSpPr>
          <p:cNvPr id="311" name="Rectangle 310">
            <a:extLst>
              <a:ext uri="{FF2B5EF4-FFF2-40B4-BE49-F238E27FC236}">
                <a16:creationId xmlns:a16="http://schemas.microsoft.com/office/drawing/2014/main" id="{9B094145-9A55-4887-A214-7B4A53B87949}"/>
              </a:ext>
            </a:extLst>
          </p:cNvPr>
          <p:cNvSpPr/>
          <p:nvPr/>
        </p:nvSpPr>
        <p:spPr>
          <a:xfrm>
            <a:off x="2833920" y="4834994"/>
            <a:ext cx="4449530" cy="320035"/>
          </a:xfrm>
          <a:prstGeom prst="rect">
            <a:avLst/>
          </a:prstGeom>
          <a:gradFill>
            <a:gsLst>
              <a:gs pos="82000">
                <a:schemeClr val="accent6"/>
              </a:gs>
              <a:gs pos="19000">
                <a:schemeClr val="bg1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>
              <a:ea typeface="Roboto" pitchFamily="2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3FA07405-D831-47DD-AAAA-5E1401248DF7}"/>
              </a:ext>
            </a:extLst>
          </p:cNvPr>
          <p:cNvSpPr/>
          <p:nvPr/>
        </p:nvSpPr>
        <p:spPr>
          <a:xfrm>
            <a:off x="2835406" y="4704985"/>
            <a:ext cx="3299973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BR 1,3 </a:t>
            </a:r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F289770A-4277-453D-815A-E1C2C7B8C8F2}"/>
              </a:ext>
            </a:extLst>
          </p:cNvPr>
          <p:cNvSpPr/>
          <p:nvPr/>
        </p:nvSpPr>
        <p:spPr>
          <a:xfrm>
            <a:off x="-64247" y="4718248"/>
            <a:ext cx="3032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Umoja integration (now Support of funded participants)</a:t>
            </a:r>
            <a:endParaRPr lang="en-US" sz="1400">
              <a:ea typeface="Roboto" pitchFamily="2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EF77B54-B49F-4B25-900C-71A88603D6F4}"/>
              </a:ext>
            </a:extLst>
          </p:cNvPr>
          <p:cNvSpPr/>
          <p:nvPr/>
        </p:nvSpPr>
        <p:spPr>
          <a:xfrm>
            <a:off x="6879009" y="4828102"/>
            <a:ext cx="4041403" cy="329054"/>
          </a:xfrm>
          <a:prstGeom prst="rect">
            <a:avLst/>
          </a:prstGeom>
          <a:gradFill>
            <a:gsLst>
              <a:gs pos="100000">
                <a:schemeClr val="accent6"/>
              </a:gs>
              <a:gs pos="64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Support of funded participants 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55DF98CC-7411-4BEA-B112-8BF18AD55AA0}"/>
              </a:ext>
            </a:extLst>
          </p:cNvPr>
          <p:cNvSpPr txBox="1"/>
          <p:nvPr/>
        </p:nvSpPr>
        <p:spPr>
          <a:xfrm>
            <a:off x="5928547" y="4775348"/>
            <a:ext cx="1078186" cy="4308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100">
                <a:solidFill>
                  <a:schemeClr val="bg1"/>
                </a:solidFill>
                <a:ea typeface="Roboto"/>
                <a:cs typeface="Roboto"/>
              </a:rPr>
              <a:t>BR 2 –</a:t>
            </a:r>
          </a:p>
          <a:p>
            <a:pPr algn="ctr"/>
            <a:r>
              <a:rPr lang="en-US" sz="1100">
                <a:solidFill>
                  <a:schemeClr val="bg1"/>
                </a:solidFill>
                <a:ea typeface="Roboto"/>
                <a:cs typeface="Roboto"/>
              </a:rPr>
              <a:t>   Not appr.</a:t>
            </a:r>
            <a:endParaRPr lang="en-US" sz="1100">
              <a:solidFill>
                <a:schemeClr val="bg1"/>
              </a:solidFill>
              <a:ea typeface="Roboto" pitchFamily="2" charset="0"/>
              <a:cs typeface="Roboto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9FF1A024-9370-4718-B899-F7F1DB50817E}"/>
              </a:ext>
            </a:extLst>
          </p:cNvPr>
          <p:cNvSpPr/>
          <p:nvPr/>
        </p:nvSpPr>
        <p:spPr>
          <a:xfrm>
            <a:off x="2645435" y="5206127"/>
            <a:ext cx="235620" cy="323149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317" name="Rectangle 316">
            <a:extLst>
              <a:ext uri="{FF2B5EF4-FFF2-40B4-BE49-F238E27FC236}">
                <a16:creationId xmlns:a16="http://schemas.microsoft.com/office/drawing/2014/main" id="{C455C9F4-7815-43DF-B077-19BE2BE88E54}"/>
              </a:ext>
            </a:extLst>
          </p:cNvPr>
          <p:cNvSpPr/>
          <p:nvPr/>
        </p:nvSpPr>
        <p:spPr>
          <a:xfrm>
            <a:off x="2077631" y="5168122"/>
            <a:ext cx="226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solidFill>
                  <a:schemeClr val="accent6"/>
                </a:solidFill>
                <a:ea typeface="Roboto" pitchFamily="2" charset="0"/>
              </a:rPr>
              <a:t>Gap analysis</a:t>
            </a:r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6AB3DA58-6EFC-4E65-B481-66D8F1C68B85}"/>
              </a:ext>
            </a:extLst>
          </p:cNvPr>
          <p:cNvSpPr/>
          <p:nvPr/>
        </p:nvSpPr>
        <p:spPr>
          <a:xfrm>
            <a:off x="10563216" y="5360141"/>
            <a:ext cx="1019721" cy="32444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22" name="Rectangle 321">
            <a:extLst>
              <a:ext uri="{FF2B5EF4-FFF2-40B4-BE49-F238E27FC236}">
                <a16:creationId xmlns:a16="http://schemas.microsoft.com/office/drawing/2014/main" id="{BCD8255C-10F8-452D-9890-B570A0828F1F}"/>
              </a:ext>
            </a:extLst>
          </p:cNvPr>
          <p:cNvSpPr/>
          <p:nvPr/>
        </p:nvSpPr>
        <p:spPr>
          <a:xfrm>
            <a:off x="2645435" y="3047510"/>
            <a:ext cx="235620" cy="30834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5D097DD-4E6E-4A08-AA4D-9614A683514B}"/>
              </a:ext>
            </a:extLst>
          </p:cNvPr>
          <p:cNvSpPr/>
          <p:nvPr/>
        </p:nvSpPr>
        <p:spPr>
          <a:xfrm>
            <a:off x="-25492" y="3031665"/>
            <a:ext cx="2668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Access Authorization Module (AAM)</a:t>
            </a:r>
            <a:endParaRPr lang="en-US" sz="1400">
              <a:ea typeface="Roboto" pitchFamily="2" charset="0"/>
            </a:endParaRPr>
          </a:p>
        </p:txBody>
      </p:sp>
      <p:sp>
        <p:nvSpPr>
          <p:cNvPr id="324" name="Rectangle 323">
            <a:extLst>
              <a:ext uri="{FF2B5EF4-FFF2-40B4-BE49-F238E27FC236}">
                <a16:creationId xmlns:a16="http://schemas.microsoft.com/office/drawing/2014/main" id="{696BA123-9DF1-42D9-A4E6-F8772D25A884}"/>
              </a:ext>
            </a:extLst>
          </p:cNvPr>
          <p:cNvSpPr/>
          <p:nvPr/>
        </p:nvSpPr>
        <p:spPr>
          <a:xfrm>
            <a:off x="4634542" y="3046215"/>
            <a:ext cx="1837820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r-CH" sz="1100">
                <a:ea typeface="Roboto" pitchFamily="2" charset="0"/>
              </a:rPr>
              <a:t>SHP</a:t>
            </a:r>
            <a:endParaRPr lang="en-US" sz="1100">
              <a:ea typeface="Roboto" pitchFamily="2" charset="0"/>
            </a:endParaRPr>
          </a:p>
        </p:txBody>
      </p:sp>
      <p:sp>
        <p:nvSpPr>
          <p:cNvPr id="325" name="Rectangle 324">
            <a:extLst>
              <a:ext uri="{FF2B5EF4-FFF2-40B4-BE49-F238E27FC236}">
                <a16:creationId xmlns:a16="http://schemas.microsoft.com/office/drawing/2014/main" id="{3D3FE631-508A-4B1D-9979-B9F388C316DB}"/>
              </a:ext>
            </a:extLst>
          </p:cNvPr>
          <p:cNvSpPr/>
          <p:nvPr/>
        </p:nvSpPr>
        <p:spPr>
          <a:xfrm>
            <a:off x="2570813" y="3074847"/>
            <a:ext cx="226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>
                <a:solidFill>
                  <a:schemeClr val="accent6"/>
                </a:solidFill>
                <a:ea typeface="Roboto" pitchFamily="2" charset="0"/>
              </a:rPr>
              <a:t>MALU/UNIS completed in 2021</a:t>
            </a:r>
          </a:p>
        </p:txBody>
      </p:sp>
      <p:sp>
        <p:nvSpPr>
          <p:cNvPr id="326" name="Rectangle 325">
            <a:extLst>
              <a:ext uri="{FF2B5EF4-FFF2-40B4-BE49-F238E27FC236}">
                <a16:creationId xmlns:a16="http://schemas.microsoft.com/office/drawing/2014/main" id="{F48377E9-41CE-4789-873A-FEDD1492A191}"/>
              </a:ext>
            </a:extLst>
          </p:cNvPr>
          <p:cNvSpPr/>
          <p:nvPr/>
        </p:nvSpPr>
        <p:spPr>
          <a:xfrm>
            <a:off x="4634542" y="3269253"/>
            <a:ext cx="1831438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ea typeface="Roboto" pitchFamily="2" charset="0"/>
              </a:rPr>
              <a:t>Protocol &amp; FIPOI</a:t>
            </a:r>
            <a:endParaRPr lang="en-US" sz="1100">
              <a:ea typeface="Roboto" pitchFamily="2" charset="0"/>
            </a:endParaRPr>
          </a:p>
        </p:txBody>
      </p:sp>
      <p:sp>
        <p:nvSpPr>
          <p:cNvPr id="327" name="Rectangle 326">
            <a:extLst>
              <a:ext uri="{FF2B5EF4-FFF2-40B4-BE49-F238E27FC236}">
                <a16:creationId xmlns:a16="http://schemas.microsoft.com/office/drawing/2014/main" id="{48DC5EA9-F7EB-4703-9A87-DAB54A153411}"/>
              </a:ext>
            </a:extLst>
          </p:cNvPr>
          <p:cNvSpPr/>
          <p:nvPr/>
        </p:nvSpPr>
        <p:spPr>
          <a:xfrm>
            <a:off x="9184408" y="3047131"/>
            <a:ext cx="2420217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Rectangle 327">
            <a:extLst>
              <a:ext uri="{FF2B5EF4-FFF2-40B4-BE49-F238E27FC236}">
                <a16:creationId xmlns:a16="http://schemas.microsoft.com/office/drawing/2014/main" id="{9B46830B-50E5-452C-A521-6101A9F2059A}"/>
              </a:ext>
            </a:extLst>
          </p:cNvPr>
          <p:cNvSpPr/>
          <p:nvPr/>
        </p:nvSpPr>
        <p:spPr>
          <a:xfrm>
            <a:off x="7612964" y="3046827"/>
            <a:ext cx="1543736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29" name="Rectangle 328">
            <a:extLst>
              <a:ext uri="{FF2B5EF4-FFF2-40B4-BE49-F238E27FC236}">
                <a16:creationId xmlns:a16="http://schemas.microsoft.com/office/drawing/2014/main" id="{32D42DF9-3AA5-41CA-B6F8-2255C500A41D}"/>
              </a:ext>
            </a:extLst>
          </p:cNvPr>
          <p:cNvSpPr/>
          <p:nvPr/>
        </p:nvSpPr>
        <p:spPr>
          <a:xfrm>
            <a:off x="7331272" y="3354459"/>
            <a:ext cx="3589141" cy="320035"/>
          </a:xfrm>
          <a:prstGeom prst="rect">
            <a:avLst/>
          </a:prstGeom>
          <a:gradFill>
            <a:gsLst>
              <a:gs pos="100000">
                <a:schemeClr val="accent6"/>
              </a:gs>
              <a:gs pos="76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200"/>
          </a:p>
        </p:txBody>
      </p:sp>
      <p:sp>
        <p:nvSpPr>
          <p:cNvPr id="330" name="Rectangle 329">
            <a:extLst>
              <a:ext uri="{FF2B5EF4-FFF2-40B4-BE49-F238E27FC236}">
                <a16:creationId xmlns:a16="http://schemas.microsoft.com/office/drawing/2014/main" id="{83D94126-9735-40DD-9AC8-DB7261C1A82F}"/>
              </a:ext>
            </a:extLst>
          </p:cNvPr>
          <p:cNvSpPr/>
          <p:nvPr/>
        </p:nvSpPr>
        <p:spPr>
          <a:xfrm>
            <a:off x="6904363" y="3551780"/>
            <a:ext cx="2616789" cy="279221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/>
              <a:t>UNOG </a:t>
            </a:r>
            <a:r>
              <a:rPr lang="fr-CH" sz="1200" err="1"/>
              <a:t>Guided</a:t>
            </a:r>
            <a:r>
              <a:rPr lang="fr-CH" sz="1200"/>
              <a:t> Tours</a:t>
            </a:r>
            <a:endParaRPr lang="en-US" sz="1200"/>
          </a:p>
        </p:txBody>
      </p:sp>
      <p:sp>
        <p:nvSpPr>
          <p:cNvPr id="331" name="Rectangle 330">
            <a:extLst>
              <a:ext uri="{FF2B5EF4-FFF2-40B4-BE49-F238E27FC236}">
                <a16:creationId xmlns:a16="http://schemas.microsoft.com/office/drawing/2014/main" id="{AE36F05C-5352-4A75-848B-7E9B1DA67433}"/>
              </a:ext>
            </a:extLst>
          </p:cNvPr>
          <p:cNvSpPr/>
          <p:nvPr/>
        </p:nvSpPr>
        <p:spPr>
          <a:xfrm>
            <a:off x="6493688" y="3049669"/>
            <a:ext cx="789762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ea typeface="Roboto" pitchFamily="2" charset="0"/>
              </a:rPr>
              <a:t>UNIS Vienna</a:t>
            </a:r>
            <a:endParaRPr lang="en-US" sz="1100">
              <a:ea typeface="Roboto" pitchFamily="2" charset="0"/>
            </a:endParaRPr>
          </a:p>
        </p:txBody>
      </p:sp>
      <p:sp>
        <p:nvSpPr>
          <p:cNvPr id="332" name="Rectangle 331">
            <a:extLst>
              <a:ext uri="{FF2B5EF4-FFF2-40B4-BE49-F238E27FC236}">
                <a16:creationId xmlns:a16="http://schemas.microsoft.com/office/drawing/2014/main" id="{DD2F49F2-C4AE-48FD-BC89-05FA60EC7E51}"/>
              </a:ext>
            </a:extLst>
          </p:cNvPr>
          <p:cNvSpPr/>
          <p:nvPr/>
        </p:nvSpPr>
        <p:spPr>
          <a:xfrm>
            <a:off x="-25492" y="3612817"/>
            <a:ext cx="2000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 with booking system</a:t>
            </a:r>
            <a:endParaRPr lang="en-US" sz="1400">
              <a:ea typeface="Roboto" pitchFamily="2" charset="0"/>
            </a:endParaRPr>
          </a:p>
        </p:txBody>
      </p:sp>
      <p:sp>
        <p:nvSpPr>
          <p:cNvPr id="333" name="Rectangle 332">
            <a:extLst>
              <a:ext uri="{FF2B5EF4-FFF2-40B4-BE49-F238E27FC236}">
                <a16:creationId xmlns:a16="http://schemas.microsoft.com/office/drawing/2014/main" id="{C5C8BB61-2FED-4752-99F0-F3D054927713}"/>
              </a:ext>
            </a:extLst>
          </p:cNvPr>
          <p:cNvSpPr/>
          <p:nvPr/>
        </p:nvSpPr>
        <p:spPr>
          <a:xfrm rot="10800000">
            <a:off x="11572328" y="4395467"/>
            <a:ext cx="317502" cy="312846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334" name="Rectangle 333">
            <a:extLst>
              <a:ext uri="{FF2B5EF4-FFF2-40B4-BE49-F238E27FC236}">
                <a16:creationId xmlns:a16="http://schemas.microsoft.com/office/drawing/2014/main" id="{4884813F-1E7C-4A31-AB0D-A6B2F94468F0}"/>
              </a:ext>
            </a:extLst>
          </p:cNvPr>
          <p:cNvSpPr/>
          <p:nvPr/>
        </p:nvSpPr>
        <p:spPr>
          <a:xfrm>
            <a:off x="8796338" y="4181270"/>
            <a:ext cx="2866094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35" name="Rectangle 334">
            <a:extLst>
              <a:ext uri="{FF2B5EF4-FFF2-40B4-BE49-F238E27FC236}">
                <a16:creationId xmlns:a16="http://schemas.microsoft.com/office/drawing/2014/main" id="{6EB9C655-A2A1-4347-80EE-0D4B5BCDEC57}"/>
              </a:ext>
            </a:extLst>
          </p:cNvPr>
          <p:cNvSpPr/>
          <p:nvPr/>
        </p:nvSpPr>
        <p:spPr>
          <a:xfrm>
            <a:off x="5509548" y="4350339"/>
            <a:ext cx="1078185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RC (ESCWA) </a:t>
            </a:r>
          </a:p>
        </p:txBody>
      </p:sp>
      <p:sp>
        <p:nvSpPr>
          <p:cNvPr id="336" name="Rectangle 335">
            <a:extLst>
              <a:ext uri="{FF2B5EF4-FFF2-40B4-BE49-F238E27FC236}">
                <a16:creationId xmlns:a16="http://schemas.microsoft.com/office/drawing/2014/main" id="{11A1CE20-CE54-4333-98D3-48B06D809C7C}"/>
              </a:ext>
            </a:extLst>
          </p:cNvPr>
          <p:cNvSpPr/>
          <p:nvPr/>
        </p:nvSpPr>
        <p:spPr>
          <a:xfrm>
            <a:off x="4723716" y="4130748"/>
            <a:ext cx="4432984" cy="320035"/>
          </a:xfrm>
          <a:prstGeom prst="rect">
            <a:avLst/>
          </a:prstGeom>
          <a:gradFill>
            <a:gsLst>
              <a:gs pos="74000">
                <a:schemeClr val="accent6"/>
              </a:gs>
              <a:gs pos="27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37" name="Rectangle 336">
            <a:extLst>
              <a:ext uri="{FF2B5EF4-FFF2-40B4-BE49-F238E27FC236}">
                <a16:creationId xmlns:a16="http://schemas.microsoft.com/office/drawing/2014/main" id="{172B055E-8069-461B-8A14-863D90B47972}"/>
              </a:ext>
            </a:extLst>
          </p:cNvPr>
          <p:cNvSpPr/>
          <p:nvPr/>
        </p:nvSpPr>
        <p:spPr>
          <a:xfrm>
            <a:off x="9521152" y="4391334"/>
            <a:ext cx="2141280" cy="320035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38" name="Rectangle 337">
            <a:extLst>
              <a:ext uri="{FF2B5EF4-FFF2-40B4-BE49-F238E27FC236}">
                <a16:creationId xmlns:a16="http://schemas.microsoft.com/office/drawing/2014/main" id="{145E31CC-2530-43EB-BBEC-1010C1FC1E55}"/>
              </a:ext>
            </a:extLst>
          </p:cNvPr>
          <p:cNvSpPr/>
          <p:nvPr/>
        </p:nvSpPr>
        <p:spPr>
          <a:xfrm>
            <a:off x="-25492" y="3969517"/>
            <a:ext cx="2027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w/C-Cure 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719B9EC2-4ECF-47DB-8586-84C89C14288E}"/>
              </a:ext>
            </a:extLst>
          </p:cNvPr>
          <p:cNvSpPr txBox="1"/>
          <p:nvPr/>
        </p:nvSpPr>
        <p:spPr>
          <a:xfrm>
            <a:off x="5247099" y="3959743"/>
            <a:ext cx="417102" cy="338554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1600">
                <a:solidFill>
                  <a:schemeClr val="bg1"/>
                </a:solidFill>
                <a:ea typeface="Roboto" pitchFamily="2" charset="0"/>
              </a:rPr>
              <a:t>NY</a:t>
            </a:r>
          </a:p>
        </p:txBody>
      </p:sp>
      <p:sp>
        <p:nvSpPr>
          <p:cNvPr id="340" name="Rectangle 339">
            <a:extLst>
              <a:ext uri="{FF2B5EF4-FFF2-40B4-BE49-F238E27FC236}">
                <a16:creationId xmlns:a16="http://schemas.microsoft.com/office/drawing/2014/main" id="{67FADA7A-18E3-4A70-AC70-87DF7D3302C3}"/>
              </a:ext>
            </a:extLst>
          </p:cNvPr>
          <p:cNvSpPr/>
          <p:nvPr/>
        </p:nvSpPr>
        <p:spPr>
          <a:xfrm>
            <a:off x="2835407" y="3949500"/>
            <a:ext cx="1076717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MALU NY</a:t>
            </a:r>
          </a:p>
        </p:txBody>
      </p:sp>
      <p:sp>
        <p:nvSpPr>
          <p:cNvPr id="341" name="Rectangle 340">
            <a:extLst>
              <a:ext uri="{FF2B5EF4-FFF2-40B4-BE49-F238E27FC236}">
                <a16:creationId xmlns:a16="http://schemas.microsoft.com/office/drawing/2014/main" id="{350A7D83-4493-4BC3-BD35-103BB3DEEA32}"/>
              </a:ext>
            </a:extLst>
          </p:cNvPr>
          <p:cNvSpPr/>
          <p:nvPr/>
        </p:nvSpPr>
        <p:spPr>
          <a:xfrm>
            <a:off x="3935413" y="3949500"/>
            <a:ext cx="3348037" cy="3200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ea typeface="Roboto" pitchFamily="2" charset="0"/>
              </a:rPr>
              <a:t>Geneva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89391F6D-0F2E-4231-B3ED-493C810BB1CB}"/>
              </a:ext>
            </a:extLst>
          </p:cNvPr>
          <p:cNvSpPr txBox="1"/>
          <p:nvPr/>
        </p:nvSpPr>
        <p:spPr>
          <a:xfrm>
            <a:off x="7597215" y="4156532"/>
            <a:ext cx="9488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050">
                <a:solidFill>
                  <a:schemeClr val="bg1"/>
                </a:solidFill>
                <a:ea typeface="Roboto" pitchFamily="2" charset="0"/>
              </a:rPr>
              <a:t>Vienna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343" name="Rectangle 342">
            <a:extLst>
              <a:ext uri="{FF2B5EF4-FFF2-40B4-BE49-F238E27FC236}">
                <a16:creationId xmlns:a16="http://schemas.microsoft.com/office/drawing/2014/main" id="{6832AC82-95D5-47F6-8036-AB723E1A48BC}"/>
              </a:ext>
            </a:extLst>
          </p:cNvPr>
          <p:cNvSpPr/>
          <p:nvPr/>
        </p:nvSpPr>
        <p:spPr>
          <a:xfrm>
            <a:off x="9540006" y="3693348"/>
            <a:ext cx="1027348" cy="2792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200" err="1"/>
              <a:t>Integration</a:t>
            </a:r>
            <a:endParaRPr lang="en-US" sz="1200"/>
          </a:p>
        </p:txBody>
      </p:sp>
      <p:sp>
        <p:nvSpPr>
          <p:cNvPr id="346" name="Rectangle 345">
            <a:extLst>
              <a:ext uri="{FF2B5EF4-FFF2-40B4-BE49-F238E27FC236}">
                <a16:creationId xmlns:a16="http://schemas.microsoft.com/office/drawing/2014/main" id="{48FEE180-31C9-4A3E-A1F3-96E1FF4C4F09}"/>
              </a:ext>
            </a:extLst>
          </p:cNvPr>
          <p:cNvSpPr/>
          <p:nvPr/>
        </p:nvSpPr>
        <p:spPr>
          <a:xfrm>
            <a:off x="-25872" y="1662885"/>
            <a:ext cx="2439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Integration with </a:t>
            </a:r>
            <a:r>
              <a:rPr lang="en-GB" sz="1400" err="1">
                <a:ea typeface="Roboto" pitchFamily="2" charset="0"/>
              </a:rPr>
              <a:t>iNeed</a:t>
            </a:r>
            <a:endParaRPr lang="en-US" sz="1400">
              <a:ea typeface="Roboto" pitchFamily="2" charset="0"/>
            </a:endParaRPr>
          </a:p>
        </p:txBody>
      </p:sp>
      <p:sp>
        <p:nvSpPr>
          <p:cNvPr id="347" name="Rectangle 346">
            <a:extLst>
              <a:ext uri="{FF2B5EF4-FFF2-40B4-BE49-F238E27FC236}">
                <a16:creationId xmlns:a16="http://schemas.microsoft.com/office/drawing/2014/main" id="{4594A833-5CD0-4BD3-B4FD-DB66B1062BC1}"/>
              </a:ext>
            </a:extLst>
          </p:cNvPr>
          <p:cNvSpPr/>
          <p:nvPr/>
        </p:nvSpPr>
        <p:spPr>
          <a:xfrm>
            <a:off x="2861448" y="1678109"/>
            <a:ext cx="4818497" cy="3083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348" name="Rectangle 347">
            <a:extLst>
              <a:ext uri="{FF2B5EF4-FFF2-40B4-BE49-F238E27FC236}">
                <a16:creationId xmlns:a16="http://schemas.microsoft.com/office/drawing/2014/main" id="{7ABB6235-9A51-4F59-8F94-3CFE375D3519}"/>
              </a:ext>
            </a:extLst>
          </p:cNvPr>
          <p:cNvSpPr/>
          <p:nvPr/>
        </p:nvSpPr>
        <p:spPr>
          <a:xfrm>
            <a:off x="2626201" y="1679319"/>
            <a:ext cx="235620" cy="30834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Roboto" pitchFamily="2" charset="0"/>
            </a:endParaRPr>
          </a:p>
        </p:txBody>
      </p:sp>
      <p:sp>
        <p:nvSpPr>
          <p:cNvPr id="349" name="Rectangle 348">
            <a:extLst>
              <a:ext uri="{FF2B5EF4-FFF2-40B4-BE49-F238E27FC236}">
                <a16:creationId xmlns:a16="http://schemas.microsoft.com/office/drawing/2014/main" id="{EC3E7074-6611-4756-8934-D8F2E5CBE08C}"/>
              </a:ext>
            </a:extLst>
          </p:cNvPr>
          <p:cNvSpPr/>
          <p:nvPr/>
        </p:nvSpPr>
        <p:spPr>
          <a:xfrm>
            <a:off x="4875107" y="1705446"/>
            <a:ext cx="3048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ea typeface="Roboto" pitchFamily="2" charset="0"/>
              </a:rPr>
              <a:t>Progress decommissioning of support email</a:t>
            </a:r>
          </a:p>
        </p:txBody>
      </p:sp>
      <p:sp>
        <p:nvSpPr>
          <p:cNvPr id="350" name="Rectangle 349">
            <a:extLst>
              <a:ext uri="{FF2B5EF4-FFF2-40B4-BE49-F238E27FC236}">
                <a16:creationId xmlns:a16="http://schemas.microsoft.com/office/drawing/2014/main" id="{EB3085F4-87D8-42E9-9F98-C494CA0AF5E2}"/>
              </a:ext>
            </a:extLst>
          </p:cNvPr>
          <p:cNvSpPr/>
          <p:nvPr/>
        </p:nvSpPr>
        <p:spPr>
          <a:xfrm>
            <a:off x="2617234" y="1705446"/>
            <a:ext cx="22660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>
                <a:solidFill>
                  <a:schemeClr val="bg1"/>
                </a:solidFill>
                <a:ea typeface="Roboto" pitchFamily="2" charset="0"/>
              </a:rPr>
              <a:t>Integration completed in 2021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09AE07E-84C1-42AE-9AAE-E8C6C1F95F70}"/>
              </a:ext>
            </a:extLst>
          </p:cNvPr>
          <p:cNvSpPr/>
          <p:nvPr/>
        </p:nvSpPr>
        <p:spPr>
          <a:xfrm>
            <a:off x="6729664" y="2706239"/>
            <a:ext cx="1628057" cy="302045"/>
          </a:xfrm>
          <a:prstGeom prst="rect">
            <a:avLst/>
          </a:prstGeom>
          <a:gradFill>
            <a:gsLst>
              <a:gs pos="100000">
                <a:schemeClr val="accent6"/>
              </a:gs>
              <a:gs pos="61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56949E5-4633-4EF4-8F6B-0273DE3C87CF}"/>
              </a:ext>
            </a:extLst>
          </p:cNvPr>
          <p:cNvSpPr txBox="1"/>
          <p:nvPr/>
        </p:nvSpPr>
        <p:spPr>
          <a:xfrm>
            <a:off x="-25492" y="2724075"/>
            <a:ext cx="27394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Transition to Python 3</a:t>
            </a:r>
            <a:endParaRPr lang="en-US" sz="1400">
              <a:ea typeface="Roboto" pitchFamily="2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0756D01-8178-4E8D-95B8-3C6D449754AC}"/>
              </a:ext>
            </a:extLst>
          </p:cNvPr>
          <p:cNvSpPr/>
          <p:nvPr/>
        </p:nvSpPr>
        <p:spPr>
          <a:xfrm>
            <a:off x="7860658" y="5205855"/>
            <a:ext cx="3721097" cy="324442"/>
          </a:xfrm>
          <a:prstGeom prst="rect">
            <a:avLst/>
          </a:prstGeom>
          <a:gradFill>
            <a:gsLst>
              <a:gs pos="100000">
                <a:schemeClr val="accent6"/>
              </a:gs>
              <a:gs pos="93000">
                <a:schemeClr val="accent1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ea typeface="Roboto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98F5C48-DADB-4898-8C76-F19D8E3F2572}"/>
              </a:ext>
            </a:extLst>
          </p:cNvPr>
          <p:cNvSpPr/>
          <p:nvPr/>
        </p:nvSpPr>
        <p:spPr>
          <a:xfrm>
            <a:off x="7319883" y="5204207"/>
            <a:ext cx="522062" cy="32444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>
                <a:ea typeface="Roboto" pitchFamily="2" charset="0"/>
              </a:rPr>
              <a:t>Jaws review 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9BA1EDA-8A92-4199-AE01-6B3DBE5F60D1}"/>
              </a:ext>
            </a:extLst>
          </p:cNvPr>
          <p:cNvSpPr/>
          <p:nvPr/>
        </p:nvSpPr>
        <p:spPr>
          <a:xfrm>
            <a:off x="2845525" y="1033805"/>
            <a:ext cx="160773" cy="260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ea typeface="Roboto" pitchFamily="2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8B0BCF6-0802-4C9A-BB4A-1FD2F370EFA4}"/>
              </a:ext>
            </a:extLst>
          </p:cNvPr>
          <p:cNvSpPr/>
          <p:nvPr/>
        </p:nvSpPr>
        <p:spPr>
          <a:xfrm>
            <a:off x="-25492" y="5974577"/>
            <a:ext cx="29770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>
                <a:ea typeface="Roboto" pitchFamily="2" charset="0"/>
              </a:rPr>
              <a:t>Continuous improvements of existing functionalities</a:t>
            </a:r>
            <a:endParaRPr lang="en-US" sz="1400"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61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B3F00E-7897-4ABD-9628-B5A78E3A08C5}"/>
              </a:ext>
            </a:extLst>
          </p:cNvPr>
          <p:cNvSpPr txBox="1">
            <a:spLocks/>
          </p:cNvSpPr>
          <p:nvPr/>
        </p:nvSpPr>
        <p:spPr>
          <a:xfrm>
            <a:off x="213554" y="1151363"/>
            <a:ext cx="11960106" cy="4499858"/>
          </a:xfr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27013"/>
            <a:r>
              <a:rPr lang="en-US" sz="2000" b="1" spc="20">
                <a:solidFill>
                  <a:srgbClr val="00A0DB"/>
                </a:solidFill>
                <a:ea typeface="Roboto" pitchFamily="2" charset="0"/>
              </a:rPr>
              <a:t>New clients onboarded in 2022 </a:t>
            </a:r>
            <a:r>
              <a:rPr lang="en-US" sz="2000">
                <a:ea typeface="Roboto" pitchFamily="2" charset="0"/>
                <a:cs typeface="+mn-lt"/>
              </a:rPr>
              <a:t>include ECA, ESCAP, ESCWA, UNESCO, and Vienna-based organizations</a:t>
            </a:r>
          </a:p>
          <a:p>
            <a:pPr marL="239713" indent="-227013"/>
            <a:r>
              <a:rPr lang="en-US" sz="2000" b="1" spc="20">
                <a:solidFill>
                  <a:srgbClr val="00A0DB"/>
                </a:solidFill>
                <a:ea typeface="Roboto" pitchFamily="2" charset="0"/>
              </a:rPr>
              <a:t>CAPTCHA improvements </a:t>
            </a:r>
          </a:p>
          <a:p>
            <a:pPr marL="239713" indent="-227013"/>
            <a:r>
              <a:rPr lang="en-US" sz="2000" b="1" spc="20">
                <a:solidFill>
                  <a:srgbClr val="00A0DB"/>
                </a:solidFill>
                <a:ea typeface="Roboto" pitchFamily="2" charset="0"/>
              </a:rPr>
              <a:t>Documents and Services (</a:t>
            </a:r>
            <a:r>
              <a:rPr lang="en-US" sz="2000" b="1" spc="20" err="1">
                <a:solidFill>
                  <a:srgbClr val="00A0DB"/>
                </a:solidFill>
                <a:ea typeface="Roboto" pitchFamily="2" charset="0"/>
              </a:rPr>
              <a:t>DaS</a:t>
            </a:r>
            <a:r>
              <a:rPr lang="en-US" sz="2000" b="1" spc="20">
                <a:solidFill>
                  <a:srgbClr val="00A0DB"/>
                </a:solidFill>
                <a:ea typeface="Roboto" pitchFamily="2" charset="0"/>
              </a:rPr>
              <a:t>) (Virtual Kiosks) </a:t>
            </a:r>
            <a:r>
              <a:rPr lang="en-US" sz="2000">
                <a:ea typeface="Roboto" pitchFamily="2" charset="0"/>
              </a:rPr>
              <a:t>deployed for Geneva Secretariat entities </a:t>
            </a:r>
            <a:endParaRPr lang="en-US" sz="2000" b="1" spc="20">
              <a:solidFill>
                <a:srgbClr val="009EDB"/>
              </a:solidFill>
              <a:ea typeface="Roboto" pitchFamily="2" charset="0"/>
              <a:cs typeface="Roboto" pitchFamily="2" charset="0"/>
            </a:endParaRPr>
          </a:p>
          <a:p>
            <a:pPr marL="239713" indent="-227013"/>
            <a:r>
              <a:rPr lang="en-US" sz="2000" b="1" spc="20">
                <a:solidFill>
                  <a:srgbClr val="00A0DB"/>
                </a:solidFill>
                <a:ea typeface="Roboto" pitchFamily="2" charset="0"/>
                <a:cs typeface="Roboto" pitchFamily="2" charset="0"/>
              </a:rPr>
              <a:t>French translations </a:t>
            </a:r>
            <a:r>
              <a:rPr lang="en-US" sz="2000">
                <a:ea typeface="Roboto" pitchFamily="2" charset="0"/>
              </a:rPr>
              <a:t>of Indico.UN fields and help documents </a:t>
            </a:r>
          </a:p>
          <a:p>
            <a:pPr marL="239713" indent="-227013"/>
            <a:r>
              <a:rPr lang="en-US" sz="2000" b="1" spc="20">
                <a:solidFill>
                  <a:srgbClr val="00A0DB"/>
                </a:solidFill>
                <a:ea typeface="Roboto" pitchFamily="2" charset="0"/>
              </a:rPr>
              <a:t>Regular communication </a:t>
            </a:r>
            <a:r>
              <a:rPr lang="en-US" sz="2000">
                <a:ea typeface="Roboto" pitchFamily="2" charset="0"/>
              </a:rPr>
              <a:t>in the form of Stakeholders meetings, newsletters, and bulletins</a:t>
            </a:r>
          </a:p>
          <a:p>
            <a:pPr marL="696913" lvl="1" indent="-227013"/>
            <a:r>
              <a:rPr lang="en-US" sz="1600">
                <a:ea typeface="Roboto" pitchFamily="2" charset="0"/>
              </a:rPr>
              <a:t>18 July 2022: Settings retained during migration to Indico.UN Version 2 </a:t>
            </a:r>
          </a:p>
          <a:p>
            <a:pPr marL="696913" lvl="1" indent="-227013"/>
            <a:r>
              <a:rPr lang="en-US" sz="1600">
                <a:ea typeface="Roboto" pitchFamily="2" charset="0"/>
              </a:rPr>
              <a:t>16 November 2022: Indico.UN Analytical Module</a:t>
            </a:r>
          </a:p>
          <a:p>
            <a:pPr marL="696913" lvl="1" indent="-227013"/>
            <a:r>
              <a:rPr lang="en-US" sz="1600">
                <a:ea typeface="Roboto" pitchFamily="2" charset="0"/>
              </a:rPr>
              <a:t>1 December 2022: Zoom integration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21DB3C-AD45-4103-A0F7-26D7E56FBCFB}"/>
              </a:ext>
            </a:extLst>
          </p:cNvPr>
          <p:cNvSpPr txBox="1">
            <a:spLocks/>
          </p:cNvSpPr>
          <p:nvPr/>
        </p:nvSpPr>
        <p:spPr>
          <a:xfrm>
            <a:off x="269823" y="190395"/>
            <a:ext cx="11810625" cy="7078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b="1" spc="30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2022 Indico.UN achievements (continued)</a:t>
            </a:r>
            <a:endParaRPr lang="en-GB" b="1" spc="30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C37215D-9931-480F-BB96-DA10A21BB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7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B3F00E-7897-4ABD-9628-B5A78E3A08C5}"/>
              </a:ext>
            </a:extLst>
          </p:cNvPr>
          <p:cNvSpPr txBox="1">
            <a:spLocks/>
          </p:cNvSpPr>
          <p:nvPr/>
        </p:nvSpPr>
        <p:spPr>
          <a:xfrm>
            <a:off x="213554" y="795528"/>
            <a:ext cx="11531406" cy="5266944"/>
          </a:xfrm>
        </p:spPr>
        <p:txBody>
          <a:bodyPr>
            <a:no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9713" indent="-227013"/>
            <a:r>
              <a:rPr lang="en-US" sz="2400" b="1" spc="20" dirty="0">
                <a:solidFill>
                  <a:srgbClr val="00A0DB"/>
                </a:solidFill>
                <a:ea typeface="Roboto" pitchFamily="2" charset="0"/>
                <a:cs typeface="Roboto" pitchFamily="2" charset="0"/>
              </a:rPr>
              <a:t>What exactly is the </a:t>
            </a:r>
            <a:r>
              <a:rPr lang="en-US" sz="2400" b="1" spc="20" dirty="0" err="1">
                <a:solidFill>
                  <a:srgbClr val="00A0DB"/>
                </a:solidFill>
                <a:ea typeface="Roboto" pitchFamily="2" charset="0"/>
                <a:cs typeface="Roboto" pitchFamily="2" charset="0"/>
              </a:rPr>
              <a:t>Indico.UN</a:t>
            </a:r>
            <a:r>
              <a:rPr lang="en-US" sz="2400" b="1" spc="20" dirty="0">
                <a:solidFill>
                  <a:srgbClr val="00A0DB"/>
                </a:solidFill>
                <a:ea typeface="Roboto" pitchFamily="2" charset="0"/>
                <a:cs typeface="Roboto" pitchFamily="2" charset="0"/>
              </a:rPr>
              <a:t> summer camp, and what are its main objectives? </a:t>
            </a:r>
            <a:endParaRPr lang="en-US" sz="1600" dirty="0">
              <a:ea typeface="Roboto" pitchFamily="2" charset="0"/>
            </a:endParaRPr>
          </a:p>
          <a:p>
            <a:pPr marL="696913" lvl="1" indent="-227013"/>
            <a:r>
              <a:rPr lang="en-US" sz="1600" dirty="0">
                <a:ea typeface="Roboto" pitchFamily="2" charset="0"/>
              </a:rPr>
              <a:t>It is a gathering of </a:t>
            </a:r>
            <a:r>
              <a:rPr lang="en-US" sz="1600" dirty="0" err="1">
                <a:ea typeface="Roboto" pitchFamily="2" charset="0"/>
              </a:rPr>
              <a:t>Indico.UN</a:t>
            </a:r>
            <a:r>
              <a:rPr lang="en-US" sz="1600" dirty="0">
                <a:ea typeface="Roboto" pitchFamily="2" charset="0"/>
              </a:rPr>
              <a:t> users and focal points from various organizations during few days with the following goals:</a:t>
            </a:r>
          </a:p>
          <a:p>
            <a:pPr marL="1154113" lvl="2" indent="-227013"/>
            <a:r>
              <a:rPr lang="en-US" sz="1600" dirty="0">
                <a:ea typeface="Roboto" pitchFamily="2" charset="0"/>
              </a:rPr>
              <a:t>Consolidate or deepen our knowledge of the </a:t>
            </a:r>
            <a:r>
              <a:rPr lang="en-US" sz="1600" dirty="0" err="1">
                <a:ea typeface="Roboto" pitchFamily="2" charset="0"/>
              </a:rPr>
              <a:t>Indico.UN</a:t>
            </a:r>
            <a:r>
              <a:rPr lang="en-US" sz="1600" dirty="0">
                <a:ea typeface="Roboto" pitchFamily="2" charset="0"/>
              </a:rPr>
              <a:t> solution</a:t>
            </a:r>
          </a:p>
          <a:p>
            <a:pPr marL="1154113" lvl="2" indent="-227013"/>
            <a:r>
              <a:rPr lang="en-US" sz="1600" dirty="0">
                <a:ea typeface="Roboto" pitchFamily="2" charset="0"/>
              </a:rPr>
              <a:t>Increase capacity through extensive and intensive training, presentations and hands-on sessions that cover all </a:t>
            </a:r>
            <a:r>
              <a:rPr lang="en-US" sz="1600" dirty="0" err="1">
                <a:ea typeface="Roboto" pitchFamily="2" charset="0"/>
              </a:rPr>
              <a:t>Indico.UN</a:t>
            </a:r>
            <a:r>
              <a:rPr lang="en-US" sz="1600" dirty="0">
                <a:ea typeface="Roboto" pitchFamily="2" charset="0"/>
              </a:rPr>
              <a:t> features </a:t>
            </a:r>
          </a:p>
          <a:p>
            <a:pPr marL="1154113" lvl="2" indent="-227013"/>
            <a:r>
              <a:rPr lang="en-US" sz="1600" dirty="0">
                <a:ea typeface="Roboto" pitchFamily="2" charset="0"/>
              </a:rPr>
              <a:t>Share your organization’s experiences and best practices</a:t>
            </a:r>
          </a:p>
          <a:p>
            <a:pPr marL="1154113" lvl="2" indent="-227013"/>
            <a:r>
              <a:rPr lang="en-US" sz="1600" dirty="0">
                <a:ea typeface="Roboto" pitchFamily="2" charset="0"/>
              </a:rPr>
              <a:t>Build a community of users, and  get to know one another</a:t>
            </a:r>
          </a:p>
          <a:p>
            <a:pPr marL="927100" lvl="2" indent="0">
              <a:buNone/>
            </a:pPr>
            <a:endParaRPr lang="en-US" sz="1600" b="1" spc="20" dirty="0">
              <a:solidFill>
                <a:srgbClr val="00A0DB"/>
              </a:solidFill>
              <a:ea typeface="Roboto" pitchFamily="2" charset="0"/>
            </a:endParaRPr>
          </a:p>
          <a:p>
            <a:pPr marL="239713" indent="-227013"/>
            <a:r>
              <a:rPr lang="en-US" sz="2400" b="1" spc="20" dirty="0">
                <a:solidFill>
                  <a:srgbClr val="00A0DB"/>
                </a:solidFill>
                <a:ea typeface="Roboto" pitchFamily="2" charset="0"/>
              </a:rPr>
              <a:t>Proof of concept with a few </a:t>
            </a:r>
            <a:r>
              <a:rPr lang="en-US" sz="2400" b="1" spc="20" dirty="0" err="1">
                <a:solidFill>
                  <a:srgbClr val="00A0DB"/>
                </a:solidFill>
                <a:ea typeface="Roboto" pitchFamily="2" charset="0"/>
              </a:rPr>
              <a:t>Indico.UN</a:t>
            </a:r>
            <a:r>
              <a:rPr lang="en-US" sz="2400" b="1" spc="20" dirty="0">
                <a:solidFill>
                  <a:srgbClr val="00A0DB"/>
                </a:solidFill>
                <a:ea typeface="Roboto" pitchFamily="2" charset="0"/>
              </a:rPr>
              <a:t> focal points: </a:t>
            </a:r>
          </a:p>
          <a:p>
            <a:pPr marL="696913" lvl="1" indent="-227013"/>
            <a:r>
              <a:rPr lang="en-US" sz="1600" dirty="0">
                <a:ea typeface="Roboto" pitchFamily="2" charset="0"/>
              </a:rPr>
              <a:t>UNECA, Vienna, ESCAP and UNESCO (6 participants)</a:t>
            </a:r>
          </a:p>
          <a:p>
            <a:pPr marL="696913" lvl="1" indent="-227013"/>
            <a:r>
              <a:rPr lang="en-US" sz="1600" dirty="0">
                <a:ea typeface="Roboto" pitchFamily="2" charset="0"/>
              </a:rPr>
              <a:t>Very positive feedback</a:t>
            </a:r>
          </a:p>
          <a:p>
            <a:pPr marL="696913" lvl="1" indent="-227013"/>
            <a:r>
              <a:rPr lang="en-US" sz="1600" dirty="0">
                <a:ea typeface="Roboto" pitchFamily="2" charset="0"/>
              </a:rPr>
              <a:t>Decision to have a yearly edition that is open to all our stakeholders</a:t>
            </a:r>
            <a:br>
              <a:rPr lang="en-US" b="1" spc="20" dirty="0">
                <a:solidFill>
                  <a:srgbClr val="00A0DB"/>
                </a:solidFill>
                <a:ea typeface="Roboto" pitchFamily="2" charset="0"/>
              </a:rPr>
            </a:br>
            <a:endParaRPr lang="en-US" sz="1200" b="1" spc="20" dirty="0">
              <a:solidFill>
                <a:srgbClr val="00A0DB"/>
              </a:solidFill>
              <a:ea typeface="Roboto" pitchFamily="2" charset="0"/>
            </a:endParaRPr>
          </a:p>
          <a:p>
            <a:pPr marL="239713" indent="-227013"/>
            <a:r>
              <a:rPr lang="en-US" sz="2400" b="1" spc="20" dirty="0">
                <a:solidFill>
                  <a:srgbClr val="00A0DB"/>
                </a:solidFill>
                <a:ea typeface="Roboto" pitchFamily="2" charset="0"/>
              </a:rPr>
              <a:t>Next edition and how to participate</a:t>
            </a:r>
            <a:endParaRPr lang="en-US" sz="2400" dirty="0">
              <a:ea typeface="Roboto" pitchFamily="2" charset="0"/>
            </a:endParaRPr>
          </a:p>
          <a:p>
            <a:pPr marL="696913" lvl="1" indent="-227013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Date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: First or second week of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August 2023</a:t>
            </a:r>
          </a:p>
          <a:p>
            <a:pPr marL="696913" lvl="1" indent="-227013"/>
            <a:r>
              <a:rPr lang="en-US" sz="1600" dirty="0">
                <a:solidFill>
                  <a:srgbClr val="000000"/>
                </a:solidFill>
                <a:latin typeface="Calibri" panose="020F0502020204030204"/>
                <a:ea typeface="Roboto" pitchFamily="2" charset="0"/>
              </a:rPr>
              <a:t>The participants’ expenses are covered by her or his organization</a:t>
            </a:r>
          </a:p>
          <a:p>
            <a:pPr marL="696913" lvl="1" indent="-227013"/>
            <a:r>
              <a:rPr lang="en-US" sz="1600" dirty="0">
                <a:solidFill>
                  <a:srgbClr val="000000"/>
                </a:solidFill>
                <a:latin typeface="Calibri" panose="020F0502020204030204"/>
                <a:ea typeface="Roboto" pitchFamily="2" charset="0"/>
              </a:rPr>
              <a:t>Seats are limited,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Roboto" pitchFamily="2" charset="0"/>
                <a:cs typeface="+mn-cs"/>
              </a:rPr>
              <a:t>please express your interest early</a:t>
            </a:r>
            <a:endParaRPr lang="en-US" sz="1600" dirty="0">
              <a:ea typeface="Roboto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21DB3C-AD45-4103-A0F7-26D7E56FBCFB}"/>
              </a:ext>
            </a:extLst>
          </p:cNvPr>
          <p:cNvSpPr txBox="1">
            <a:spLocks/>
          </p:cNvSpPr>
          <p:nvPr/>
        </p:nvSpPr>
        <p:spPr>
          <a:xfrm>
            <a:off x="269823" y="170075"/>
            <a:ext cx="11810625" cy="70788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it-IT" sz="4000" b="1" spc="3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Indico.UN</a:t>
            </a:r>
            <a:r>
              <a:rPr lang="it-IT" sz="4000" b="1" spc="3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 </a:t>
            </a:r>
            <a:r>
              <a:rPr lang="it-IT" sz="4000" b="1" spc="3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Summer</a:t>
            </a:r>
            <a:r>
              <a:rPr lang="it-IT" sz="4000" b="1" spc="3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 camp, 8-12 </a:t>
            </a:r>
            <a:r>
              <a:rPr lang="it-IT" sz="4000" b="1" spc="3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Aug</a:t>
            </a:r>
            <a:r>
              <a:rPr lang="it-IT" sz="4000" b="1" spc="300" dirty="0">
                <a:solidFill>
                  <a:schemeClr val="accent1">
                    <a:lumMod val="75000"/>
                  </a:schemeClr>
                </a:solidFill>
                <a:latin typeface="+mn-lt"/>
                <a:ea typeface="+mj-lt"/>
                <a:cs typeface="+mj-lt"/>
              </a:rPr>
              <a:t>. 2022</a:t>
            </a:r>
            <a:endParaRPr lang="en-GB" sz="4000" b="1" spc="300" dirty="0">
              <a:solidFill>
                <a:schemeClr val="accent1">
                  <a:lumMod val="75000"/>
                </a:schemeClr>
              </a:solidFill>
              <a:latin typeface="+mn-lt"/>
              <a:cs typeface="Calibri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BC37215D-9931-480F-BB96-DA10A21BB2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470E659-0F39-4925-95DB-B2E8BFA0AE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1761" y="3078612"/>
            <a:ext cx="4300912" cy="29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6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245A74-E190-4E66-A128-A0C5407FF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616" y="1362641"/>
            <a:ext cx="2764325" cy="3571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67623" y="192747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Umoja</a:t>
            </a:r>
            <a:r>
              <a:rPr lang="en-US">
                <a:latin typeface="+mj-lt"/>
                <a:cs typeface="Calibri"/>
              </a:rPr>
              <a:t> </a:t>
            </a:r>
            <a:r>
              <a:rPr lang="en-US" sz="4000" b="1" spc="30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integration update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FB0FFE-8414-41E4-80FD-CF329FEEA1B0}"/>
              </a:ext>
            </a:extLst>
          </p:cNvPr>
          <p:cNvSpPr txBox="1"/>
          <p:nvPr/>
        </p:nvSpPr>
        <p:spPr>
          <a:xfrm>
            <a:off x="235428" y="1320524"/>
            <a:ext cx="810101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anchor="t">
            <a:spAutoFit/>
          </a:bodyPr>
          <a:lstStyle/>
          <a:p>
            <a:pPr marL="12700"/>
            <a:r>
              <a:rPr lang="en-US" sz="2400" spc="20">
                <a:ea typeface="Roboto"/>
                <a:cs typeface="Roboto"/>
              </a:rPr>
              <a:t>In December 2022, </a:t>
            </a:r>
            <a:r>
              <a:rPr lang="en-US" sz="2400" spc="20">
                <a:solidFill>
                  <a:srgbClr val="000000"/>
                </a:solidFill>
                <a:ea typeface="Roboto"/>
                <a:cs typeface="Roboto"/>
              </a:rPr>
              <a:t>ERPSD</a:t>
            </a:r>
            <a:r>
              <a:rPr lang="en-US" sz="2400" spc="20">
                <a:ea typeface="Roboto"/>
                <a:cs typeface="Roboto"/>
              </a:rPr>
              <a:t> has shared a technical assessment on BR 4000000902 “Travel initiation triggered by Indico.UN (BR 2)” – </a:t>
            </a:r>
            <a:r>
              <a:rPr lang="en-US" sz="2400" b="1" spc="20">
                <a:ea typeface="Roboto"/>
                <a:cs typeface="Roboto"/>
              </a:rPr>
              <a:t>not approved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239752F-D63D-4D8F-82F4-7E73EB8C51E0}"/>
              </a:ext>
            </a:extLst>
          </p:cNvPr>
          <p:cNvSpPr txBox="1"/>
          <p:nvPr/>
        </p:nvSpPr>
        <p:spPr>
          <a:xfrm rot="2208183">
            <a:off x="10508888" y="1415629"/>
            <a:ext cx="1438547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GB" sz="1400" b="1">
                <a:solidFill>
                  <a:schemeClr val="accent2"/>
                </a:solidFill>
              </a:rPr>
              <a:t>NOT APPROVED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1B1C06-B950-4359-914E-95AF4595842B}"/>
              </a:ext>
            </a:extLst>
          </p:cNvPr>
          <p:cNvSpPr txBox="1"/>
          <p:nvPr/>
        </p:nvSpPr>
        <p:spPr>
          <a:xfrm>
            <a:off x="7981024" y="5082757"/>
            <a:ext cx="42109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>
                <a:hlinkClick r:id="rId4"/>
              </a:rPr>
              <a:t>BR 4000000902 (Travel initiation triggered by Indico.UN)_ERPSD Assessment.pdf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2A9A04-BC8A-4A4C-9176-681603BFD514}"/>
              </a:ext>
            </a:extLst>
          </p:cNvPr>
          <p:cNvSpPr txBox="1"/>
          <p:nvPr/>
        </p:nvSpPr>
        <p:spPr>
          <a:xfrm>
            <a:off x="235428" y="4015886"/>
            <a:ext cx="774596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0" i="1" u="none" strike="noStrike" baseline="0">
                <a:solidFill>
                  <a:srgbClr val="000000"/>
                </a:solidFill>
              </a:rPr>
              <a:t>RECOMMENDATIONS </a:t>
            </a:r>
          </a:p>
          <a:p>
            <a:r>
              <a:rPr lang="en-US" sz="1200" i="1">
                <a:solidFill>
                  <a:srgbClr val="000000"/>
                </a:solidFill>
              </a:rPr>
              <a:t>“</a:t>
            </a:r>
            <a:r>
              <a:rPr lang="en-US" sz="1200" b="0" i="1" u="none" strike="noStrike" baseline="0">
                <a:solidFill>
                  <a:srgbClr val="000000"/>
                </a:solidFill>
              </a:rPr>
              <a:t>- The current Umoja travel solution should be retained as the only solution to create travel request without creating parallel solutions or forms to create trips.</a:t>
            </a:r>
            <a:endParaRPr lang="en-US" sz="1200" i="1">
              <a:solidFill>
                <a:srgbClr val="000000"/>
              </a:solidFill>
            </a:endParaRPr>
          </a:p>
          <a:p>
            <a:r>
              <a:rPr lang="en-US" sz="1200" b="0" i="1" u="none" strike="noStrike" baseline="0">
                <a:solidFill>
                  <a:srgbClr val="000000"/>
                </a:solidFill>
              </a:rPr>
              <a:t>- The use of standard </a:t>
            </a:r>
            <a:r>
              <a:rPr lang="en-US" sz="1200" i="1" u="none" strike="noStrike" baseline="0">
                <a:solidFill>
                  <a:srgbClr val="000000"/>
                </a:solidFill>
              </a:rPr>
              <a:t>copy functionalities </a:t>
            </a:r>
            <a:r>
              <a:rPr lang="en-US" sz="1200" b="0" i="1" u="none" strike="noStrike" baseline="0">
                <a:solidFill>
                  <a:srgbClr val="000000"/>
                </a:solidFill>
              </a:rPr>
              <a:t>and other available features should be further explored from a procedural perspective as they will facilitate the processing of travel requests for groups of people traveling to the same location.”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6939AA-62CF-4882-BF47-D91AA8D7E556}"/>
              </a:ext>
            </a:extLst>
          </p:cNvPr>
          <p:cNvSpPr txBox="1"/>
          <p:nvPr/>
        </p:nvSpPr>
        <p:spPr>
          <a:xfrm>
            <a:off x="235428" y="2701503"/>
            <a:ext cx="774596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sz="1200" i="1">
                <a:solidFill>
                  <a:srgbClr val="000000"/>
                </a:solidFill>
              </a:rPr>
              <a:t>“</a:t>
            </a:r>
            <a:r>
              <a:rPr lang="en-US" sz="1200" b="0" i="1" u="none" strike="noStrike" baseline="0">
                <a:solidFill>
                  <a:srgbClr val="000000"/>
                </a:solidFill>
              </a:rPr>
              <a:t>The proposed integration between Indico.UN and the current Umoja Travel solution to meet the requirements in BR 4000000902, is not technically feasible </a:t>
            </a:r>
            <a:r>
              <a:rPr lang="en-US" sz="1200" b="0" i="1" strike="noStrike" baseline="0">
                <a:solidFill>
                  <a:srgbClr val="000000"/>
                </a:solidFill>
              </a:rPr>
              <a:t>since the required mandatory information to use and store the information in the Umoja Travel solution cannot be provided by the source. </a:t>
            </a:r>
            <a:r>
              <a:rPr lang="en-US" sz="1200" b="1" i="1" strike="noStrike" baseline="0">
                <a:solidFill>
                  <a:srgbClr val="000000"/>
                </a:solidFill>
              </a:rPr>
              <a:t>The Umoja Travel solution does not include capabilities for creating draft travel requests</a:t>
            </a:r>
            <a:r>
              <a:rPr lang="en-US" sz="1200" b="0" i="1" strike="noStrike" baseline="0">
                <a:solidFill>
                  <a:srgbClr val="000000"/>
                </a:solidFill>
              </a:rPr>
              <a:t>. </a:t>
            </a:r>
            <a:r>
              <a:rPr lang="en-US" sz="1200" b="0" i="1" u="none" strike="noStrike" baseline="0">
                <a:solidFill>
                  <a:srgbClr val="000000"/>
                </a:solidFill>
              </a:rPr>
              <a:t>Travel requests created in the system require all necessary mandatory information and result in budgetary postings upon creation...”</a:t>
            </a:r>
          </a:p>
        </p:txBody>
      </p:sp>
    </p:spTree>
    <p:extLst>
      <p:ext uri="{BB962C8B-B14F-4D97-AF65-F5344CB8AC3E}">
        <p14:creationId xmlns:p14="http://schemas.microsoft.com/office/powerpoint/2010/main" val="668797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0.2408"/>
  <p:tag name="SLIDO_PRESENTATION_ID" val="00000000-0000-0000-0000-000000000000"/>
  <p:tag name="SLIDO_EVENT_SECTION_UUID" val="26b3345c-b3f0-4d9a-9f9b-57743235bcf8"/>
  <p:tag name="SLIDO_EVENT_UUID" val="c2a3dcdd-f8e9-4f07-afd4-5851510552a3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AFB4DB055584F8EEBC0CE736941F0" ma:contentTypeVersion="14" ma:contentTypeDescription="Create a new document." ma:contentTypeScope="" ma:versionID="25ce2b84100953f1f73facdb6fca4d52">
  <xsd:schema xmlns:xsd="http://www.w3.org/2001/XMLSchema" xmlns:xs="http://www.w3.org/2001/XMLSchema" xmlns:p="http://schemas.microsoft.com/office/2006/metadata/properties" xmlns:ns2="8cfbf084-ad3a-46e0-b363-31680f31578c" xmlns:ns3="a333398c-7e7e-40ff-96ad-b22bfc0f291a" targetNamespace="http://schemas.microsoft.com/office/2006/metadata/properties" ma:root="true" ma:fieldsID="04803ccb4539ef0d4b6e97929ea2a6b9" ns2:_="" ns3:_="">
    <xsd:import namespace="8cfbf084-ad3a-46e0-b363-31680f31578c"/>
    <xsd:import namespace="a333398c-7e7e-40ff-96ad-b22bfc0f29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Organization" minOccurs="0"/>
                <xsd:element ref="ns2:SLAe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bf084-ad3a-46e0-b363-31680f315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Organization" ma:index="20" nillable="true" ma:displayName="Organization" ma:format="Dropdown" ma:internalName="Organization">
      <xsd:simpleType>
        <xsd:union memberTypes="dms:Text">
          <xsd:simpleType>
            <xsd:restriction base="dms:Choice">
              <xsd:enumeration value="UNICRI"/>
              <xsd:enumeration value="UNESCO"/>
              <xsd:enumeration value="CTBTO"/>
              <xsd:enumeration value="OPCW"/>
              <xsd:enumeration value="WHO"/>
            </xsd:restriction>
          </xsd:simpleType>
        </xsd:union>
      </xsd:simpleType>
    </xsd:element>
    <xsd:element name="SLAend" ma:index="21" nillable="true" ma:displayName="SLA end" ma:format="DateOnly" ma:internalName="SLAen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33398c-7e7e-40ff-96ad-b22bfc0f29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Aend xmlns="8cfbf084-ad3a-46e0-b363-31680f31578c" xsi:nil="true"/>
    <Organization xmlns="8cfbf084-ad3a-46e0-b363-31680f31578c" xsi:nil="true"/>
  </documentManagement>
</p:properties>
</file>

<file path=customXml/itemProps1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CC3B2F-14C0-4E64-897C-732175E912C0}">
  <ds:schemaRefs>
    <ds:schemaRef ds:uri="8cfbf084-ad3a-46e0-b363-31680f31578c"/>
    <ds:schemaRef ds:uri="a333398c-7e7e-40ff-96ad-b22bfc0f29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7121FC5-3668-4CFD-8533-1AECBE1D7D1B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333398c-7e7e-40ff-96ad-b22bfc0f291a"/>
    <ds:schemaRef ds:uri="8cfbf084-ad3a-46e0-b363-31680f3157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593</TotalTime>
  <Words>2458</Words>
  <Application>Microsoft Macintosh PowerPoint</Application>
  <PresentationFormat>Widescreen</PresentationFormat>
  <Paragraphs>469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PT Sans</vt:lpstr>
      <vt:lpstr>Roboto</vt:lpstr>
      <vt:lpstr>Wingdings</vt:lpstr>
      <vt:lpstr>1_Office Theme</vt:lpstr>
      <vt:lpstr>INDICO.UN Project Stakeholder  MEETING   15 march2023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STECKHAN</dc:creator>
  <cp:lastModifiedBy>Nzete Da Sama Itoua</cp:lastModifiedBy>
  <cp:revision>2</cp:revision>
  <cp:lastPrinted>2023-02-21T08:41:38Z</cp:lastPrinted>
  <dcterms:created xsi:type="dcterms:W3CDTF">2020-04-08T14:43:03Z</dcterms:created>
  <dcterms:modified xsi:type="dcterms:W3CDTF">2023-03-13T13:09:31Z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0x010100AB3AFB4DB055584F8EEBC0CE736941F0</vt:lpwstr>
  </property>
  <property fmtid="{D5CDD505-2E9C-101B-9397-08002B2CF9AE}" pid="3" name="SlidoAppVersion">
    <vt:lpwstr>1.0.0.2408</vt:lpwstr>
  </property>
</Properties>
</file>