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575" r:id="rId5"/>
    <p:sldId id="594" r:id="rId6"/>
    <p:sldId id="582" r:id="rId7"/>
    <p:sldId id="583" r:id="rId8"/>
    <p:sldId id="586" r:id="rId9"/>
    <p:sldId id="588" r:id="rId10"/>
    <p:sldId id="593" r:id="rId11"/>
    <p:sldId id="589" r:id="rId12"/>
    <p:sldId id="591" r:id="rId13"/>
    <p:sldId id="592" r:id="rId14"/>
    <p:sldId id="595" r:id="rId15"/>
    <p:sldId id="574" r:id="rId16"/>
  </p:sldIdLst>
  <p:sldSz cx="9756775" cy="7315200"/>
  <p:notesSz cx="7010400" cy="9296400"/>
  <p:custDataLst>
    <p:tags r:id="rId19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73">
          <p15:clr>
            <a:srgbClr val="A4A3A4"/>
          </p15:clr>
        </p15:guide>
        <p15:guide id="4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Tan" initials="ET" lastIdx="2" clrIdx="0">
    <p:extLst>
      <p:ext uri="{19B8F6BF-5375-455C-9EA6-DF929625EA0E}">
        <p15:presenceInfo xmlns:p15="http://schemas.microsoft.com/office/powerpoint/2012/main" userId="S::tan2@un.org::a32faec1-ecd3-4185-9414-aeb51abd28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88" autoAdjust="0"/>
    <p:restoredTop sz="82686"/>
  </p:normalViewPr>
  <p:slideViewPr>
    <p:cSldViewPr showGuides="1">
      <p:cViewPr varScale="1">
        <p:scale>
          <a:sx n="52" d="100"/>
          <a:sy n="52" d="100"/>
        </p:scale>
        <p:origin x="1338" y="84"/>
      </p:cViewPr>
      <p:guideLst>
        <p:guide pos="3073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notesViewPr>
    <p:cSldViewPr showGuides="1"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30/03/2023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5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9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9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46C5.F32FB7B0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pic>
        <p:nvPicPr>
          <p:cNvPr id="21" name="Picture 59" descr="cid:image001.png@01D49ED8.84C1B980">
            <a:extLst>
              <a:ext uri="{FF2B5EF4-FFF2-40B4-BE49-F238E27FC236}">
                <a16:creationId xmlns:a16="http://schemas.microsoft.com/office/drawing/2014/main" id="{E8178294-277C-48C3-A367-92BAAC04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6238389"/>
            <a:ext cx="2349280" cy="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DE3-85CE-E84F-B7B5-BBFC525D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098E-FEBB-CF48-BB9B-5040AE8D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10C3-D171-584B-A712-287DC55F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706-8782-424C-886C-7C42E7ECF027}" type="datetime1">
              <a:rPr lang="en-GB" smtClean="0"/>
              <a:t>30/03/2023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281-EF91-244C-8052-D427E09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0C6E-A2F5-3844-8731-A4E2AD2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AB4E-82FA-1B46-B6D0-291BB2A2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4.png"/><Relationship Id="rId18" Type="http://schemas.openxmlformats.org/officeDocument/2006/relationships/image" Target="cid:image001.png@01D546C5.F32FB7B0" TargetMode="Externa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83" name="Picture 59" descr="cid:image001.png@01D49ED8.84C1B980">
            <a:extLst>
              <a:ext uri="{FF2B5EF4-FFF2-40B4-BE49-F238E27FC236}">
                <a16:creationId xmlns:a16="http://schemas.microsoft.com/office/drawing/2014/main" id="{BE7A5F0E-0331-4B50-9944-AC2F23CF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192797"/>
            <a:ext cx="1381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3" r:id="rId5"/>
  </p:sldLayoutIdLst>
  <p:hf sldNum="0" hd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D2C6-7FCB-214F-8E07-D2B25CDBC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607" y="2269491"/>
            <a:ext cx="8351604" cy="1103519"/>
          </a:xfrm>
        </p:spPr>
        <p:txBody>
          <a:bodyPr/>
          <a:lstStyle/>
          <a:p>
            <a:r>
              <a:rPr lang="en-US" sz="3600" dirty="0"/>
              <a:t>Contents of FMAC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21216-AD7B-DE4E-B1FA-4DD620A8E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054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A4968-2192-FA40-81CD-D0FA00E7D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FMAC TOT virtual Workshop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B6A9B8-EDE7-E14E-8B54-733AF085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787" y="3696872"/>
            <a:ext cx="3286624" cy="32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3 &amp; 5 Evaluation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grass, outdoor, field&#10;&#10;Description automatically generated">
            <a:extLst>
              <a:ext uri="{FF2B5EF4-FFF2-40B4-BE49-F238E27FC236}">
                <a16:creationId xmlns:a16="http://schemas.microsoft.com/office/drawing/2014/main" id="{D896DEE8-08D2-A9CE-A3BC-B43D19596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7" y="1676400"/>
            <a:ext cx="4267200" cy="3200400"/>
          </a:xfrm>
          <a:prstGeom prst="rect">
            <a:avLst/>
          </a:prstGeom>
        </p:spPr>
      </p:pic>
      <p:pic>
        <p:nvPicPr>
          <p:cNvPr id="9" name="Picture 8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95E5F1AD-2527-AC3E-479E-D8DF4B373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34365" y="1676400"/>
            <a:ext cx="4267200" cy="320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6DA1AA-BD61-CE7A-BB50-D1B0C5CF47BD}"/>
              </a:ext>
            </a:extLst>
          </p:cNvPr>
          <p:cNvSpPr txBox="1"/>
          <p:nvPr/>
        </p:nvSpPr>
        <p:spPr>
          <a:xfrm>
            <a:off x="217967" y="5481175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17/21 passed the final exam</a:t>
            </a:r>
          </a:p>
        </p:txBody>
      </p:sp>
    </p:spTree>
    <p:extLst>
      <p:ext uri="{BB962C8B-B14F-4D97-AF65-F5344CB8AC3E}">
        <p14:creationId xmlns:p14="http://schemas.microsoft.com/office/powerpoint/2010/main" val="1436221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BD6AB-4451-3272-58C3-CDDE9769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" y="1960563"/>
            <a:ext cx="9256963" cy="32972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Module &amp; Scenario Based training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Lecture - Demonstration - Drill (skill station) - Wrap up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Evaluation &amp; Feedback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Support trainees</a:t>
            </a:r>
          </a:p>
        </p:txBody>
      </p:sp>
    </p:spTree>
    <p:extLst>
      <p:ext uri="{BB962C8B-B14F-4D97-AF65-F5344CB8AC3E}">
        <p14:creationId xmlns:p14="http://schemas.microsoft.com/office/powerpoint/2010/main" val="397207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5B28E-A4C0-C04E-9027-CA281DF92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ground, person, group, people&#10;&#10;Description automatically generated">
            <a:extLst>
              <a:ext uri="{FF2B5EF4-FFF2-40B4-BE49-F238E27FC236}">
                <a16:creationId xmlns:a16="http://schemas.microsoft.com/office/drawing/2014/main" id="{7B13F2A7-978B-0552-8DF9-6913A7ECC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88" y="17526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DDD3-25F8-E343-AE11-AD278843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1A59-86A4-0F4D-9665-F49ED50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527EFD-109D-5B42-CA9D-F992FE80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Learners will be able to</a:t>
            </a:r>
          </a:p>
          <a:p>
            <a:r>
              <a:rPr lang="en-US" sz="2400" dirty="0"/>
              <a:t>learn outline of in-person FMAC</a:t>
            </a:r>
          </a:p>
          <a:p>
            <a:r>
              <a:rPr lang="en-US" sz="2400" dirty="0"/>
              <a:t>know lessons learned of previous course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6889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1DDD3-25F8-E343-AE11-AD278843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FMAC in June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9B47-7766-584E-931B-FBBD144FC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Duration; 13-17 June 2022</a:t>
            </a:r>
          </a:p>
          <a:p>
            <a:endParaRPr lang="en-US" b="1" dirty="0"/>
          </a:p>
          <a:p>
            <a:r>
              <a:rPr lang="en-GB" b="1" dirty="0"/>
              <a:t>Trainees; 21 peacekeepers (3x MONUSCO, 10x UNISFA, 8x UNMISS)</a:t>
            </a:r>
          </a:p>
          <a:p>
            <a:endParaRPr lang="en-GB" b="1" dirty="0"/>
          </a:p>
          <a:p>
            <a:r>
              <a:rPr lang="en-GB" b="1" dirty="0"/>
              <a:t>Head Trainers; Patrick Thompson (UN contractor)</a:t>
            </a:r>
          </a:p>
          <a:p>
            <a:endParaRPr lang="en-GB" b="1" dirty="0"/>
          </a:p>
          <a:p>
            <a:r>
              <a:rPr lang="en-GB" b="1" dirty="0"/>
              <a:t>Trainers (TOT participants); 7 trainers (Brazil, Greece, Japan, Morocco, Netherlands, Togo, Viet Nam)</a:t>
            </a:r>
          </a:p>
          <a:p>
            <a:pPr marL="0" indent="0">
              <a:buNone/>
            </a:pPr>
            <a:endParaRPr lang="en-GB" b="1" dirty="0"/>
          </a:p>
          <a:p>
            <a:endParaRPr lang="en-GB" b="1" dirty="0"/>
          </a:p>
          <a:p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1A59-86A4-0F4D-9665-F49ED500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E9406142-695E-8992-CACA-725823E22C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 descr="jpg">
            <a:extLst>
              <a:ext uri="{FF2B5EF4-FFF2-40B4-BE49-F238E27FC236}">
                <a16:creationId xmlns:a16="http://schemas.microsoft.com/office/drawing/2014/main" id="{D9F8B3EC-B959-BF83-EC9E-04F2E822D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375775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group of men in military uniforms&#10;&#10;Description automatically generated with low confidence">
            <a:extLst>
              <a:ext uri="{FF2B5EF4-FFF2-40B4-BE49-F238E27FC236}">
                <a16:creationId xmlns:a16="http://schemas.microsoft.com/office/drawing/2014/main" id="{79040010-C82C-9FEC-750B-54D49C40E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4" y="3962400"/>
            <a:ext cx="4241799" cy="31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F72FB-7583-8146-BB4D-0B23372D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BCB6971-782B-E6F7-14E7-8CE529A4E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8" t="13770" r="71024" b="53303"/>
          <a:stretch/>
        </p:blipFill>
        <p:spPr>
          <a:xfrm>
            <a:off x="496888" y="1524000"/>
            <a:ext cx="8763000" cy="5741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B405A3-09A0-E044-80AE-5E1CF915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 for June 2022</a:t>
            </a:r>
          </a:p>
        </p:txBody>
      </p:sp>
    </p:spTree>
    <p:extLst>
      <p:ext uri="{BB962C8B-B14F-4D97-AF65-F5344CB8AC3E}">
        <p14:creationId xmlns:p14="http://schemas.microsoft.com/office/powerpoint/2010/main" val="412384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D5F0-C7DB-5F4E-8723-4360993F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5E7EE-BFE1-3745-BFA8-83DCA681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7B7FB1-3307-E605-2991-B646FEB4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" y="1655763"/>
            <a:ext cx="9256963" cy="4211637"/>
          </a:xfrm>
        </p:spPr>
        <p:txBody>
          <a:bodyPr/>
          <a:lstStyle/>
          <a:p>
            <a:r>
              <a:rPr lang="en-US" dirty="0"/>
              <a:t>Before FMAC, pre-course instruction</a:t>
            </a:r>
          </a:p>
          <a:p>
            <a:pPr marL="222250" lvl="1" indent="0">
              <a:buNone/>
            </a:pPr>
            <a:r>
              <a:rPr lang="en-US" dirty="0"/>
              <a:t>Sharing “Student Handbook” and instruct to study/review “Buddy First Aid”</a:t>
            </a:r>
          </a:p>
          <a:p>
            <a:pPr marL="285750" indent="-285750"/>
            <a:r>
              <a:rPr lang="en-US" dirty="0"/>
              <a:t>Day 1; Written Pre-Test</a:t>
            </a:r>
          </a:p>
          <a:p>
            <a:pPr marL="508000" lvl="1" indent="-285750"/>
            <a:r>
              <a:rPr lang="en-US" dirty="0"/>
              <a:t>Check the knowledge of Buddy First Aid</a:t>
            </a:r>
          </a:p>
          <a:p>
            <a:pPr marL="285750" indent="-285750"/>
            <a:r>
              <a:rPr lang="en-US" dirty="0"/>
              <a:t>Day 1-4; </a:t>
            </a:r>
          </a:p>
          <a:p>
            <a:pPr marL="508000" lvl="1" indent="-285750"/>
            <a:r>
              <a:rPr lang="en-US" dirty="0"/>
              <a:t>module 1-20</a:t>
            </a:r>
          </a:p>
          <a:p>
            <a:pPr marL="965200" lvl="2" indent="-285750">
              <a:buFont typeface="Courier New" panose="02070309020205020404" pitchFamily="49" charset="0"/>
              <a:buChar char="o"/>
            </a:pPr>
            <a:r>
              <a:rPr lang="en-US" dirty="0"/>
              <a:t>Lecture</a:t>
            </a:r>
          </a:p>
          <a:p>
            <a:pPr marL="965200" lvl="2" indent="-285750">
              <a:buFont typeface="Courier New" panose="02070309020205020404" pitchFamily="49" charset="0"/>
              <a:buChar char="o"/>
            </a:pPr>
            <a:r>
              <a:rPr lang="en-US" dirty="0"/>
              <a:t>Demonstration</a:t>
            </a:r>
          </a:p>
          <a:p>
            <a:pPr marL="965200" lvl="2" indent="-285750">
              <a:buFont typeface="Courier New" panose="02070309020205020404" pitchFamily="49" charset="0"/>
              <a:buChar char="o"/>
            </a:pPr>
            <a:r>
              <a:rPr lang="en-US" dirty="0"/>
              <a:t>Drill (skill station)</a:t>
            </a:r>
          </a:p>
          <a:p>
            <a:pPr marL="965200" lvl="2" indent="-285750">
              <a:buFont typeface="Courier New" panose="02070309020205020404" pitchFamily="49" charset="0"/>
              <a:buChar char="o"/>
            </a:pPr>
            <a:r>
              <a:rPr lang="en-US" dirty="0"/>
              <a:t>Wrap up</a:t>
            </a:r>
          </a:p>
          <a:p>
            <a:pPr lvl="1"/>
            <a:r>
              <a:rPr lang="en-US" dirty="0"/>
              <a:t>Scenario Based training on the ground with mock weapons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CUF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TFC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Mid-evaluation (Day 3)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Combined Scenario (Day4)</a:t>
            </a:r>
          </a:p>
          <a:p>
            <a:r>
              <a:rPr lang="en-US" dirty="0"/>
              <a:t>Day 5; Final Exam</a:t>
            </a:r>
          </a:p>
          <a:p>
            <a:pPr lvl="1"/>
            <a:r>
              <a:rPr lang="en-US" dirty="0"/>
              <a:t>Written Teat</a:t>
            </a:r>
          </a:p>
          <a:p>
            <a:pPr lvl="1"/>
            <a:r>
              <a:rPr lang="en-US" dirty="0"/>
              <a:t>Individual Skill Test</a:t>
            </a:r>
          </a:p>
          <a:p>
            <a:pPr lvl="1"/>
            <a:r>
              <a:rPr lang="en-US" dirty="0"/>
              <a:t>Scenario-Based Test as a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6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Scheme for trainees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E8DFF66-676D-5C5F-C941-1EA3A2CDB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5" y="1655763"/>
            <a:ext cx="9256963" cy="4211637"/>
          </a:xfrm>
        </p:spPr>
        <p:txBody>
          <a:bodyPr/>
          <a:lstStyle/>
          <a:p>
            <a:r>
              <a:rPr lang="en-US" dirty="0"/>
              <a:t>Pre-course instruction</a:t>
            </a:r>
          </a:p>
          <a:p>
            <a:endParaRPr lang="en-US" dirty="0"/>
          </a:p>
          <a:p>
            <a:r>
              <a:rPr lang="en-US" dirty="0"/>
              <a:t>5-6 people / group with Mentor</a:t>
            </a:r>
          </a:p>
          <a:p>
            <a:endParaRPr lang="en-US" dirty="0"/>
          </a:p>
          <a:p>
            <a:r>
              <a:rPr lang="en-US" dirty="0"/>
              <a:t>Sharing materials via WhatsApp for reviewing</a:t>
            </a:r>
          </a:p>
          <a:p>
            <a:endParaRPr lang="en-US" dirty="0"/>
          </a:p>
          <a:p>
            <a:r>
              <a:rPr lang="en-US" dirty="0"/>
              <a:t>Mid-evaluation (Day 3)</a:t>
            </a:r>
          </a:p>
          <a:p>
            <a:endParaRPr lang="en-US" dirty="0"/>
          </a:p>
          <a:p>
            <a:r>
              <a:rPr lang="en-US" dirty="0"/>
              <a:t>Remediation (Day 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A1-9BBC-AD44-8631-4461DDBC0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D0FA9-00BC-CA4C-BF94-345E1F2A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D669B0-565B-532A-3227-F46A73B64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0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 group of soldier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B1A41B93-A12D-6C82-C85B-6FA230495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" y="1663418"/>
            <a:ext cx="3169920" cy="2377440"/>
          </a:xfrm>
          <a:prstGeom prst="rect">
            <a:avLst/>
          </a:prstGeom>
        </p:spPr>
      </p:pic>
      <p:pic>
        <p:nvPicPr>
          <p:cNvPr id="11" name="Picture 10" descr="A picture containing person, outdoor, ground, group&#10;&#10;Description automatically generated">
            <a:extLst>
              <a:ext uri="{FF2B5EF4-FFF2-40B4-BE49-F238E27FC236}">
                <a16:creationId xmlns:a16="http://schemas.microsoft.com/office/drawing/2014/main" id="{2A9ABB5D-448A-46A8-1DC4-0153E3544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89" y="1663418"/>
            <a:ext cx="3169920" cy="2377440"/>
          </a:xfrm>
          <a:prstGeom prst="rect">
            <a:avLst/>
          </a:prstGeom>
        </p:spPr>
      </p:pic>
      <p:pic>
        <p:nvPicPr>
          <p:cNvPr id="13" name="Picture 12" descr="A group of people wearing masks&#10;&#10;Description automatically generated with medium confidence">
            <a:extLst>
              <a:ext uri="{FF2B5EF4-FFF2-40B4-BE49-F238E27FC236}">
                <a16:creationId xmlns:a16="http://schemas.microsoft.com/office/drawing/2014/main" id="{82338EEB-3E7E-41DA-5D74-01313FDB1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80" y="1663418"/>
            <a:ext cx="3169920" cy="2377440"/>
          </a:xfrm>
          <a:prstGeom prst="rect">
            <a:avLst/>
          </a:prstGeom>
        </p:spPr>
      </p:pic>
      <p:pic>
        <p:nvPicPr>
          <p:cNvPr id="15" name="Picture 14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9E5A0D9F-95DE-8388-4C6F-2EB294793D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2" y="4632960"/>
            <a:ext cx="3169920" cy="2377440"/>
          </a:xfrm>
          <a:prstGeom prst="rect">
            <a:avLst/>
          </a:prstGeom>
        </p:spPr>
      </p:pic>
      <p:pic>
        <p:nvPicPr>
          <p:cNvPr id="17" name="Picture 16" descr="A picture containing person, outdoor, grass, tree&#10;&#10;Description automatically generated">
            <a:extLst>
              <a:ext uri="{FF2B5EF4-FFF2-40B4-BE49-F238E27FC236}">
                <a16:creationId xmlns:a16="http://schemas.microsoft.com/office/drawing/2014/main" id="{22229084-15B4-2783-D929-76B27058E8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89" y="4632960"/>
            <a:ext cx="3169920" cy="2377440"/>
          </a:xfrm>
          <a:prstGeom prst="rect">
            <a:avLst/>
          </a:prstGeom>
        </p:spPr>
      </p:pic>
      <p:pic>
        <p:nvPicPr>
          <p:cNvPr id="19" name="Picture 18" descr="A picture containing grass, outdoor, sky, plant&#10;&#10;Description automatically generated">
            <a:extLst>
              <a:ext uri="{FF2B5EF4-FFF2-40B4-BE49-F238E27FC236}">
                <a16:creationId xmlns:a16="http://schemas.microsoft.com/office/drawing/2014/main" id="{76343447-12B6-C264-BB4A-C184278B8B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80" y="4632960"/>
            <a:ext cx="31699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5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9BD9-2E93-A204-820D-00ACE339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2 - 4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3B80-7624-01DE-517D-C9B80B12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oup of men in uniform&#10;&#10;Description automatically generated with low confidence">
            <a:extLst>
              <a:ext uri="{FF2B5EF4-FFF2-40B4-BE49-F238E27FC236}">
                <a16:creationId xmlns:a16="http://schemas.microsoft.com/office/drawing/2014/main" id="{27C53B30-B465-6537-E2E8-63D7E2C4B7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97" y="1676400"/>
            <a:ext cx="3169920" cy="2377440"/>
          </a:xfrm>
          <a:prstGeom prst="rect">
            <a:avLst/>
          </a:prstGeom>
        </p:spPr>
      </p:pic>
      <p:pic>
        <p:nvPicPr>
          <p:cNvPr id="7" name="Picture 6" descr="A picture containing person, outdoor, group, people&#10;&#10;Description automatically generated">
            <a:extLst>
              <a:ext uri="{FF2B5EF4-FFF2-40B4-BE49-F238E27FC236}">
                <a16:creationId xmlns:a16="http://schemas.microsoft.com/office/drawing/2014/main" id="{26AF56E0-F201-3052-E46C-C730DEBF4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" y="1676400"/>
            <a:ext cx="3169920" cy="2377440"/>
          </a:xfrm>
          <a:prstGeom prst="rect">
            <a:avLst/>
          </a:prstGeom>
        </p:spPr>
      </p:pic>
      <p:pic>
        <p:nvPicPr>
          <p:cNvPr id="10" name="Picture 9" descr="A picture containing person, laying, baby&#10;&#10;Description automatically generated">
            <a:extLst>
              <a:ext uri="{FF2B5EF4-FFF2-40B4-BE49-F238E27FC236}">
                <a16:creationId xmlns:a16="http://schemas.microsoft.com/office/drawing/2014/main" id="{E80DBD2B-0AB1-5F45-06AF-043F13872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24" y="1676400"/>
            <a:ext cx="3169920" cy="2377440"/>
          </a:xfrm>
          <a:prstGeom prst="rect">
            <a:avLst/>
          </a:prstGeom>
        </p:spPr>
      </p:pic>
      <p:pic>
        <p:nvPicPr>
          <p:cNvPr id="14" name="Picture 13" descr="A picture containing person, indoor, military uniform, people&#10;&#10;Description automatically generated">
            <a:extLst>
              <a:ext uri="{FF2B5EF4-FFF2-40B4-BE49-F238E27FC236}">
                <a16:creationId xmlns:a16="http://schemas.microsoft.com/office/drawing/2014/main" id="{D3D34C52-684E-92EA-EF91-309ABD7AB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" y="4709160"/>
            <a:ext cx="3169920" cy="2377440"/>
          </a:xfrm>
          <a:prstGeom prst="rect">
            <a:avLst/>
          </a:prstGeom>
        </p:spPr>
      </p:pic>
      <p:pic>
        <p:nvPicPr>
          <p:cNvPr id="21" name="Picture 20" descr="A picture containing person, grass, outdoor&#10;&#10;Description automatically generated">
            <a:extLst>
              <a:ext uri="{FF2B5EF4-FFF2-40B4-BE49-F238E27FC236}">
                <a16:creationId xmlns:a16="http://schemas.microsoft.com/office/drawing/2014/main" id="{7527EC0A-0689-6B6B-7AE6-F9191E91A6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97" y="4709160"/>
            <a:ext cx="3169920" cy="2377440"/>
          </a:xfrm>
          <a:prstGeom prst="rect">
            <a:avLst/>
          </a:prstGeom>
        </p:spPr>
      </p:pic>
      <p:pic>
        <p:nvPicPr>
          <p:cNvPr id="23" name="Picture 22" descr="A picture containing person, laying, baby&#10;&#10;Description automatically generated">
            <a:extLst>
              <a:ext uri="{FF2B5EF4-FFF2-40B4-BE49-F238E27FC236}">
                <a16:creationId xmlns:a16="http://schemas.microsoft.com/office/drawing/2014/main" id="{399DDD9E-74EB-7459-3AAA-D610F90750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24" y="1676400"/>
            <a:ext cx="3169920" cy="2377440"/>
          </a:xfrm>
          <a:prstGeom prst="rect">
            <a:avLst/>
          </a:prstGeom>
        </p:spPr>
      </p:pic>
      <p:pic>
        <p:nvPicPr>
          <p:cNvPr id="24" name="Picture 23" descr="A picture containing person, drinking&#10;&#10;Description automatically generated">
            <a:extLst>
              <a:ext uri="{FF2B5EF4-FFF2-40B4-BE49-F238E27FC236}">
                <a16:creationId xmlns:a16="http://schemas.microsoft.com/office/drawing/2014/main" id="{EC30EB27-5E5E-60AE-86B8-8248A675C9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10624" y="4709159"/>
            <a:ext cx="316992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7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276E0C6EA6545A0980E728CA0D16F" ma:contentTypeVersion="12" ma:contentTypeDescription="Create a new document." ma:contentTypeScope="" ma:versionID="2ee924163d63291ed463809cd257f46f">
  <xsd:schema xmlns:xsd="http://www.w3.org/2001/XMLSchema" xmlns:xs="http://www.w3.org/2001/XMLSchema" xmlns:p="http://schemas.microsoft.com/office/2006/metadata/properties" xmlns:ns2="687affff-4a49-4c26-a26c-94afce142aea" xmlns:ns3="095eee01-24be-4581-bdfc-a8f3f7518cc6" targetNamespace="http://schemas.microsoft.com/office/2006/metadata/properties" ma:root="true" ma:fieldsID="84121ae03871df0cf768064b88db0fe7" ns2:_="" ns3:_="">
    <xsd:import namespace="687affff-4a49-4c26-a26c-94afce142aea"/>
    <xsd:import namespace="095eee01-24be-4581-bdfc-a8f3f7518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affff-4a49-4c26-a26c-94afce142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eee01-24be-4581-bdfc-a8f3f7518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B488A2-1C8A-4535-98C1-AD49A40A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affff-4a49-4c26-a26c-94afce142aea"/>
    <ds:schemaRef ds:uri="095eee01-24be-4581-bdfc-a8f3f751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7affff-4a49-4c26-a26c-94afce142aea"/>
    <ds:schemaRef ds:uri="http://schemas.microsoft.com/office/infopath/2007/PartnerControls"/>
    <ds:schemaRef ds:uri="095eee01-24be-4581-bdfc-a8f3f7518c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20073</TotalTime>
  <Words>245</Words>
  <Application>Microsoft Office PowerPoint</Application>
  <PresentationFormat>Custom</PresentationFormat>
  <Paragraphs>60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Office Theme</vt:lpstr>
      <vt:lpstr>think-cell Slide</vt:lpstr>
      <vt:lpstr>Contents of FMAC</vt:lpstr>
      <vt:lpstr>Objective</vt:lpstr>
      <vt:lpstr>Overview of FMAC in June 2022</vt:lpstr>
      <vt:lpstr>Course Schedule for June 2022</vt:lpstr>
      <vt:lpstr>General way</vt:lpstr>
      <vt:lpstr>Support Scheme for trainees</vt:lpstr>
      <vt:lpstr>Video</vt:lpstr>
      <vt:lpstr>Day 1</vt:lpstr>
      <vt:lpstr>Day 2 - 4</vt:lpstr>
      <vt:lpstr>Day 3 &amp; 5 Evaluation</vt:lpstr>
      <vt:lpstr>Summary</vt:lpstr>
      <vt:lpstr>PowerPoint Presentation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Machiko Kawasaki</cp:lastModifiedBy>
  <cp:revision>200</cp:revision>
  <cp:lastPrinted>2022-01-31T10:04:19Z</cp:lastPrinted>
  <dcterms:created xsi:type="dcterms:W3CDTF">2020-02-03T21:56:11Z</dcterms:created>
  <dcterms:modified xsi:type="dcterms:W3CDTF">2023-04-02T13:41:15Z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0x010100704276E0C6EA6545A0980E728CA0D16F</vt:lpwstr>
  </property>
</Properties>
</file>