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256" r:id="rId3"/>
    <p:sldId id="332" r:id="rId4"/>
    <p:sldId id="335" r:id="rId5"/>
    <p:sldId id="33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DE125-BE5F-95D7-CC5B-7242FC292C69}" v="1" dt="2023-03-24T14:01:39.087"/>
    <p1510:client id="{2F7B4BE3-E82C-41FF-ADC4-907AC0EE7427}" v="931" dt="2023-03-24T14:20:38.889"/>
    <p1510:client id="{5B851550-0A10-45EC-9F07-810A5ED6BA5B}" v="183" dt="2023-03-24T11:36:31.360"/>
    <p1510:client id="{FA4719A3-E704-5A37-72EF-1CC4BF46AD6F}" v="4" dt="2023-03-24T11:37:03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87FDB-C29D-4597-A4B4-D049A7DB6D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C8B9-7FA1-4CEB-B771-8BDA7FB7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1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44C2-686A-CA39-14B0-2E7411B96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A6BE6-7FBF-8793-2441-1B7AE176B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CE074-8125-8036-3B50-B2B51AC0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1394-3965-48A0-829E-B739DD4D8B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AEDCE-6010-8F61-ADAC-2381BE3C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C25C8-E388-4089-36FA-4F15B87A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9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90E5-CC1E-0C45-F086-402476B8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F0060-C939-8F72-4838-266AC9827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4775C-5A53-1A1A-6C07-A52F930B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1394-3965-48A0-829E-B739DD4D8B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78FBC-9E12-9E47-1F3A-E7A316F1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5EA4-5E76-EEAF-8318-552C4C14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6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EF7788-24A5-E551-AD69-C5A74F93B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B1BA5-70A8-85E5-E3C5-BF3F5B150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84F43-87A4-AB0A-D2F4-FD4B0CD4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1394-3965-48A0-829E-B739DD4D8B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C1BAC-FEC3-D8E8-6D97-A85100D6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3C403-AC12-3DD6-9F23-B58A5DAC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8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1"/>
            <a:ext cx="12192000" cy="2611395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102074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1942672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7E740B9-F6F3-4231-9031-B597EEE26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9" y="181926"/>
            <a:ext cx="2181802" cy="459711"/>
          </a:xfrm>
          <a:prstGeom prst="rect">
            <a:avLst/>
          </a:prstGeom>
        </p:spPr>
      </p:pic>
      <p:pic>
        <p:nvPicPr>
          <p:cNvPr id="7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5432892-73A3-43D3-8749-59ED610D95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6" t="3718" r="-16" b="16711"/>
          <a:stretch/>
        </p:blipFill>
        <p:spPr>
          <a:xfrm>
            <a:off x="4177" y="2636196"/>
            <a:ext cx="12189757" cy="430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7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1711-78C0-C46D-3877-949291F2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1A7CE-CF48-22F5-E743-0C4607E2D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F7BF2-0923-2606-661B-AAFBAA37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1394-3965-48A0-829E-B739DD4D8B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783B2-28CA-92B2-6852-D3156D5F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6E763-CDFB-98DA-A267-0E4A8247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2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0BF0-4872-65AB-C00F-A21B4157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DFBCE-4F6D-4B5F-8759-5711D9AC3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1196F-2682-4F29-D14D-916E9697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1394-3965-48A0-829E-B739DD4D8B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93AD1-1687-C080-BF90-671BF417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9CF21-273F-2535-B5EC-D171DA1A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6674-C880-C0B5-E406-4C753BEF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2C322-BED7-F7C2-27A2-EB6799514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FD8BD-DE95-9412-5834-02EE184FD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81EBC-52F6-059A-66F9-AF7A58B4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1394-3965-48A0-829E-B739DD4D8B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2D8A1-5D6A-BA74-E746-3D2D32C7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348A3-A43A-849E-8511-FF69CF27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66B7-1363-AB57-841E-20798336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3A9D8-222A-B6CD-436F-1D377EB7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E61B3-7336-34B4-594D-921190A4F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D9C63-BA63-1E7D-DB66-029050BEC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F11DC-F4C7-77A3-6CF9-65CB862B1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A6022-9A19-C750-1858-3594BF87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1394-3965-48A0-829E-B739DD4D8B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B0A5D-740E-357B-5149-E1D5934A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9D31C-99F5-DF5D-49FC-A6896423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4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3A1F-1178-7BAE-61B4-3910DD1E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0AD17-6F1D-0C85-5B8C-B7E322C4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1394-3965-48A0-829E-B739DD4D8B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4C156-D8A5-5D18-ECD5-3434D055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78FAB-835B-7584-AC06-7DEA45A9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6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0C1A6-65B5-C0B8-2E18-06D27CD9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55BB5-675D-E76D-3801-B0C53BAE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E2391-D2E6-EDEB-5901-88E3CAC4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9CF1D2-D44D-A266-B84A-844CA8AE6DB5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65571A0-E423-9C77-1884-101914E19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4621218-4C44-ECF3-B5DF-3BE483E8E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Bureau of Digital Business Solutions (DBS)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530B9-DEA5-B145-8840-04298A112ABE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C37D580D-C408-0BD6-9CDB-2329BAA144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9677" y="6641153"/>
            <a:ext cx="3255313" cy="223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Bureau of Digital Business Solutions (DBS)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7F85CE-EF82-EAA9-7930-94E7720E0F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1008995" y="6464620"/>
            <a:ext cx="689610" cy="2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0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92D1-DDC6-B094-49EF-9A7985C3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BF74-C245-6D09-7FD5-7E9F05E48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FD4BC-F4CD-E3EB-0303-D68A2650B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CF1C-640E-12C7-C923-CB1360BD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1394-3965-48A0-829E-B739DD4D8B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F6F8B-BB4C-E517-51A3-3C067C18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22CE-6BBC-53E5-F71F-D67CCCEE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2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E523-68C5-5E45-8BFB-9C9612B3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FF399-1263-0130-60D1-6943A544F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07A28-7663-26AC-B8AE-ABE7342E5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108DE-06E2-99C5-6573-96F9164C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1394-3965-48A0-829E-B739DD4D8B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7B5D4-5336-1A6F-55B9-172687C3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C0A26-5F37-CFA4-1937-43359389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FBE9D-1F67-3B7D-F4FD-4DC3E26C5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E7C3D-190A-53FB-2960-4056CCE1E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16C21-4242-BAE5-2C7D-3E56AFEC2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D1394-3965-48A0-829E-B739DD4D8B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D3ED9-7563-C06A-5942-D7570646F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236F5-3FC8-E17D-8C2B-33B447BEA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5C1C0-5EAA-44B4-9CD8-84C9DFB1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D3487DD-C77A-4128-B6B1-2795C38B0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7257" y="283464"/>
            <a:ext cx="9257647" cy="1316736"/>
          </a:xfrm>
        </p:spPr>
        <p:txBody>
          <a:bodyPr/>
          <a:lstStyle/>
          <a:p>
            <a:pPr algn="r"/>
            <a:r>
              <a:rPr lang="fr-CH" sz="4000">
                <a:solidFill>
                  <a:schemeClr val="bg1"/>
                </a:solidFill>
              </a:rPr>
              <a:t>INDICO.UN.ORG</a:t>
            </a:r>
            <a:br>
              <a:rPr lang="fr-CH" sz="4000">
                <a:solidFill>
                  <a:schemeClr val="bg1"/>
                </a:solidFill>
              </a:rPr>
            </a:br>
            <a:br>
              <a:rPr lang="fr-CH" sz="4000">
                <a:solidFill>
                  <a:schemeClr val="bg1"/>
                </a:solidFill>
              </a:rPr>
            </a:br>
            <a:r>
              <a:rPr lang="fr-CH" sz="4000">
                <a:solidFill>
                  <a:schemeClr val="bg1"/>
                </a:solidFill>
              </a:rPr>
              <a:t> </a:t>
            </a:r>
            <a:r>
              <a:rPr lang="fr-CH" sz="2800"/>
              <a:t>F</a:t>
            </a:r>
            <a:r>
              <a:rPr lang="fr-CH" sz="2800">
                <a:solidFill>
                  <a:schemeClr val="bg1"/>
                </a:solidFill>
              </a:rPr>
              <a:t>ocal Points</a:t>
            </a:r>
            <a:endParaRPr lang="en-US" sz="2800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BF48-DD8D-4D7C-8B39-4DE5B9711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10" descr="Une image contenant plancher, intérieur, hall, auditorium&#10;&#10;Description générée automatiquement">
            <a:extLst>
              <a:ext uri="{FF2B5EF4-FFF2-40B4-BE49-F238E27FC236}">
                <a16:creationId xmlns:a16="http://schemas.microsoft.com/office/drawing/2014/main" id="{594A11C6-AFD7-42E0-B616-09A1F55B1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8" b="21845"/>
          <a:stretch/>
        </p:blipFill>
        <p:spPr>
          <a:xfrm>
            <a:off x="0" y="1600200"/>
            <a:ext cx="12192000" cy="53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4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D57B334-CC0E-A3AA-56F3-B7804D705D20}"/>
              </a:ext>
            </a:extLst>
          </p:cNvPr>
          <p:cNvSpPr/>
          <p:nvPr/>
        </p:nvSpPr>
        <p:spPr>
          <a:xfrm>
            <a:off x="1082501" y="1944329"/>
            <a:ext cx="4554842" cy="295213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A8901-155E-84D5-BBEA-48FC13C20C6D}"/>
              </a:ext>
            </a:extLst>
          </p:cNvPr>
          <p:cNvSpPr txBox="1"/>
          <p:nvPr/>
        </p:nvSpPr>
        <p:spPr>
          <a:xfrm>
            <a:off x="494522" y="167951"/>
            <a:ext cx="683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err="1">
                <a:solidFill>
                  <a:schemeClr val="bg1"/>
                </a:solidFill>
              </a:rPr>
              <a:t>Designation</a:t>
            </a:r>
            <a:r>
              <a:rPr lang="fr-CH" sz="3200" b="1">
                <a:solidFill>
                  <a:schemeClr val="bg1"/>
                </a:solidFill>
              </a:rPr>
              <a:t> of Focal Points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2235F-EB7E-F12E-C3E8-D5384E9DDFE2}"/>
              </a:ext>
            </a:extLst>
          </p:cNvPr>
          <p:cNvSpPr txBox="1"/>
          <p:nvPr/>
        </p:nvSpPr>
        <p:spPr>
          <a:xfrm>
            <a:off x="1147269" y="2055081"/>
            <a:ext cx="3200795" cy="126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rtl="0"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UNESCO Secretariat </a:t>
            </a:r>
            <a:br>
              <a:rPr lang="en-GB" sz="18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GB" sz="18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requests Permanent Missions to send a list of their designated focal points.</a:t>
            </a:r>
            <a:endParaRPr lang="en-US" sz="18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2112B0-9BCA-4B28-32F1-E7B35B312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60387" y="3539754"/>
            <a:ext cx="1284457" cy="12268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CA4A63-9753-D380-7FDA-6E1462024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730" y="3512825"/>
            <a:ext cx="1095804" cy="1166177"/>
          </a:xfrm>
          <a:prstGeom prst="rect">
            <a:avLst/>
          </a:prstGeom>
        </p:spPr>
      </p:pic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34E32A35-11CD-D650-9504-6054BCD9B283}"/>
              </a:ext>
            </a:extLst>
          </p:cNvPr>
          <p:cNvSpPr/>
          <p:nvPr/>
        </p:nvSpPr>
        <p:spPr>
          <a:xfrm>
            <a:off x="6634471" y="1952932"/>
            <a:ext cx="4554842" cy="295213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E135A-E54E-59DB-E048-2459D14AE167}"/>
              </a:ext>
            </a:extLst>
          </p:cNvPr>
          <p:cNvSpPr txBox="1"/>
          <p:nvPr/>
        </p:nvSpPr>
        <p:spPr>
          <a:xfrm>
            <a:off x="6853288" y="2055081"/>
            <a:ext cx="3007718" cy="126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rtl="0"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UNESCO Secretariat adds Focal Points to the system.  A confirmation email is sent to the Permanent Missions. </a:t>
            </a:r>
            <a:endParaRPr lang="en-US" sz="18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56C3E8-6F45-C8A5-AC3D-323389848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018" y="3627351"/>
            <a:ext cx="1219306" cy="10516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6F9323-6747-F083-339B-58E209640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202" y="3615863"/>
            <a:ext cx="1219306" cy="10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3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A8901-155E-84D5-BBEA-48FC13C20C6D}"/>
              </a:ext>
            </a:extLst>
          </p:cNvPr>
          <p:cNvSpPr txBox="1"/>
          <p:nvPr/>
        </p:nvSpPr>
        <p:spPr>
          <a:xfrm>
            <a:off x="494522" y="167951"/>
            <a:ext cx="683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>
                <a:solidFill>
                  <a:schemeClr val="bg1"/>
                </a:solidFill>
              </a:rPr>
              <a:t>Access the Registrant List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12985-7096-B0FB-BBF7-8AA3DCA0D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33" y="1091388"/>
            <a:ext cx="9448799" cy="16507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D246CD-0788-0143-6699-5725E43C6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44" y="3323303"/>
            <a:ext cx="9420787" cy="267110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4A0BE5-999C-45C1-8FCF-CE4F474136E2}"/>
              </a:ext>
            </a:extLst>
          </p:cNvPr>
          <p:cNvSpPr txBox="1"/>
          <p:nvPr/>
        </p:nvSpPr>
        <p:spPr>
          <a:xfrm>
            <a:off x="447367" y="3323303"/>
            <a:ext cx="1841737" cy="185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rtl="0">
              <a:lnSpc>
                <a:spcPct val="107000"/>
              </a:lnSpc>
              <a:spcAft>
                <a:spcPts val="800"/>
              </a:spcAft>
            </a:pPr>
            <a:r>
              <a:rPr lang="en-GB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Click 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Registration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and then click 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Registrations 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beside the named form</a:t>
            </a:r>
            <a:endParaRPr lang="en-US" sz="18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66D52-D7B6-A382-9C86-499F56FFE11D}"/>
              </a:ext>
            </a:extLst>
          </p:cNvPr>
          <p:cNvSpPr txBox="1"/>
          <p:nvPr/>
        </p:nvSpPr>
        <p:spPr>
          <a:xfrm>
            <a:off x="447367" y="1091388"/>
            <a:ext cx="1841737" cy="67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rtl="0">
              <a:lnSpc>
                <a:spcPct val="107000"/>
              </a:lnSpc>
              <a:spcAft>
                <a:spcPts val="800"/>
              </a:spcAft>
            </a:pPr>
            <a:r>
              <a:rPr lang="en-GB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Log in and c</a:t>
            </a:r>
            <a:r>
              <a:rPr lang="en-GB" sz="18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lick the </a:t>
            </a:r>
            <a:r>
              <a:rPr lang="en-GB" sz="18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pencil icon</a:t>
            </a:r>
            <a:endParaRPr lang="en-US" sz="1800" b="1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C73DBE3-9DD6-AC4E-2C8E-4C0BB4FE7394}"/>
              </a:ext>
            </a:extLst>
          </p:cNvPr>
          <p:cNvSpPr/>
          <p:nvPr/>
        </p:nvSpPr>
        <p:spPr>
          <a:xfrm>
            <a:off x="494522" y="1761828"/>
            <a:ext cx="1660267" cy="234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F3555C2-B36B-A1D3-F0E0-421656BA59D6}"/>
              </a:ext>
            </a:extLst>
          </p:cNvPr>
          <p:cNvSpPr/>
          <p:nvPr/>
        </p:nvSpPr>
        <p:spPr>
          <a:xfrm>
            <a:off x="494521" y="5179196"/>
            <a:ext cx="1660267" cy="234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5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A8901-155E-84D5-BBEA-48FC13C20C6D}"/>
              </a:ext>
            </a:extLst>
          </p:cNvPr>
          <p:cNvSpPr txBox="1"/>
          <p:nvPr/>
        </p:nvSpPr>
        <p:spPr>
          <a:xfrm>
            <a:off x="494522" y="167951"/>
            <a:ext cx="683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>
                <a:solidFill>
                  <a:schemeClr val="bg1"/>
                </a:solidFill>
              </a:rPr>
              <a:t>Access the Registrant List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12985-7096-B0FB-BBF7-8AA3DCA0D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33" y="1091388"/>
            <a:ext cx="9448799" cy="16507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D246CD-0788-0143-6699-5725E43C6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44" y="3323303"/>
            <a:ext cx="9420787" cy="267110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4A0BE5-999C-45C1-8FCF-CE4F474136E2}"/>
              </a:ext>
            </a:extLst>
          </p:cNvPr>
          <p:cNvSpPr txBox="1"/>
          <p:nvPr/>
        </p:nvSpPr>
        <p:spPr>
          <a:xfrm>
            <a:off x="447367" y="3323303"/>
            <a:ext cx="1841737" cy="185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rtl="0">
              <a:lnSpc>
                <a:spcPct val="107000"/>
              </a:lnSpc>
              <a:spcAft>
                <a:spcPts val="800"/>
              </a:spcAft>
            </a:pPr>
            <a:r>
              <a:rPr lang="en-GB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Click 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Registration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and then click 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Registrations 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beside the named form</a:t>
            </a:r>
            <a:endParaRPr lang="en-US" sz="18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66D52-D7B6-A382-9C86-499F56FFE11D}"/>
              </a:ext>
            </a:extLst>
          </p:cNvPr>
          <p:cNvSpPr txBox="1"/>
          <p:nvPr/>
        </p:nvSpPr>
        <p:spPr>
          <a:xfrm>
            <a:off x="447367" y="1091388"/>
            <a:ext cx="1841737" cy="67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rtl="0">
              <a:lnSpc>
                <a:spcPct val="107000"/>
              </a:lnSpc>
              <a:spcAft>
                <a:spcPts val="800"/>
              </a:spcAft>
            </a:pPr>
            <a:r>
              <a:rPr lang="en-GB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Log in and c</a:t>
            </a:r>
            <a:r>
              <a:rPr lang="en-GB" sz="18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lick the </a:t>
            </a:r>
            <a:r>
              <a:rPr lang="en-GB" sz="18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pencil icon</a:t>
            </a:r>
            <a:endParaRPr lang="en-US" sz="1800" b="1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C73DBE3-9DD6-AC4E-2C8E-4C0BB4FE7394}"/>
              </a:ext>
            </a:extLst>
          </p:cNvPr>
          <p:cNvSpPr/>
          <p:nvPr/>
        </p:nvSpPr>
        <p:spPr>
          <a:xfrm>
            <a:off x="494522" y="1761828"/>
            <a:ext cx="1660267" cy="234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F3555C2-B36B-A1D3-F0E0-421656BA59D6}"/>
              </a:ext>
            </a:extLst>
          </p:cNvPr>
          <p:cNvSpPr/>
          <p:nvPr/>
        </p:nvSpPr>
        <p:spPr>
          <a:xfrm>
            <a:off x="494521" y="5179196"/>
            <a:ext cx="1660267" cy="234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A8901-155E-84D5-BBEA-48FC13C20C6D}"/>
              </a:ext>
            </a:extLst>
          </p:cNvPr>
          <p:cNvSpPr txBox="1"/>
          <p:nvPr/>
        </p:nvSpPr>
        <p:spPr>
          <a:xfrm>
            <a:off x="494522" y="167951"/>
            <a:ext cx="683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solidFill>
                  <a:schemeClr val="bg1"/>
                </a:solidFill>
              </a:rPr>
              <a:t>Focal Point Workflow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6DD07-0F39-58E3-FD05-5DDEC6EC1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8" y="803003"/>
            <a:ext cx="10294374" cy="54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0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</Words>
  <Application>Microsoft Office PowerPoint</Application>
  <PresentationFormat>Widescreen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INDICO.UN.ORG   Focal Points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Deirdre Windsor</dc:creator>
  <cp:lastModifiedBy>Abes, Gerald De Guzman</cp:lastModifiedBy>
  <cp:revision>4</cp:revision>
  <dcterms:created xsi:type="dcterms:W3CDTF">2023-03-23T11:06:55Z</dcterms:created>
  <dcterms:modified xsi:type="dcterms:W3CDTF">2023-04-05T15:48:09Z</dcterms:modified>
</cp:coreProperties>
</file>