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896" r:id="rId5"/>
    <p:sldId id="964" r:id="rId6"/>
    <p:sldId id="1009" r:id="rId7"/>
    <p:sldId id="946" r:id="rId8"/>
    <p:sldId id="967" r:id="rId9"/>
    <p:sldId id="999" r:id="rId10"/>
    <p:sldId id="963" r:id="rId11"/>
    <p:sldId id="1012" r:id="rId12"/>
    <p:sldId id="1013" r:id="rId13"/>
    <p:sldId id="966" r:id="rId14"/>
    <p:sldId id="948" r:id="rId15"/>
    <p:sldId id="950" r:id="rId16"/>
    <p:sldId id="951" r:id="rId17"/>
    <p:sldId id="952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543" userDrawn="1">
          <p15:clr>
            <a:srgbClr val="A4A3A4"/>
          </p15:clr>
        </p15:guide>
        <p15:guide id="3" pos="6108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5496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pos="6425" userDrawn="1">
          <p15:clr>
            <a:srgbClr val="A4A3A4"/>
          </p15:clr>
        </p15:guide>
        <p15:guide id="8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Manshoven" initials="CM" lastIdx="4" clrIdx="0">
    <p:extLst>
      <p:ext uri="{19B8F6BF-5375-455C-9EA6-DF929625EA0E}">
        <p15:presenceInfo xmlns:p15="http://schemas.microsoft.com/office/powerpoint/2012/main" userId="S::christophe.manshoven@un.org::40a22272-7167-4a9b-bb17-7a19b3c4df65" providerId="AD"/>
      </p:ext>
    </p:extLst>
  </p:cmAuthor>
  <p:cmAuthor id="2" name="Giuseppe Di Bona" initials="GB" lastIdx="1" clrIdx="1">
    <p:extLst>
      <p:ext uri="{19B8F6BF-5375-455C-9EA6-DF929625EA0E}">
        <p15:presenceInfo xmlns:p15="http://schemas.microsoft.com/office/powerpoint/2012/main" userId="S::giuseppe.dibona@un.org::b8699db3-b2f4-4a37-b2a5-14e0c2ecf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63" autoAdjust="0"/>
  </p:normalViewPr>
  <p:slideViewPr>
    <p:cSldViewPr snapToGrid="0">
      <p:cViewPr varScale="1">
        <p:scale>
          <a:sx n="81" d="100"/>
          <a:sy n="81" d="100"/>
        </p:scale>
        <p:origin x="1716" y="96"/>
      </p:cViewPr>
      <p:guideLst>
        <p:guide orient="horz" pos="482"/>
        <p:guide pos="4543"/>
        <p:guide pos="6108"/>
        <p:guide pos="7333"/>
        <p:guide pos="5496"/>
        <p:guide pos="234"/>
        <p:guide pos="6425"/>
        <p:guide orient="horz" pos="8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723D8B-BBD9-9B40-9E18-AA1EB0A97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9B7697-4886-A042-9B56-370503861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6988-EFCA-1E41-9965-FDE2F1CA5439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1ED4A-42A2-A24D-849E-55AADF2B4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2AA978-ED75-F64E-8F19-DAA8991A5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9A339-FA46-5241-8C11-70A60AA8B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23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6A9DA-1BB2-4AA4-BA4A-B8C428425A21}" type="datetimeFigureOut">
              <a:rPr lang="en-US" smtClean="0"/>
              <a:t>19/07/2022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344B7-3002-4AD0-AE5F-BD1E66CE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0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3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20DEA7-9CD0-CD4C-A01F-A8CE0ACD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896" y="1224011"/>
            <a:ext cx="5049982" cy="2387600"/>
          </a:xfrm>
          <a:prstGeom prst="rect">
            <a:avLst/>
          </a:prstGeom>
        </p:spPr>
        <p:txBody>
          <a:bodyPr anchor="b"/>
          <a:lstStyle>
            <a:lvl1pPr algn="l">
              <a:defRPr sz="3400" b="1" i="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35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0C077BD-1E22-F542-9968-8649DC58D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28B46D-9098-BC40-9FB0-B2ED7572789A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4ADB90-CE99-424F-B566-22FC8D3CF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255" y="1484458"/>
            <a:ext cx="8431687" cy="3771354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600" b="1" i="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35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5405147" cy="10272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3000" b="1" spc="3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057400"/>
            <a:ext cx="5405148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7169726" y="1"/>
            <a:ext cx="502227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2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2B459D-59B4-AE41-87CF-63E66E130CF1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D2D0F5-E61D-5749-9A88-8155ECE800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243012"/>
            <a:ext cx="8079188" cy="4371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01793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3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25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7A90E-53FD-C34A-BA40-F9D40D49CA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279D47DE-48EA-D644-8EF6-BA2568454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225" y="6070600"/>
            <a:ext cx="1049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b="1" err="1">
                <a:solidFill>
                  <a:srgbClr val="095271"/>
                </a:solidFill>
                <a:latin typeface="PT Sans" panose="020B0503020203020204" pitchFamily="34" charset="77"/>
              </a:rPr>
              <a:t>indico.un.org</a:t>
            </a:r>
            <a:endParaRPr lang="en-US" altLang="en-US" sz="1200" b="1">
              <a:solidFill>
                <a:srgbClr val="095271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6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3" r:id="rId3"/>
    <p:sldLayoutId id="2147483672" r:id="rId4"/>
    <p:sldLayoutId id="2147483675" r:id="rId5"/>
    <p:sldLayoutId id="2147483676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1E20-111E-4800-9D4C-C8914851A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896" y="1224011"/>
            <a:ext cx="8123666" cy="2387600"/>
          </a:xfrm>
        </p:spPr>
        <p:txBody>
          <a:bodyPr lIns="91440" tIns="45720" rIns="91440" bIns="45720" anchor="b"/>
          <a:lstStyle/>
          <a:p>
            <a:r>
              <a:rPr lang="en-GB" dirty="0">
                <a:latin typeface="Calibri"/>
                <a:cs typeface="Calibri"/>
              </a:rPr>
              <a:t>PRESENTATION TO THE USERS</a:t>
            </a:r>
            <a:br>
              <a:rPr lang="en-GB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01 JUNE 2022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77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325388" y="2280853"/>
            <a:ext cx="11322081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Group 2 and Group 3 BRs – initiation phase (shared with FSGs and waiting for a feedback) </a:t>
            </a:r>
            <a:endParaRPr lang="en-GB" sz="4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50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1DB9066-DBCE-C64F-9DE6-1ECFC2B61D7A}"/>
              </a:ext>
            </a:extLst>
          </p:cNvPr>
          <p:cNvSpPr/>
          <p:nvPr/>
        </p:nvSpPr>
        <p:spPr>
          <a:xfrm>
            <a:off x="236323" y="4239660"/>
            <a:ext cx="11778784" cy="22330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83CA44-749D-DD42-AB7B-CAFA44E51C84}"/>
              </a:ext>
            </a:extLst>
          </p:cNvPr>
          <p:cNvSpPr/>
          <p:nvPr/>
        </p:nvSpPr>
        <p:spPr>
          <a:xfrm>
            <a:off x="206639" y="1140036"/>
            <a:ext cx="11749038" cy="29101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325389" y="263794"/>
            <a:ext cx="12059352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GROUP 2 – HR details and banking details</a:t>
            </a:r>
            <a:endParaRPr lang="en-GB" sz="4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3C0FC8D-1125-8849-801C-2FDF167A4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662" y="876711"/>
            <a:ext cx="3586441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CURRENT SITUATION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D7B5E41-65C7-F248-BEA4-F61D89E4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831" y="3928060"/>
            <a:ext cx="1194104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chemeClr val="accent5"/>
                </a:solidFill>
              </a:rPr>
              <a:t>SCOPE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9F2CB7E-F580-864F-9CC1-3884DE46B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21" y="4489803"/>
            <a:ext cx="11778786" cy="149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HR process - Develop an automated facility for </a:t>
            </a:r>
            <a:r>
              <a:rPr lang="en-US" sz="2000" dirty="0" err="1">
                <a:ea typeface="Times New Roman" panose="02020603050405020304" pitchFamily="18" charset="0"/>
                <a:cs typeface="Calibri" panose="020F0502020204030204" pitchFamily="34" charset="0"/>
              </a:rPr>
              <a:t>Indico.UN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 to interface participant details and validate existence of participant in GID and one to check mini master records in ECC and make the required validations</a:t>
            </a:r>
          </a:p>
          <a:p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Treasury process - Develop a facility collecting the required banking details from Indico forms and run them through the relevant Treasury office. Once approved, synchronize them with Umoja 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32809-3D97-413D-86F8-D6B40B488720}"/>
              </a:ext>
            </a:extLst>
          </p:cNvPr>
          <p:cNvSpPr txBox="1"/>
          <p:nvPr/>
        </p:nvSpPr>
        <p:spPr>
          <a:xfrm>
            <a:off x="236322" y="1423481"/>
            <a:ext cx="11719355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Participant details and banking details collected and shared by Umoja resources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manually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or via unofficial tools – records stored on Personal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Participants details shared and collected by both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Indico.UN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Umoja resources …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duplications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of efforts and inconsistencies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Inappropriate use of Mini Master Fast track – inaccuracies and duplications on the Global Index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Participants’ banking details review process inconsistent among UN DTs … different tools used in Geneva, Vienna and NY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sz="4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77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325388" y="263794"/>
            <a:ext cx="11322081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Group 2 – HR details and banking details</a:t>
            </a:r>
            <a:endParaRPr lang="en-GB" sz="4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FFC6B69-030A-B341-83DC-11685796886F}"/>
              </a:ext>
            </a:extLst>
          </p:cNvPr>
          <p:cNvSpPr/>
          <p:nvPr/>
        </p:nvSpPr>
        <p:spPr>
          <a:xfrm>
            <a:off x="430002" y="1126428"/>
            <a:ext cx="5383693" cy="5274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B7FDE26-3395-5941-8F13-8E57A80D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13" y="897955"/>
            <a:ext cx="1970430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>
                <a:solidFill>
                  <a:schemeClr val="accent2"/>
                </a:solidFill>
              </a:rPr>
              <a:t>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825EA-7C4F-429A-9617-05D29920E60F}"/>
              </a:ext>
            </a:extLst>
          </p:cNvPr>
          <p:cNvSpPr txBox="1"/>
          <p:nvPr/>
        </p:nvSpPr>
        <p:spPr>
          <a:xfrm>
            <a:off x="544530" y="1469972"/>
            <a:ext cx="5269165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Reduced manual intervention and streamlined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Reduced risks of duplications and inconsistencies of event and meeting participants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Full compliance with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Increased data accuracy of meeting participants in Umoja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risk of security breaches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Participants’ reduced efforts in compiling </a:t>
            </a:r>
            <a:r>
              <a:rPr lang="en-US" dirty="0" err="1"/>
              <a:t>Indico.UN</a:t>
            </a:r>
            <a:r>
              <a:rPr lang="en-US" dirty="0"/>
              <a:t> data collection’s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communication and information sharing among event team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recording of meeting participants details in view of audits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resources time dedicated to coordination and planning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reporting capabilities by event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6E08CC6C-5BF7-4655-B429-B8A6F141191E}"/>
              </a:ext>
            </a:extLst>
          </p:cNvPr>
          <p:cNvSpPr/>
          <p:nvPr/>
        </p:nvSpPr>
        <p:spPr>
          <a:xfrm>
            <a:off x="5928224" y="1126427"/>
            <a:ext cx="5833776" cy="52743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A1E327B-A8E1-42DD-AEBF-44A8A146C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012" y="897955"/>
            <a:ext cx="2085711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2"/>
                </a:solidFill>
              </a:rPr>
              <a:t>INDICATORS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B874A-FBE1-44C4-A607-C9857BF8BF0D}"/>
              </a:ext>
            </a:extLst>
          </p:cNvPr>
          <p:cNvSpPr txBox="1"/>
          <p:nvPr/>
        </p:nvSpPr>
        <p:spPr>
          <a:xfrm>
            <a:off x="6215866" y="1356958"/>
            <a:ext cx="5546134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1: N. of manual activities streamlined and automatized in the process of participant details</a:t>
            </a:r>
            <a:endParaRPr lang="en-US" i="1" dirty="0"/>
          </a:p>
          <a:p>
            <a:r>
              <a:rPr lang="en-US" dirty="0"/>
              <a:t>collection.</a:t>
            </a:r>
            <a:endParaRPr lang="en-US" i="1" dirty="0"/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/>
              <a:t>2.: N. of duplicates in GID</a:t>
            </a:r>
            <a:endParaRPr lang="en-US" i="1" dirty="0"/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/>
              <a:t>3: N. of systems utilized across UN duty stations to collect and approve banking details</a:t>
            </a:r>
            <a:endParaRPr lang="en-US" i="1" dirty="0"/>
          </a:p>
          <a:p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/>
              <a:t>4: Users (meeting participants) satisfaction rate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Baselines and targets to be identified by FSG</a:t>
            </a:r>
          </a:p>
        </p:txBody>
      </p:sp>
    </p:spTree>
    <p:extLst>
      <p:ext uri="{BB962C8B-B14F-4D97-AF65-F5344CB8AC3E}">
        <p14:creationId xmlns:p14="http://schemas.microsoft.com/office/powerpoint/2010/main" val="123020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1DB9066-DBCE-C64F-9DE6-1ECFC2B61D7A}"/>
              </a:ext>
            </a:extLst>
          </p:cNvPr>
          <p:cNvSpPr/>
          <p:nvPr/>
        </p:nvSpPr>
        <p:spPr>
          <a:xfrm>
            <a:off x="236323" y="3506826"/>
            <a:ext cx="11778784" cy="24744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83CA44-749D-DD42-AB7B-CAFA44E51C84}"/>
              </a:ext>
            </a:extLst>
          </p:cNvPr>
          <p:cNvSpPr/>
          <p:nvPr/>
        </p:nvSpPr>
        <p:spPr>
          <a:xfrm>
            <a:off x="206639" y="1140036"/>
            <a:ext cx="11749038" cy="20137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325389" y="263794"/>
            <a:ext cx="1212689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Group 3 - Post-Travel docs, blacklisting and reporting</a:t>
            </a:r>
            <a:endParaRPr lang="en-GB" sz="32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3C0FC8D-1125-8849-801C-2FDF167A4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662" y="876711"/>
            <a:ext cx="3586441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CURRENT SITUATION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D7B5E41-65C7-F248-BEA4-F61D89E4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610" y="3167390"/>
            <a:ext cx="1194104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5"/>
                </a:solidFill>
              </a:rPr>
              <a:t>SCOPE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9F2CB7E-F580-864F-9CC1-3884DE46B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21" y="3667874"/>
            <a:ext cx="11778786" cy="20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POST TRAVEL DOC - To develop an automated facility in </a:t>
            </a:r>
            <a:r>
              <a:rPr lang="en-GB" sz="1800" dirty="0" err="1"/>
              <a:t>Indico.UN</a:t>
            </a:r>
            <a:r>
              <a:rPr lang="en-GB" sz="1800" dirty="0"/>
              <a:t> to receive the latest list of travel requests for which expense report have not been created yet for specific events and send the required notifications</a:t>
            </a:r>
          </a:p>
          <a:p>
            <a:r>
              <a:rPr lang="en-GB" sz="1800" dirty="0"/>
              <a:t>To develop an automated facility in Umoja to synchronize the post-travel details collected in </a:t>
            </a:r>
            <a:r>
              <a:rPr lang="en-GB" sz="1800" dirty="0" err="1"/>
              <a:t>Indico.UN</a:t>
            </a:r>
            <a:r>
              <a:rPr lang="en-GB" sz="1800" dirty="0"/>
              <a:t> and provide an update back to </a:t>
            </a:r>
            <a:r>
              <a:rPr lang="en-GB" sz="1800" dirty="0" err="1"/>
              <a:t>Indico.UN</a:t>
            </a:r>
            <a:r>
              <a:rPr lang="en-GB" sz="1800" dirty="0"/>
              <a:t> once ERs are approved and/or the settlement/payment/recovery is completed</a:t>
            </a:r>
          </a:p>
          <a:p>
            <a:r>
              <a:rPr lang="en-GB" sz="1800" dirty="0" err="1"/>
              <a:t>Indico.UN</a:t>
            </a:r>
            <a:r>
              <a:rPr lang="en-GB" sz="1800" dirty="0"/>
              <a:t> to build a system to alert event managers </a:t>
            </a:r>
            <a:r>
              <a:rPr lang="en-US" sz="1800" dirty="0"/>
              <a:t>at the time of registration</a:t>
            </a:r>
            <a:r>
              <a:rPr lang="en-GB" sz="1800" dirty="0"/>
              <a:t>of blacklisted participants</a:t>
            </a:r>
          </a:p>
          <a:p>
            <a:r>
              <a:rPr lang="en-US" sz="1800" dirty="0"/>
              <a:t>REPORTING - To create a common database to feed with </a:t>
            </a:r>
            <a:r>
              <a:rPr lang="en-US" sz="1800" dirty="0" err="1"/>
              <a:t>Indico.UN</a:t>
            </a:r>
            <a:r>
              <a:rPr lang="en-US" sz="1800" dirty="0"/>
              <a:t> and Umoja travel details </a:t>
            </a:r>
          </a:p>
          <a:p>
            <a:endParaRPr lang="en-US" sz="1800" i="1" dirty="0"/>
          </a:p>
          <a:p>
            <a:endParaRPr lang="en-US" sz="18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18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32809-3D97-413D-86F8-D6B40B488720}"/>
              </a:ext>
            </a:extLst>
          </p:cNvPr>
          <p:cNvSpPr txBox="1"/>
          <p:nvPr/>
        </p:nvSpPr>
        <p:spPr>
          <a:xfrm>
            <a:off x="236322" y="1423481"/>
            <a:ext cx="11719355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Travel itinerary manually entered in Umoja, and participants details shared via unofficial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Errors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duplications of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Challenging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collection of post-travel documents to perform expense reports on behalf - manual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Event related reports not available in PBI - incomplete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Registration and travellers' data hold in two different systems</a:t>
            </a:r>
          </a:p>
        </p:txBody>
      </p:sp>
    </p:spTree>
    <p:extLst>
      <p:ext uri="{BB962C8B-B14F-4D97-AF65-F5344CB8AC3E}">
        <p14:creationId xmlns:p14="http://schemas.microsoft.com/office/powerpoint/2010/main" val="138154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-24233" y="263794"/>
            <a:ext cx="12291276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Group 3 - Post-Travel docs, blacklisting and reporting</a:t>
            </a:r>
            <a:endParaRPr lang="en-GB" sz="36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FFC6B69-030A-B341-83DC-11685796886F}"/>
              </a:ext>
            </a:extLst>
          </p:cNvPr>
          <p:cNvSpPr/>
          <p:nvPr/>
        </p:nvSpPr>
        <p:spPr>
          <a:xfrm>
            <a:off x="430002" y="1126428"/>
            <a:ext cx="5383693" cy="5274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B7FDE26-3395-5941-8F13-8E57A80D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752" y="897955"/>
            <a:ext cx="1970430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2"/>
                </a:solidFill>
              </a:rPr>
              <a:t>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825EA-7C4F-429A-9617-05D29920E60F}"/>
              </a:ext>
            </a:extLst>
          </p:cNvPr>
          <p:cNvSpPr txBox="1"/>
          <p:nvPr/>
        </p:nvSpPr>
        <p:spPr>
          <a:xfrm>
            <a:off x="544530" y="1367232"/>
            <a:ext cx="5269165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Full compliance with the 21 days rule for the submission of travels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compliance with the 14 days rule for the submission of expense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risks of incurring in financial loss (expense write off)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Participants’ reduced efforts in compiling </a:t>
            </a:r>
            <a:r>
              <a:rPr lang="en-US" dirty="0" err="1"/>
              <a:t>Indico.UN</a:t>
            </a:r>
            <a:r>
              <a:rPr lang="en-US" dirty="0"/>
              <a:t> expense reports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Reduced effort duplications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Improved data consistency among systems</a:t>
            </a:r>
            <a:endParaRPr lang="en-US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Reduced manual intervention and efforts in reaching out to participants and collect post-travel docs;</a:t>
            </a:r>
            <a:endParaRPr lang="en-US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Improved communication and information sharing among event team members</a:t>
            </a:r>
            <a:endParaRPr lang="en-US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Improved recording of post-travel docs and details in view of audits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reporting capabilities by event</a:t>
            </a:r>
            <a:endParaRPr lang="en-US" i="1" dirty="0"/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6E08CC6C-5BF7-4655-B429-B8A6F141191E}"/>
              </a:ext>
            </a:extLst>
          </p:cNvPr>
          <p:cNvSpPr/>
          <p:nvPr/>
        </p:nvSpPr>
        <p:spPr>
          <a:xfrm>
            <a:off x="5928224" y="1126427"/>
            <a:ext cx="5833776" cy="52743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B874A-FBE1-44C4-A607-C9857BF8BF0D}"/>
              </a:ext>
            </a:extLst>
          </p:cNvPr>
          <p:cNvSpPr txBox="1"/>
          <p:nvPr/>
        </p:nvSpPr>
        <p:spPr>
          <a:xfrm>
            <a:off x="6215866" y="1356958"/>
            <a:ext cx="5546134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1: Indicator: N. of trips exceeding the 21 days rule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2.: Indicator: N. of expense reports exceeding the 14 days rule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3: N. write-offs related to open expense reports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4: Users (meeting participants) satisfaction rate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5. Time (in hours) spent in preparing an event report</a:t>
            </a:r>
          </a:p>
          <a:p>
            <a:endParaRPr lang="en-US" i="1" dirty="0"/>
          </a:p>
          <a:p>
            <a:r>
              <a:rPr lang="en-US" i="1" dirty="0"/>
              <a:t>Baselines and targets to be identified by FSG</a:t>
            </a:r>
          </a:p>
          <a:p>
            <a:endParaRPr lang="en-US" i="1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CCDE907-7DEC-49BA-B353-3AB5E70A3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012" y="897955"/>
            <a:ext cx="2085711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2"/>
                </a:solidFill>
              </a:rPr>
              <a:t>INDICATORS</a:t>
            </a:r>
          </a:p>
        </p:txBody>
      </p:sp>
    </p:spTree>
    <p:extLst>
      <p:ext uri="{BB962C8B-B14F-4D97-AF65-F5344CB8AC3E}">
        <p14:creationId xmlns:p14="http://schemas.microsoft.com/office/powerpoint/2010/main" val="208102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artial Circle 99">
            <a:extLst>
              <a:ext uri="{FF2B5EF4-FFF2-40B4-BE49-F238E27FC236}">
                <a16:creationId xmlns:a16="http://schemas.microsoft.com/office/drawing/2014/main" id="{8EBFA8ED-C426-4428-AC21-7A4E4251AEE9}"/>
              </a:ext>
            </a:extLst>
          </p:cNvPr>
          <p:cNvSpPr/>
          <p:nvPr/>
        </p:nvSpPr>
        <p:spPr>
          <a:xfrm rot="15435900">
            <a:off x="8673977" y="1322761"/>
            <a:ext cx="2241548" cy="2430459"/>
          </a:xfrm>
          <a:prstGeom prst="pie">
            <a:avLst>
              <a:gd name="adj1" fmla="val 1571507"/>
              <a:gd name="adj2" fmla="val 1126157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Partial Circle 95">
            <a:extLst>
              <a:ext uri="{FF2B5EF4-FFF2-40B4-BE49-F238E27FC236}">
                <a16:creationId xmlns:a16="http://schemas.microsoft.com/office/drawing/2014/main" id="{FBAD650A-8BD1-4BBF-A3AE-D617D79769BB}"/>
              </a:ext>
            </a:extLst>
          </p:cNvPr>
          <p:cNvSpPr/>
          <p:nvPr/>
        </p:nvSpPr>
        <p:spPr>
          <a:xfrm rot="3262834">
            <a:off x="8575854" y="1274456"/>
            <a:ext cx="2349991" cy="2511950"/>
          </a:xfrm>
          <a:prstGeom prst="pie">
            <a:avLst>
              <a:gd name="adj1" fmla="val 1814942"/>
              <a:gd name="adj2" fmla="val 1374576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F26A5EE-7FAD-4823-9F4E-35B1C2BA3243}"/>
              </a:ext>
            </a:extLst>
          </p:cNvPr>
          <p:cNvSpPr/>
          <p:nvPr/>
        </p:nvSpPr>
        <p:spPr>
          <a:xfrm>
            <a:off x="2960129" y="4664142"/>
            <a:ext cx="8773244" cy="17366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DF1CB34-C79D-49CC-99B0-A5A70513A261}"/>
              </a:ext>
            </a:extLst>
          </p:cNvPr>
          <p:cNvSpPr/>
          <p:nvPr/>
        </p:nvSpPr>
        <p:spPr>
          <a:xfrm>
            <a:off x="8477873" y="1321330"/>
            <a:ext cx="2568818" cy="241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A1B60BC-20F0-47BF-8A1E-40633AC9162A}"/>
              </a:ext>
            </a:extLst>
          </p:cNvPr>
          <p:cNvSpPr txBox="1"/>
          <p:nvPr/>
        </p:nvSpPr>
        <p:spPr>
          <a:xfrm>
            <a:off x="9369730" y="135529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 spc="300">
                <a:solidFill>
                  <a:schemeClr val="accent1">
                    <a:lumMod val="75000"/>
                  </a:schemeClr>
                </a:solidFill>
                <a:latin typeface="+mj-lt"/>
                <a:cs typeface="Calibri"/>
              </a:defRPr>
            </a:lvl1pPr>
          </a:lstStyle>
          <a:p>
            <a:r>
              <a:rPr lang="en-GB" sz="1800"/>
              <a:t>Umoja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41A057-E4AC-D045-B68E-E7FD04C37DBF}"/>
              </a:ext>
            </a:extLst>
          </p:cNvPr>
          <p:cNvSpPr/>
          <p:nvPr/>
        </p:nvSpPr>
        <p:spPr>
          <a:xfrm>
            <a:off x="339019" y="2836874"/>
            <a:ext cx="2408608" cy="36619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250745" y="252908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sz="4000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Integration with Umoja - the business case</a:t>
            </a:r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A0CEA8-1BC0-3440-ADF9-1C84723D9567}"/>
              </a:ext>
            </a:extLst>
          </p:cNvPr>
          <p:cNvSpPr txBox="1"/>
          <p:nvPr/>
        </p:nvSpPr>
        <p:spPr>
          <a:xfrm>
            <a:off x="1991276" y="2933304"/>
            <a:ext cx="406242" cy="26904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GB" sz="1100" b="1" u="sng">
                <a:latin typeface="Calibri" panose="020F0502020204030204" pitchFamily="34" charset="0"/>
              </a:rPr>
              <a:t>2°</a:t>
            </a:r>
            <a:endParaRPr lang="en-GB" sz="1100" b="1" u="sng" spc="300"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444CC8-B8E9-EE46-AF71-DF2618F1BA43}"/>
              </a:ext>
            </a:extLst>
          </p:cNvPr>
          <p:cNvSpPr txBox="1"/>
          <p:nvPr/>
        </p:nvSpPr>
        <p:spPr>
          <a:xfrm>
            <a:off x="1670000" y="2933304"/>
            <a:ext cx="406242" cy="26904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GB" sz="1100" b="1" u="sng">
                <a:latin typeface="Calibri" panose="020F0502020204030204" pitchFamily="34" charset="0"/>
              </a:rPr>
              <a:t>1°</a:t>
            </a:r>
            <a:endParaRPr lang="en-GB" sz="1100" b="1" u="sng" spc="300"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4B10EF-D2CA-A046-A9EB-B083547FF880}"/>
              </a:ext>
            </a:extLst>
          </p:cNvPr>
          <p:cNvSpPr txBox="1"/>
          <p:nvPr/>
        </p:nvSpPr>
        <p:spPr>
          <a:xfrm>
            <a:off x="2319613" y="2933304"/>
            <a:ext cx="406242" cy="26904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GB" sz="1100" b="1" u="sng">
                <a:latin typeface="Calibri" panose="020F0502020204030204" pitchFamily="34" charset="0"/>
              </a:rPr>
              <a:t>3°</a:t>
            </a:r>
            <a:endParaRPr lang="en-GB" sz="1100" b="1" u="sng" spc="300"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049386-4543-7845-B17D-5950D3E0EF79}"/>
              </a:ext>
            </a:extLst>
          </p:cNvPr>
          <p:cNvSpPr txBox="1"/>
          <p:nvPr/>
        </p:nvSpPr>
        <p:spPr>
          <a:xfrm>
            <a:off x="339154" y="3856718"/>
            <a:ext cx="760143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ODA</a:t>
            </a:r>
            <a:r>
              <a:rPr lang="it-IT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sz="1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CE9932-6B48-7A4E-849E-6DD93D5C09F9}"/>
              </a:ext>
            </a:extLst>
          </p:cNvPr>
          <p:cNvSpPr txBox="1"/>
          <p:nvPr/>
        </p:nvSpPr>
        <p:spPr>
          <a:xfrm>
            <a:off x="342126" y="6078109"/>
            <a:ext cx="1224942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/>
              <a:t>Treasury offices</a:t>
            </a:r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813244-B1C3-0242-ADE5-A416E74BEF90}"/>
              </a:ext>
            </a:extLst>
          </p:cNvPr>
          <p:cNvSpPr txBox="1"/>
          <p:nvPr/>
        </p:nvSpPr>
        <p:spPr>
          <a:xfrm>
            <a:off x="339020" y="4139226"/>
            <a:ext cx="760143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DGC</a:t>
            </a:r>
            <a:endParaRPr lang="en-GB" sz="1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07FDF4-0178-6B4B-92D5-DE1FD792A9F8}"/>
              </a:ext>
            </a:extLst>
          </p:cNvPr>
          <p:cNvSpPr txBox="1"/>
          <p:nvPr/>
        </p:nvSpPr>
        <p:spPr>
          <a:xfrm>
            <a:off x="339020" y="4406494"/>
            <a:ext cx="1193188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UN GSC Brindisi</a:t>
            </a:r>
            <a:endParaRPr lang="en-GB" sz="1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D20AE-2B66-6D47-99B6-33F22028953B}"/>
              </a:ext>
            </a:extLst>
          </p:cNvPr>
          <p:cNvSpPr txBox="1"/>
          <p:nvPr/>
        </p:nvSpPr>
        <p:spPr>
          <a:xfrm>
            <a:off x="352416" y="5506223"/>
            <a:ext cx="1197422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UNOV/UNODC</a:t>
            </a:r>
            <a:endParaRPr lang="en-GB" sz="1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5EF2DC-F691-E64B-BF12-7B7B28A4D328}"/>
              </a:ext>
            </a:extLst>
          </p:cNvPr>
          <p:cNvSpPr txBox="1"/>
          <p:nvPr/>
        </p:nvSpPr>
        <p:spPr>
          <a:xfrm>
            <a:off x="339019" y="3248109"/>
            <a:ext cx="1274744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DGACM - </a:t>
            </a:r>
            <a:r>
              <a:rPr lang="it-IT"/>
              <a:t>EO</a:t>
            </a:r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ABA1626-B4D8-EA40-BBE3-B6F02E8F9359}"/>
              </a:ext>
            </a:extLst>
          </p:cNvPr>
          <p:cNvSpPr txBox="1"/>
          <p:nvPr/>
        </p:nvSpPr>
        <p:spPr>
          <a:xfrm>
            <a:off x="339019" y="5238955"/>
            <a:ext cx="1182470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UNFCCC</a:t>
            </a:r>
            <a:endParaRPr lang="en-GB" sz="1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23B389-0488-5242-9AEC-4ED6E25D114D}"/>
              </a:ext>
            </a:extLst>
          </p:cNvPr>
          <p:cNvSpPr txBox="1"/>
          <p:nvPr/>
        </p:nvSpPr>
        <p:spPr>
          <a:xfrm>
            <a:off x="339020" y="4673762"/>
            <a:ext cx="1214652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ESCWA</a:t>
            </a:r>
            <a:endParaRPr lang="en-GB" sz="1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679EE5-B6A1-0148-A73F-74459AC819BA}"/>
              </a:ext>
            </a:extLst>
          </p:cNvPr>
          <p:cNvSpPr txBox="1"/>
          <p:nvPr/>
        </p:nvSpPr>
        <p:spPr>
          <a:xfrm>
            <a:off x="352416" y="4941030"/>
            <a:ext cx="1214652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OHCHR</a:t>
            </a:r>
            <a:endParaRPr lang="en-GB" sz="1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F3A8F-7EC2-2349-838F-00FAD38599E4}"/>
              </a:ext>
            </a:extLst>
          </p:cNvPr>
          <p:cNvSpPr/>
          <p:nvPr/>
        </p:nvSpPr>
        <p:spPr>
          <a:xfrm>
            <a:off x="1783204" y="327151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1DA34B-B018-5445-BD7D-E8DF8A1CC128}"/>
              </a:ext>
            </a:extLst>
          </p:cNvPr>
          <p:cNvSpPr/>
          <p:nvPr/>
        </p:nvSpPr>
        <p:spPr>
          <a:xfrm>
            <a:off x="1783204" y="386904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07CA9D1-41BB-4A4C-B081-A24686161DCA}"/>
              </a:ext>
            </a:extLst>
          </p:cNvPr>
          <p:cNvSpPr/>
          <p:nvPr/>
        </p:nvSpPr>
        <p:spPr>
          <a:xfrm>
            <a:off x="1783204" y="4162636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7C5028-EE89-D44B-B864-C51E6DB5482A}"/>
              </a:ext>
            </a:extLst>
          </p:cNvPr>
          <p:cNvSpPr txBox="1"/>
          <p:nvPr/>
        </p:nvSpPr>
        <p:spPr>
          <a:xfrm>
            <a:off x="346967" y="2932367"/>
            <a:ext cx="1674181" cy="2616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100" b="1" u="sng">
                <a:latin typeface="Calibri" panose="020F0502020204030204" pitchFamily="34" charset="0"/>
              </a:rPr>
              <a:t>Biz users/reviews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82619A-4368-B54F-BC6B-1B2A67E92BCB}"/>
              </a:ext>
            </a:extLst>
          </p:cNvPr>
          <p:cNvSpPr/>
          <p:nvPr/>
        </p:nvSpPr>
        <p:spPr>
          <a:xfrm>
            <a:off x="2104480" y="610151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75EBF54-90A5-9A46-ABC1-A5FC473E68DA}"/>
              </a:ext>
            </a:extLst>
          </p:cNvPr>
          <p:cNvSpPr txBox="1"/>
          <p:nvPr/>
        </p:nvSpPr>
        <p:spPr>
          <a:xfrm>
            <a:off x="352416" y="5798779"/>
            <a:ext cx="1119872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000">
                <a:latin typeface="Calibri" panose="020F0502020204030204" pitchFamily="34" charset="0"/>
              </a:rPr>
              <a:t>UNCTAD</a:t>
            </a:r>
            <a:endParaRPr lang="en-GB" sz="1000" b="1" spc="300">
              <a:cs typeface="Calibri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4B084D-397D-AC49-8052-2FADD3C2E30B}"/>
              </a:ext>
            </a:extLst>
          </p:cNvPr>
          <p:cNvSpPr/>
          <p:nvPr/>
        </p:nvSpPr>
        <p:spPr>
          <a:xfrm>
            <a:off x="1783204" y="5234677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9FF57-4ED7-7D4F-8178-D6A04DB5D6FD}"/>
              </a:ext>
            </a:extLst>
          </p:cNvPr>
          <p:cNvSpPr/>
          <p:nvPr/>
        </p:nvSpPr>
        <p:spPr>
          <a:xfrm>
            <a:off x="2104480" y="5238734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5B6EAC-1DF6-9E4D-8A24-866FFD1BECC0}"/>
              </a:ext>
            </a:extLst>
          </p:cNvPr>
          <p:cNvSpPr/>
          <p:nvPr/>
        </p:nvSpPr>
        <p:spPr>
          <a:xfrm>
            <a:off x="1783204" y="4697172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350CE4-0C85-1645-9831-B6E7FAEEEA1C}"/>
              </a:ext>
            </a:extLst>
          </p:cNvPr>
          <p:cNvSpPr/>
          <p:nvPr/>
        </p:nvSpPr>
        <p:spPr>
          <a:xfrm>
            <a:off x="1783204" y="4964440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04FE54-E13B-F543-B2DE-A5EF2AD2441D}"/>
              </a:ext>
            </a:extLst>
          </p:cNvPr>
          <p:cNvSpPr txBox="1"/>
          <p:nvPr/>
        </p:nvSpPr>
        <p:spPr>
          <a:xfrm>
            <a:off x="339019" y="3537669"/>
            <a:ext cx="1274744" cy="24622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DESA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31F2A7-4BB2-234E-95F5-38468B1604BB}"/>
              </a:ext>
            </a:extLst>
          </p:cNvPr>
          <p:cNvSpPr/>
          <p:nvPr/>
        </p:nvSpPr>
        <p:spPr>
          <a:xfrm>
            <a:off x="1783204" y="356107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6165ADD-3CCB-2A49-BD3C-908DF2CDF710}"/>
              </a:ext>
            </a:extLst>
          </p:cNvPr>
          <p:cNvSpPr/>
          <p:nvPr/>
        </p:nvSpPr>
        <p:spPr>
          <a:xfrm>
            <a:off x="2104480" y="327151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3B6C98-3032-EA41-9310-F94FBBB5F374}"/>
              </a:ext>
            </a:extLst>
          </p:cNvPr>
          <p:cNvSpPr/>
          <p:nvPr/>
        </p:nvSpPr>
        <p:spPr>
          <a:xfrm>
            <a:off x="2104480" y="386904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19B2FE-5F91-8942-93AB-371BE23C299C}"/>
              </a:ext>
            </a:extLst>
          </p:cNvPr>
          <p:cNvSpPr/>
          <p:nvPr/>
        </p:nvSpPr>
        <p:spPr>
          <a:xfrm>
            <a:off x="1783204" y="4421716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A33B3F9-BF77-D042-8552-9E5251DDCF24}"/>
              </a:ext>
            </a:extLst>
          </p:cNvPr>
          <p:cNvSpPr/>
          <p:nvPr/>
        </p:nvSpPr>
        <p:spPr>
          <a:xfrm>
            <a:off x="1783204" y="5522153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292043E-04F2-5549-92C9-BA930BBA4351}"/>
              </a:ext>
            </a:extLst>
          </p:cNvPr>
          <p:cNvSpPr/>
          <p:nvPr/>
        </p:nvSpPr>
        <p:spPr>
          <a:xfrm>
            <a:off x="1783204" y="582218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0E52CAC-02E7-3045-A896-795FADD3F71D}"/>
              </a:ext>
            </a:extLst>
          </p:cNvPr>
          <p:cNvSpPr/>
          <p:nvPr/>
        </p:nvSpPr>
        <p:spPr>
          <a:xfrm>
            <a:off x="1783204" y="610151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9ABF42-AC39-4343-AD7E-7FA4D8B5E59E}"/>
              </a:ext>
            </a:extLst>
          </p:cNvPr>
          <p:cNvSpPr/>
          <p:nvPr/>
        </p:nvSpPr>
        <p:spPr>
          <a:xfrm>
            <a:off x="2104480" y="4697172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FCA321-EFE9-C946-A8FA-C387C15FE864}"/>
              </a:ext>
            </a:extLst>
          </p:cNvPr>
          <p:cNvSpPr/>
          <p:nvPr/>
        </p:nvSpPr>
        <p:spPr>
          <a:xfrm>
            <a:off x="2104480" y="4427197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9595FEC-3BFA-7248-A6A4-68C92F9E6BC8}"/>
              </a:ext>
            </a:extLst>
          </p:cNvPr>
          <p:cNvSpPr txBox="1"/>
          <p:nvPr/>
        </p:nvSpPr>
        <p:spPr>
          <a:xfrm>
            <a:off x="2734574" y="3501886"/>
            <a:ext cx="8946102" cy="132343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Minimum 3 cycles of reviews per business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Business Users include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Indico.UN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event managers, Travel administrators, Travel and Shipment Approvers and Travel Processing Officers, Finance Officers, Treasury Officers.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72F2A4B-1355-8244-BB72-680560803259}"/>
              </a:ext>
            </a:extLst>
          </p:cNvPr>
          <p:cNvSpPr/>
          <p:nvPr/>
        </p:nvSpPr>
        <p:spPr>
          <a:xfrm>
            <a:off x="2104480" y="582182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DE36DE-0A53-DF48-BDE2-9B529E6DD72A}"/>
              </a:ext>
            </a:extLst>
          </p:cNvPr>
          <p:cNvSpPr/>
          <p:nvPr/>
        </p:nvSpPr>
        <p:spPr>
          <a:xfrm>
            <a:off x="2426141" y="327151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7487207-5DDB-874E-8B33-D29F3187DB7E}"/>
              </a:ext>
            </a:extLst>
          </p:cNvPr>
          <p:cNvSpPr/>
          <p:nvPr/>
        </p:nvSpPr>
        <p:spPr>
          <a:xfrm>
            <a:off x="2104480" y="3554908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DC77EED-AD03-784E-A159-9065A129A2B9}"/>
              </a:ext>
            </a:extLst>
          </p:cNvPr>
          <p:cNvSpPr/>
          <p:nvPr/>
        </p:nvSpPr>
        <p:spPr>
          <a:xfrm>
            <a:off x="2426141" y="3554547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265764-4DFC-1940-B43E-4E43A79AFE2B}"/>
              </a:ext>
            </a:extLst>
          </p:cNvPr>
          <p:cNvSpPr/>
          <p:nvPr/>
        </p:nvSpPr>
        <p:spPr>
          <a:xfrm>
            <a:off x="2426141" y="3859347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7E57F31-72AC-384E-B27F-06D6D8EAE970}"/>
              </a:ext>
            </a:extLst>
          </p:cNvPr>
          <p:cNvSpPr/>
          <p:nvPr/>
        </p:nvSpPr>
        <p:spPr>
          <a:xfrm>
            <a:off x="2104480" y="4162963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6AEFFD8-CB81-B940-B918-0F64382EBAA9}"/>
              </a:ext>
            </a:extLst>
          </p:cNvPr>
          <p:cNvSpPr/>
          <p:nvPr/>
        </p:nvSpPr>
        <p:spPr>
          <a:xfrm>
            <a:off x="2426141" y="4153261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FF5959F-B0DE-8147-90C2-FA4572F81383}"/>
              </a:ext>
            </a:extLst>
          </p:cNvPr>
          <p:cNvSpPr/>
          <p:nvPr/>
        </p:nvSpPr>
        <p:spPr>
          <a:xfrm>
            <a:off x="2104480" y="5524487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9EE6817-3413-CA46-AAC2-635102DE3B39}"/>
              </a:ext>
            </a:extLst>
          </p:cNvPr>
          <p:cNvSpPr/>
          <p:nvPr/>
        </p:nvSpPr>
        <p:spPr>
          <a:xfrm>
            <a:off x="2426141" y="582182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2025D6A-7B1A-374F-8D84-33E3315454E5}"/>
              </a:ext>
            </a:extLst>
          </p:cNvPr>
          <p:cNvSpPr/>
          <p:nvPr/>
        </p:nvSpPr>
        <p:spPr>
          <a:xfrm>
            <a:off x="2426141" y="6101519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2C1DC4F-1C16-7845-B53F-219DBACC2855}"/>
              </a:ext>
            </a:extLst>
          </p:cNvPr>
          <p:cNvSpPr/>
          <p:nvPr/>
        </p:nvSpPr>
        <p:spPr>
          <a:xfrm>
            <a:off x="2420166" y="4697172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FE1CE24-6B9C-2647-A0CF-14869B024FB9}"/>
              </a:ext>
            </a:extLst>
          </p:cNvPr>
          <p:cNvSpPr/>
          <p:nvPr/>
        </p:nvSpPr>
        <p:spPr>
          <a:xfrm>
            <a:off x="2420166" y="5522120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BCED883-FABB-2C45-9183-E664CBC1555C}"/>
              </a:ext>
            </a:extLst>
          </p:cNvPr>
          <p:cNvSpPr/>
          <p:nvPr/>
        </p:nvSpPr>
        <p:spPr>
          <a:xfrm>
            <a:off x="2104480" y="4964440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0733326-E8D7-6444-B9A4-DBC244F2D688}"/>
              </a:ext>
            </a:extLst>
          </p:cNvPr>
          <p:cNvSpPr/>
          <p:nvPr/>
        </p:nvSpPr>
        <p:spPr>
          <a:xfrm>
            <a:off x="2420166" y="4964440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95EF522-76B3-C645-8589-AA43BDD490BA}"/>
              </a:ext>
            </a:extLst>
          </p:cNvPr>
          <p:cNvSpPr/>
          <p:nvPr/>
        </p:nvSpPr>
        <p:spPr>
          <a:xfrm>
            <a:off x="2420166" y="4420446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BF1B688-7B29-2E48-8B21-F20AFB4660B7}"/>
              </a:ext>
            </a:extLst>
          </p:cNvPr>
          <p:cNvSpPr/>
          <p:nvPr/>
        </p:nvSpPr>
        <p:spPr>
          <a:xfrm>
            <a:off x="2420166" y="5241166"/>
            <a:ext cx="179834" cy="19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A9033F6-CDF2-45B9-BFE1-029672197184}"/>
              </a:ext>
            </a:extLst>
          </p:cNvPr>
          <p:cNvSpPr/>
          <p:nvPr/>
        </p:nvSpPr>
        <p:spPr>
          <a:xfrm>
            <a:off x="7194432" y="1311352"/>
            <a:ext cx="2602500" cy="241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4403BC-6C57-49A3-9BC3-603C8E1F756E}"/>
              </a:ext>
            </a:extLst>
          </p:cNvPr>
          <p:cNvSpPr txBox="1"/>
          <p:nvPr/>
        </p:nvSpPr>
        <p:spPr>
          <a:xfrm>
            <a:off x="7831289" y="1355065"/>
            <a:ext cx="147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 spc="300">
                <a:solidFill>
                  <a:schemeClr val="accent1">
                    <a:lumMod val="75000"/>
                  </a:schemeClr>
                </a:solidFill>
                <a:latin typeface="+mj-lt"/>
                <a:cs typeface="Calibri"/>
              </a:defRPr>
            </a:lvl1pPr>
          </a:lstStyle>
          <a:p>
            <a:r>
              <a:rPr lang="en-GB" sz="1800" err="1"/>
              <a:t>Indico.UN</a:t>
            </a:r>
            <a:endParaRPr lang="en-GB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F4E8A-84EE-46B5-A64F-FFC6EF14187C}"/>
              </a:ext>
            </a:extLst>
          </p:cNvPr>
          <p:cNvGrpSpPr/>
          <p:nvPr/>
        </p:nvGrpSpPr>
        <p:grpSpPr>
          <a:xfrm>
            <a:off x="6569074" y="1356225"/>
            <a:ext cx="935765" cy="427555"/>
            <a:chOff x="31998" y="1098158"/>
            <a:chExt cx="1224942" cy="665415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28B5018E-C8AC-4121-BC57-1F29BA3B4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801"/>
            <a:stretch/>
          </p:blipFill>
          <p:spPr>
            <a:xfrm>
              <a:off x="31998" y="1098158"/>
              <a:ext cx="1224942" cy="6654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4B2CC694-1D9F-46CA-BEBD-F05943834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673" y="1223558"/>
              <a:ext cx="623193" cy="21739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1C503B-7B39-487D-B401-B43607F9B507}"/>
              </a:ext>
            </a:extLst>
          </p:cNvPr>
          <p:cNvSpPr txBox="1"/>
          <p:nvPr/>
        </p:nvSpPr>
        <p:spPr>
          <a:xfrm>
            <a:off x="8793127" y="2015675"/>
            <a:ext cx="713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⁓</a:t>
            </a:r>
            <a:r>
              <a:rPr lang="en-US" sz="1400" b="1" dirty="0">
                <a:solidFill>
                  <a:schemeClr val="tx2"/>
                </a:solidFill>
              </a:rPr>
              <a:t>$95M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70,000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Trips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FBF1AA9-F74B-4D07-999E-68A3A5B43FD1}"/>
              </a:ext>
            </a:extLst>
          </p:cNvPr>
          <p:cNvGrpSpPr/>
          <p:nvPr/>
        </p:nvGrpSpPr>
        <p:grpSpPr>
          <a:xfrm>
            <a:off x="10249703" y="1353006"/>
            <a:ext cx="1862794" cy="448868"/>
            <a:chOff x="8434271" y="1030827"/>
            <a:chExt cx="3946207" cy="98838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CAABFA7-BA89-4FB6-8427-1D68962A402F}"/>
                </a:ext>
              </a:extLst>
            </p:cNvPr>
            <p:cNvSpPr txBox="1"/>
            <p:nvPr/>
          </p:nvSpPr>
          <p:spPr>
            <a:xfrm>
              <a:off x="8434271" y="1133583"/>
              <a:ext cx="391341" cy="81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2400" b="1" spc="300">
                  <a:solidFill>
                    <a:schemeClr val="accent1">
                      <a:lumMod val="75000"/>
                    </a:schemeClr>
                  </a:solidFill>
                  <a:latin typeface="+mj-lt"/>
                  <a:cs typeface="Calibri"/>
                </a:defRPr>
              </a:lvl1pPr>
            </a:lstStyle>
            <a:p>
              <a:endParaRPr lang="en-GB" sz="1800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BC46B509-850B-418A-A630-D02252591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801"/>
            <a:stretch/>
          </p:blipFill>
          <p:spPr>
            <a:xfrm>
              <a:off x="10643800" y="1030827"/>
              <a:ext cx="1736678" cy="98838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C05CA126-CF28-4818-8F45-379432CD275A}"/>
              </a:ext>
            </a:extLst>
          </p:cNvPr>
          <p:cNvSpPr txBox="1"/>
          <p:nvPr/>
        </p:nvSpPr>
        <p:spPr>
          <a:xfrm>
            <a:off x="273783" y="1288088"/>
            <a:ext cx="5444014" cy="121802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⁓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70,000 trips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GB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⁓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$95M travel costs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of meeting participants travelling to events organized by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Indico.UN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clients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0EF19D-96AC-4319-9698-2BCD5D0DBED5}"/>
              </a:ext>
            </a:extLst>
          </p:cNvPr>
          <p:cNvSpPr txBox="1"/>
          <p:nvPr/>
        </p:nvSpPr>
        <p:spPr>
          <a:xfrm>
            <a:off x="2887279" y="4416942"/>
            <a:ext cx="1313581" cy="4485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>
              <a:lnSpc>
                <a:spcPts val="3000"/>
              </a:lnSpc>
            </a:pPr>
            <a:r>
              <a:rPr lang="en-GB" sz="2000" b="1">
                <a:solidFill>
                  <a:schemeClr val="tx2"/>
                </a:solidFill>
                <a:latin typeface="Calibri" panose="020F0502020204030204" pitchFamily="34" charset="0"/>
              </a:rPr>
              <a:t>Benefits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C337FD1-834D-4771-92E5-D2327D15515A}"/>
              </a:ext>
            </a:extLst>
          </p:cNvPr>
          <p:cNvSpPr txBox="1"/>
          <p:nvPr/>
        </p:nvSpPr>
        <p:spPr>
          <a:xfrm>
            <a:off x="4390173" y="4647735"/>
            <a:ext cx="3941692" cy="44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1800">
                <a:solidFill>
                  <a:schemeClr val="accent6"/>
                </a:solidFill>
                <a:latin typeface="Calibri" panose="020F0502020204030204" pitchFamily="34" charset="0"/>
              </a:rPr>
              <a:t>Process consolidation and streamlining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F83B7-B124-4D00-AEDD-A1951A32ACDE}"/>
              </a:ext>
            </a:extLst>
          </p:cNvPr>
          <p:cNvSpPr txBox="1"/>
          <p:nvPr/>
        </p:nvSpPr>
        <p:spPr>
          <a:xfrm>
            <a:off x="4665802" y="5536397"/>
            <a:ext cx="4866125" cy="44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>
                <a:solidFill>
                  <a:schemeClr val="accent4"/>
                </a:solidFill>
                <a:latin typeface="Calibri" panose="020F0502020204030204" pitchFamily="34" charset="0"/>
              </a:rPr>
              <a:t>Improved data consistency and data quality</a:t>
            </a:r>
            <a:endParaRPr lang="en-GB" sz="180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2A4A11E-7E2D-4852-AD00-3269C3CC9339}"/>
              </a:ext>
            </a:extLst>
          </p:cNvPr>
          <p:cNvSpPr txBox="1"/>
          <p:nvPr/>
        </p:nvSpPr>
        <p:spPr>
          <a:xfrm>
            <a:off x="3684426" y="5226943"/>
            <a:ext cx="4866125" cy="44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>
                <a:solidFill>
                  <a:srgbClr val="FF0000"/>
                </a:solidFill>
                <a:latin typeface="Calibri" panose="020F0502020204030204" pitchFamily="34" charset="0"/>
              </a:rPr>
              <a:t>Financial and non-financial event-based reporting</a:t>
            </a:r>
            <a:endParaRPr lang="en-GB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7E53F2-3C5D-4CD0-A316-00F1592E948D}"/>
              </a:ext>
            </a:extLst>
          </p:cNvPr>
          <p:cNvSpPr txBox="1"/>
          <p:nvPr/>
        </p:nvSpPr>
        <p:spPr>
          <a:xfrm>
            <a:off x="5717797" y="4944703"/>
            <a:ext cx="5543627" cy="44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1800">
                <a:solidFill>
                  <a:schemeClr val="accent1"/>
                </a:solidFill>
                <a:latin typeface="Calibri" panose="020F0502020204030204" pitchFamily="34" charset="0"/>
              </a:rPr>
              <a:t>Avoid duplication of efforts of the resources involved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F771C8-F52A-4175-B1DE-1F9F9115DA46}"/>
              </a:ext>
            </a:extLst>
          </p:cNvPr>
          <p:cNvSpPr txBox="1"/>
          <p:nvPr/>
        </p:nvSpPr>
        <p:spPr>
          <a:xfrm>
            <a:off x="2902771" y="5859131"/>
            <a:ext cx="8840049" cy="44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180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Enforced compliance with UN rules and regulations and eased fund settlement mechanisms</a:t>
            </a:r>
            <a:endParaRPr lang="en-GB" sz="18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E04F78B-694C-4D33-B512-B98E56384840}"/>
              </a:ext>
            </a:extLst>
          </p:cNvPr>
          <p:cNvSpPr txBox="1"/>
          <p:nvPr/>
        </p:nvSpPr>
        <p:spPr>
          <a:xfrm>
            <a:off x="7572237" y="799564"/>
            <a:ext cx="4506774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Umoja Travel: Home leave, Appointments, Trainings, Official business, Meetings, etc. 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0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62F5AC6-FA30-444C-A752-4A22441A091D}"/>
              </a:ext>
            </a:extLst>
          </p:cNvPr>
          <p:cNvCxnSpPr/>
          <p:nvPr/>
        </p:nvCxnSpPr>
        <p:spPr>
          <a:xfrm>
            <a:off x="101738" y="3381865"/>
            <a:ext cx="12006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407875-7B2D-4C08-A2DB-052D9B73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261" y="1441358"/>
            <a:ext cx="1033463" cy="1104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2FF76-3BDC-490F-801E-25C040AD2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26" y="1515721"/>
            <a:ext cx="854199" cy="854199"/>
          </a:xfrm>
          <a:prstGeom prst="rect">
            <a:avLst/>
          </a:prstGeom>
        </p:spPr>
      </p:pic>
      <p:pic>
        <p:nvPicPr>
          <p:cNvPr id="1028" name="Picture 4" descr="Free icon &quot;Passport icon&quot;">
            <a:extLst>
              <a:ext uri="{FF2B5EF4-FFF2-40B4-BE49-F238E27FC236}">
                <a16:creationId xmlns:a16="http://schemas.microsoft.com/office/drawing/2014/main" id="{BD9B9407-E1EF-4BF6-A54C-CC7FCC5A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36" y="1526262"/>
            <a:ext cx="577708" cy="5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Arrow: Pentagon 129">
            <a:extLst>
              <a:ext uri="{FF2B5EF4-FFF2-40B4-BE49-F238E27FC236}">
                <a16:creationId xmlns:a16="http://schemas.microsoft.com/office/drawing/2014/main" id="{2FA2579C-76EA-4A70-B54C-AC1B68D0A3D6}"/>
              </a:ext>
            </a:extLst>
          </p:cNvPr>
          <p:cNvSpPr/>
          <p:nvPr/>
        </p:nvSpPr>
        <p:spPr>
          <a:xfrm>
            <a:off x="5398060" y="1717868"/>
            <a:ext cx="253672" cy="47963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row: Chevron 130">
            <a:extLst>
              <a:ext uri="{FF2B5EF4-FFF2-40B4-BE49-F238E27FC236}">
                <a16:creationId xmlns:a16="http://schemas.microsoft.com/office/drawing/2014/main" id="{610B662A-924F-473B-9B5E-0C72627247D0}"/>
              </a:ext>
            </a:extLst>
          </p:cNvPr>
          <p:cNvSpPr/>
          <p:nvPr/>
        </p:nvSpPr>
        <p:spPr>
          <a:xfrm>
            <a:off x="5541131" y="1715558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D296725-08AA-4CCC-B912-9FDD21ADCF71}"/>
              </a:ext>
            </a:extLst>
          </p:cNvPr>
          <p:cNvSpPr/>
          <p:nvPr/>
        </p:nvSpPr>
        <p:spPr>
          <a:xfrm>
            <a:off x="7382455" y="5745354"/>
            <a:ext cx="4773383" cy="814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18EE466-C4C5-458A-BBE0-FF2538B063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801"/>
          <a:stretch/>
        </p:blipFill>
        <p:spPr>
          <a:xfrm>
            <a:off x="8580003" y="4746401"/>
            <a:ext cx="1148139" cy="6286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07A98D-4161-F740-9459-37EBB25118B6}"/>
              </a:ext>
            </a:extLst>
          </p:cNvPr>
          <p:cNvSpPr/>
          <p:nvPr/>
        </p:nvSpPr>
        <p:spPr>
          <a:xfrm>
            <a:off x="174171" y="6082888"/>
            <a:ext cx="1407203" cy="4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84126" y="231168"/>
            <a:ext cx="11808430" cy="7870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Integration efforts with Umoja</a:t>
            </a:r>
            <a:endParaRPr lang="en-GB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0"/>
            <a:endParaRPr lang="en-GB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CBD96-B183-4E58-8C4A-AD4C7B67C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154" y="4687011"/>
            <a:ext cx="426350" cy="459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B9B41-5E56-4A0B-84DA-516DED586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9239" y="5125237"/>
            <a:ext cx="515254" cy="374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CB76C4-476C-41AA-A656-C110A6998F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2027" y="4768032"/>
            <a:ext cx="790575" cy="55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0D1036-13A6-4DB0-9722-95EBFFD09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3224" y="4685581"/>
            <a:ext cx="752475" cy="628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E677D1-411D-4BA9-87C2-5197D7BC5D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6088" y="4983680"/>
            <a:ext cx="547177" cy="4880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E848262-64FA-494C-AE03-C023811A29D3}"/>
              </a:ext>
            </a:extLst>
          </p:cNvPr>
          <p:cNvGrpSpPr/>
          <p:nvPr/>
        </p:nvGrpSpPr>
        <p:grpSpPr>
          <a:xfrm>
            <a:off x="679908" y="1628098"/>
            <a:ext cx="1020556" cy="594010"/>
            <a:chOff x="31998" y="1098158"/>
            <a:chExt cx="1224942" cy="66541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9ACBBDA-7697-442E-BD3B-3C100D25C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801"/>
            <a:stretch/>
          </p:blipFill>
          <p:spPr>
            <a:xfrm>
              <a:off x="31998" y="1098158"/>
              <a:ext cx="1224942" cy="6654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5E3914-E1B6-44F0-8060-EB72C3540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7673" y="1223558"/>
              <a:ext cx="623193" cy="21739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F3EB494-9B84-4F1D-875D-A84F1EE65D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801"/>
          <a:stretch/>
        </p:blipFill>
        <p:spPr>
          <a:xfrm>
            <a:off x="787107" y="4693419"/>
            <a:ext cx="1148139" cy="6286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E53280D-CE71-4BD4-913D-993A763EDDA8}"/>
              </a:ext>
            </a:extLst>
          </p:cNvPr>
          <p:cNvSpPr/>
          <p:nvPr/>
        </p:nvSpPr>
        <p:spPr>
          <a:xfrm>
            <a:off x="720396" y="4468812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55FC2B-42ED-43BA-89E7-CF4111FDFC49}"/>
              </a:ext>
            </a:extLst>
          </p:cNvPr>
          <p:cNvSpPr/>
          <p:nvPr/>
        </p:nvSpPr>
        <p:spPr>
          <a:xfrm>
            <a:off x="2500077" y="4468812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7CEA4A8-758A-4BE6-967C-D3AE94F64779}"/>
              </a:ext>
            </a:extLst>
          </p:cNvPr>
          <p:cNvSpPr/>
          <p:nvPr/>
        </p:nvSpPr>
        <p:spPr>
          <a:xfrm>
            <a:off x="4291440" y="4468812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C3A9C6-C2FF-4FA9-8ED4-1E38DE808358}"/>
              </a:ext>
            </a:extLst>
          </p:cNvPr>
          <p:cNvSpPr/>
          <p:nvPr/>
        </p:nvSpPr>
        <p:spPr>
          <a:xfrm>
            <a:off x="6081462" y="4468812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9C745-2115-4D0F-9718-97BC97CD30DA}"/>
              </a:ext>
            </a:extLst>
          </p:cNvPr>
          <p:cNvSpPr/>
          <p:nvPr/>
        </p:nvSpPr>
        <p:spPr>
          <a:xfrm>
            <a:off x="8490365" y="4459934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7753D20-544C-4942-9B74-D00ED5D2231A}"/>
              </a:ext>
            </a:extLst>
          </p:cNvPr>
          <p:cNvSpPr/>
          <p:nvPr/>
        </p:nvSpPr>
        <p:spPr>
          <a:xfrm>
            <a:off x="10262890" y="4459934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59B2E94-3B22-4FD9-9DE6-B8342EE16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533" y="4698663"/>
            <a:ext cx="417882" cy="450027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16AF4F29-40EF-40DA-9E77-9A4C92A662E0}"/>
              </a:ext>
            </a:extLst>
          </p:cNvPr>
          <p:cNvSpPr/>
          <p:nvPr/>
        </p:nvSpPr>
        <p:spPr>
          <a:xfrm>
            <a:off x="601210" y="1375944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0B46BB4-F974-42D7-82E4-52D6E79CDFDD}"/>
              </a:ext>
            </a:extLst>
          </p:cNvPr>
          <p:cNvSpPr/>
          <p:nvPr/>
        </p:nvSpPr>
        <p:spPr>
          <a:xfrm>
            <a:off x="2380531" y="1375944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4D476-6E29-487F-BF49-CEA6701D79D4}"/>
              </a:ext>
            </a:extLst>
          </p:cNvPr>
          <p:cNvSpPr txBox="1"/>
          <p:nvPr/>
        </p:nvSpPr>
        <p:spPr>
          <a:xfrm>
            <a:off x="25720" y="5840604"/>
            <a:ext cx="17745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C10000"/>
                </a:solidFill>
                <a:latin typeface="Calibri,Bold"/>
              </a:rPr>
              <a:t>TRAVEL REQUEST</a:t>
            </a: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AD0963-6560-45FD-85FD-B8F6AF44D780}"/>
              </a:ext>
            </a:extLst>
          </p:cNvPr>
          <p:cNvSpPr txBox="1"/>
          <p:nvPr/>
        </p:nvSpPr>
        <p:spPr>
          <a:xfrm>
            <a:off x="56619" y="964506"/>
            <a:ext cx="57867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C10000"/>
                </a:solidFill>
                <a:latin typeface="Calibri,Bold"/>
              </a:rPr>
              <a:t>EVENT CREATION and PARTICIPANT MANAGEMENT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E052B4-2E43-4668-A1C5-FBC8ADFF25AF}"/>
              </a:ext>
            </a:extLst>
          </p:cNvPr>
          <p:cNvSpPr txBox="1"/>
          <p:nvPr/>
        </p:nvSpPr>
        <p:spPr>
          <a:xfrm>
            <a:off x="8467549" y="5815558"/>
            <a:ext cx="13010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C10000"/>
                </a:solidFill>
                <a:latin typeface="Calibri,Bold"/>
              </a:rPr>
              <a:t>EXPENSE REPORT</a:t>
            </a:r>
            <a:endParaRPr lang="en-US"/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CEC0112E-53A3-470A-A126-AFDD41700910}"/>
              </a:ext>
            </a:extLst>
          </p:cNvPr>
          <p:cNvSpPr/>
          <p:nvPr/>
        </p:nvSpPr>
        <p:spPr>
          <a:xfrm>
            <a:off x="7320282" y="4834600"/>
            <a:ext cx="215646" cy="47963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50DA91E-F465-4648-8A8D-CFCADED1A77B}"/>
              </a:ext>
            </a:extLst>
          </p:cNvPr>
          <p:cNvSpPr/>
          <p:nvPr/>
        </p:nvSpPr>
        <p:spPr>
          <a:xfrm>
            <a:off x="8192565" y="4825722"/>
            <a:ext cx="260521" cy="479631"/>
          </a:xfrm>
          <a:prstGeom prst="chevron">
            <a:avLst>
              <a:gd name="adj" fmla="val 171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C857C1-C83C-4244-A91E-4120506E983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490" t="5141"/>
          <a:stretch/>
        </p:blipFill>
        <p:spPr>
          <a:xfrm>
            <a:off x="7633583" y="4834600"/>
            <a:ext cx="506130" cy="49694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0217C6F-67FE-479F-A0B8-E9B98C65F136}"/>
              </a:ext>
            </a:extLst>
          </p:cNvPr>
          <p:cNvSpPr txBox="1"/>
          <p:nvPr/>
        </p:nvSpPr>
        <p:spPr>
          <a:xfrm>
            <a:off x="1343156" y="5762827"/>
            <a:ext cx="1639302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en-US" sz="90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F7114A-19E2-4A0C-97F0-3E9C6266A365}"/>
              </a:ext>
            </a:extLst>
          </p:cNvPr>
          <p:cNvSpPr txBox="1"/>
          <p:nvPr/>
        </p:nvSpPr>
        <p:spPr>
          <a:xfrm>
            <a:off x="469606" y="3541436"/>
            <a:ext cx="199669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TRAVEL ADMINISTRATOR</a:t>
            </a:r>
            <a:r>
              <a:rPr lang="en-US" sz="900" b="1">
                <a:solidFill>
                  <a:srgbClr val="7F7F7F"/>
                </a:solidFill>
                <a:latin typeface="Arial,Bold"/>
              </a:rPr>
              <a:t>*</a:t>
            </a:r>
            <a:endParaRPr lang="en-US" sz="9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6CD829A-7A4E-46E4-AE60-C2146BE04063}"/>
              </a:ext>
            </a:extLst>
          </p:cNvPr>
          <p:cNvSpPr txBox="1"/>
          <p:nvPr/>
        </p:nvSpPr>
        <p:spPr>
          <a:xfrm>
            <a:off x="314095" y="3739242"/>
            <a:ext cx="2128878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800" b="0" i="0">
                <a:solidFill>
                  <a:srgbClr val="FF0000"/>
                </a:solidFill>
                <a:latin typeface="Arial"/>
                <a:cs typeface="Arial"/>
              </a:rPr>
              <a:t>REQUEST TRAVELERS DATA </a:t>
            </a:r>
            <a:r>
              <a:rPr lang="en-US" sz="800">
                <a:solidFill>
                  <a:srgbClr val="FF0000"/>
                </a:solidFill>
                <a:latin typeface="Arial"/>
                <a:cs typeface="Arial"/>
              </a:rPr>
              <a:t>(NEW SCOPE) AND</a:t>
            </a:r>
            <a:r>
              <a:rPr lang="en-US" sz="800" b="0" i="0">
                <a:solidFill>
                  <a:srgbClr val="FF0000"/>
                </a:solidFill>
                <a:latin typeface="Arial"/>
                <a:cs typeface="Arial"/>
              </a:rPr>
              <a:t> TRAVEL DETAILS </a:t>
            </a:r>
            <a:r>
              <a:rPr lang="en-US" sz="800">
                <a:solidFill>
                  <a:srgbClr val="FF0000"/>
                </a:solidFill>
                <a:latin typeface="Arial"/>
                <a:cs typeface="Arial"/>
              </a:rPr>
              <a:t>(BR 2)</a:t>
            </a:r>
            <a:endParaRPr lang="en-US" sz="800" b="0" i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800">
                <a:solidFill>
                  <a:srgbClr val="FF0000"/>
                </a:solidFill>
                <a:latin typeface="Arial"/>
                <a:cs typeface="Arial"/>
              </a:rPr>
              <a:t>CREATE EVENT IN UMOJA (BR 1)</a:t>
            </a:r>
          </a:p>
          <a:p>
            <a:pPr algn="l"/>
            <a:r>
              <a:rPr lang="en-US" sz="800" b="0" i="0" u="none" strike="noStrike" baseline="0">
                <a:solidFill>
                  <a:schemeClr val="tx2"/>
                </a:solidFill>
                <a:latin typeface="Arial"/>
                <a:cs typeface="Arial"/>
              </a:rPr>
              <a:t>CREATE AND SUBMIT TRAVEL REQUEST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8D9FCD-EEB1-435C-ADAA-E113A9D02964}"/>
              </a:ext>
            </a:extLst>
          </p:cNvPr>
          <p:cNvSpPr txBox="1"/>
          <p:nvPr/>
        </p:nvSpPr>
        <p:spPr>
          <a:xfrm>
            <a:off x="1863951" y="5727315"/>
            <a:ext cx="26570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TRAVEL &amp; SHIPMENT APPROVER (TSA) </a:t>
            </a:r>
            <a:endParaRPr lang="en-US" sz="900"/>
          </a:p>
          <a:p>
            <a:pPr algn="l"/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&amp;TRAVEL PROCESSING OFFICER (TPO)</a:t>
            </a:r>
            <a:endParaRPr lang="en-US" sz="9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B2F1F7A-B828-4B08-A5A4-8517E20ED8A5}"/>
              </a:ext>
            </a:extLst>
          </p:cNvPr>
          <p:cNvSpPr txBox="1"/>
          <p:nvPr/>
        </p:nvSpPr>
        <p:spPr>
          <a:xfrm>
            <a:off x="1859248" y="6060221"/>
            <a:ext cx="265707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TSA APPROVES TRAVEL REQUEST &amp; SUBMITS TR TO TPO</a:t>
            </a:r>
          </a:p>
          <a:p>
            <a:pPr algn="l"/>
            <a:endParaRPr lang="en-US" sz="800" b="0" i="0" u="none" strike="noStrike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l"/>
            <a:r>
              <a:rPr lang="en-US" sz="800" b="0" i="0" u="none" strike="noStrike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TPO ESTABLISHES ENTITLEMENT, APPROVES TRAVEL REQUEST,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SENDS AUTHORIZATION TO CWT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4FD153-00D3-4232-8ADB-90DB86532702}"/>
              </a:ext>
            </a:extLst>
          </p:cNvPr>
          <p:cNvSpPr txBox="1"/>
          <p:nvPr/>
        </p:nvSpPr>
        <p:spPr>
          <a:xfrm>
            <a:off x="6191754" y="5762827"/>
            <a:ext cx="1639302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SYSTEM</a:t>
            </a:r>
            <a:endParaRPr lang="en-US" sz="9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D408FBF-84F1-4599-924A-6005780D61DD}"/>
              </a:ext>
            </a:extLst>
          </p:cNvPr>
          <p:cNvSpPr txBox="1"/>
          <p:nvPr/>
        </p:nvSpPr>
        <p:spPr>
          <a:xfrm>
            <a:off x="8168068" y="3621989"/>
            <a:ext cx="19966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TRAVEL ADMINISTRATOR*</a:t>
            </a:r>
            <a:endParaRPr lang="en-US" sz="9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D03926-8BB1-48D4-B656-FD6F96315472}"/>
              </a:ext>
            </a:extLst>
          </p:cNvPr>
          <p:cNvSpPr txBox="1"/>
          <p:nvPr/>
        </p:nvSpPr>
        <p:spPr>
          <a:xfrm>
            <a:off x="8168067" y="3812020"/>
            <a:ext cx="199669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>
                <a:solidFill>
                  <a:srgbClr val="FF0000"/>
                </a:solidFill>
                <a:latin typeface="Arial" panose="020B0604020202020204" pitchFamily="34" charset="0"/>
              </a:rPr>
              <a:t>REQUEST TRAVELERS PROOF OF TRAVEL </a:t>
            </a:r>
          </a:p>
          <a:p>
            <a:pPr algn="l"/>
            <a:r>
              <a:rPr lang="en-US" sz="800" b="0" i="0" u="none" strike="noStrike" baseline="0">
                <a:solidFill>
                  <a:schemeClr val="tx2"/>
                </a:solidFill>
                <a:latin typeface="Arial" panose="020B0604020202020204" pitchFamily="34" charset="0"/>
              </a:rPr>
              <a:t>CREATES AND SUBMITS TRAVEL EXPENSE REPORT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A8163BB-1681-4436-8EB9-1B09621D23BA}"/>
              </a:ext>
            </a:extLst>
          </p:cNvPr>
          <p:cNvSpPr txBox="1"/>
          <p:nvPr/>
        </p:nvSpPr>
        <p:spPr>
          <a:xfrm>
            <a:off x="9909938" y="5753949"/>
            <a:ext cx="22643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TRAVEL &amp; SHIPMENT APPROVER (TSA) &amp; TRAVEL CLAIMS PROCESSOR</a:t>
            </a:r>
            <a:endParaRPr lang="en-US" sz="900"/>
          </a:p>
          <a:p>
            <a:pPr algn="l"/>
            <a:endParaRPr lang="en-US" sz="9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C11E069-7421-4858-9ED9-F8E1556C0535}"/>
              </a:ext>
            </a:extLst>
          </p:cNvPr>
          <p:cNvSpPr txBox="1"/>
          <p:nvPr/>
        </p:nvSpPr>
        <p:spPr>
          <a:xfrm>
            <a:off x="9909937" y="6210686"/>
            <a:ext cx="220920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REVIEWS &amp; APPROVES TRAVEL EXPENSE REPORT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BAA0CCB-7541-49E9-BD5D-4B866B5E2AA7}"/>
              </a:ext>
            </a:extLst>
          </p:cNvPr>
          <p:cNvSpPr txBox="1"/>
          <p:nvPr/>
        </p:nvSpPr>
        <p:spPr>
          <a:xfrm>
            <a:off x="4310231" y="5762827"/>
            <a:ext cx="1259147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TRAVEL AGENT</a:t>
            </a:r>
            <a:endParaRPr lang="en-US" sz="9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1CC2C7-8184-4E48-B962-443B87623706}"/>
              </a:ext>
            </a:extLst>
          </p:cNvPr>
          <p:cNvSpPr txBox="1"/>
          <p:nvPr/>
        </p:nvSpPr>
        <p:spPr>
          <a:xfrm>
            <a:off x="4366313" y="6095733"/>
            <a:ext cx="171567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b="0" i="0" u="none" strike="noStrike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SENDS ITINERARY TO TRAVELLER STAFF</a:t>
            </a:r>
            <a:br>
              <a: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en-US" sz="800" b="0" i="0" u="none" strike="noStrike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•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ISSUE TICKET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1A31C13-1839-4B3B-BB30-EE2D1A9864B5}"/>
              </a:ext>
            </a:extLst>
          </p:cNvPr>
          <p:cNvSpPr txBox="1"/>
          <p:nvPr/>
        </p:nvSpPr>
        <p:spPr>
          <a:xfrm>
            <a:off x="6191752" y="6063914"/>
            <a:ext cx="185070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DISBURSES THE TRAVEL ADVANCE UPON</a:t>
            </a:r>
          </a:p>
          <a:p>
            <a:pPr algn="l"/>
            <a:r>
              <a:rPr lang="en-US" sz="800" b="0" i="0" u="none" strike="noStrike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APPROVAL OF TRAVEL REQUEST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A39AA1-994F-4350-950F-8F3A36E7D2C0}"/>
              </a:ext>
            </a:extLst>
          </p:cNvPr>
          <p:cNvSpPr txBox="1"/>
          <p:nvPr/>
        </p:nvSpPr>
        <p:spPr>
          <a:xfrm>
            <a:off x="25721" y="2632620"/>
            <a:ext cx="2190047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EVENT MANAGER </a:t>
            </a:r>
            <a:r>
              <a:rPr lang="en-US" sz="900" b="1" i="0" u="none" strike="noStrike" baseline="0">
                <a:solidFill>
                  <a:schemeClr val="accent6"/>
                </a:solidFill>
                <a:latin typeface="Arial,Bold"/>
              </a:rPr>
              <a:t>+ EVENT TEAM</a:t>
            </a:r>
            <a:endParaRPr lang="en-US" sz="900">
              <a:solidFill>
                <a:schemeClr val="accent6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2E8BAC5-33C0-41BC-A3C6-42ABDBBCC676}"/>
              </a:ext>
            </a:extLst>
          </p:cNvPr>
          <p:cNvSpPr txBox="1"/>
          <p:nvPr/>
        </p:nvSpPr>
        <p:spPr>
          <a:xfrm>
            <a:off x="25720" y="2822650"/>
            <a:ext cx="22255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>
                <a:solidFill>
                  <a:schemeClr val="tx2"/>
                </a:solidFill>
                <a:latin typeface="Arial" panose="020B0604020202020204" pitchFamily="34" charset="0"/>
              </a:rPr>
              <a:t>SET UP EVENT </a:t>
            </a:r>
            <a:r>
              <a:rPr lang="en-US" sz="800" b="0" i="0" u="none" strike="noStrike" baseline="0">
                <a:solidFill>
                  <a:schemeClr val="accent6"/>
                </a:solidFill>
                <a:latin typeface="Arial" panose="020B0604020202020204" pitchFamily="34" charset="0"/>
              </a:rPr>
              <a:t>AND POST UMOJA CODE</a:t>
            </a:r>
          </a:p>
          <a:p>
            <a:pPr algn="l"/>
            <a:r>
              <a:rPr lang="en-US" sz="800">
                <a:solidFill>
                  <a:schemeClr val="tx2"/>
                </a:solidFill>
                <a:latin typeface="Arial" panose="020B0604020202020204" pitchFamily="34" charset="0"/>
              </a:rPr>
              <a:t>CONFIGURE REGISTRATION FORM &amp; OPEN REGISTRATION</a:t>
            </a:r>
            <a:endParaRPr lang="en-US" sz="800" b="0" i="0" u="none" strike="noStrike" baseline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2BD253A-AD39-4219-BCB5-64C821AA304D}"/>
              </a:ext>
            </a:extLst>
          </p:cNvPr>
          <p:cNvSpPr txBox="1"/>
          <p:nvPr/>
        </p:nvSpPr>
        <p:spPr>
          <a:xfrm>
            <a:off x="2515682" y="2632620"/>
            <a:ext cx="199669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900" b="1">
                <a:solidFill>
                  <a:srgbClr val="7F7F7F"/>
                </a:solidFill>
                <a:latin typeface="Arial,Bold"/>
              </a:rPr>
              <a:t>TRAVELLER</a:t>
            </a:r>
            <a:endParaRPr lang="en-US" sz="9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FA5AFF2-2CE5-436A-ABC7-1711939CAFE0}"/>
              </a:ext>
            </a:extLst>
          </p:cNvPr>
          <p:cNvSpPr txBox="1"/>
          <p:nvPr/>
        </p:nvSpPr>
        <p:spPr>
          <a:xfrm>
            <a:off x="2348326" y="2807100"/>
            <a:ext cx="163559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800" b="0" i="0" u="none" strike="noStrike" baseline="0">
                <a:solidFill>
                  <a:schemeClr val="tx2"/>
                </a:solidFill>
                <a:latin typeface="Arial"/>
                <a:cs typeface="Arial"/>
              </a:rPr>
              <a:t>SUBMIT </a:t>
            </a:r>
            <a:r>
              <a:rPr lang="en-US" sz="800">
                <a:solidFill>
                  <a:schemeClr val="tx2"/>
                </a:solidFill>
                <a:latin typeface="Arial"/>
                <a:cs typeface="Arial"/>
              </a:rPr>
              <a:t>REGISTRATIONS (</a:t>
            </a:r>
            <a:r>
              <a:rPr lang="en-US" sz="80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PERSONAL DATA, BANKING DETAILS </a:t>
            </a:r>
            <a:r>
              <a:rPr lang="en-US" sz="800">
                <a:solidFill>
                  <a:schemeClr val="accent5"/>
                </a:solidFill>
                <a:latin typeface="Arial"/>
                <a:cs typeface="Arial"/>
              </a:rPr>
              <a:t>&amp; TRAVEL DETAILS)</a:t>
            </a:r>
            <a:endParaRPr lang="en-US" sz="800" b="0" i="0" u="none" strike="noStrike" baseline="0">
              <a:solidFill>
                <a:schemeClr val="accent5"/>
              </a:solidFill>
              <a:latin typeface="Arial"/>
              <a:cs typeface="Arial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230AD1C7-5C2B-4ED0-BF77-A2DF876445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2459" y="1977964"/>
            <a:ext cx="512862" cy="358385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3CB842FF-3659-431C-8B9B-B88840D96CFE}"/>
              </a:ext>
            </a:extLst>
          </p:cNvPr>
          <p:cNvSpPr/>
          <p:nvPr/>
        </p:nvSpPr>
        <p:spPr>
          <a:xfrm>
            <a:off x="4149600" y="1356506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5707568-24D2-461C-BC3E-FD7D3DCD1205}"/>
              </a:ext>
            </a:extLst>
          </p:cNvPr>
          <p:cNvSpPr txBox="1"/>
          <p:nvPr/>
        </p:nvSpPr>
        <p:spPr>
          <a:xfrm>
            <a:off x="4191873" y="2610044"/>
            <a:ext cx="19966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EVENT MANAGER</a:t>
            </a:r>
            <a:endParaRPr lang="en-US" sz="90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D7599F1-B17A-4A3D-84DB-5F551A926227}"/>
              </a:ext>
            </a:extLst>
          </p:cNvPr>
          <p:cNvSpPr txBox="1"/>
          <p:nvPr/>
        </p:nvSpPr>
        <p:spPr>
          <a:xfrm>
            <a:off x="4191872" y="2800074"/>
            <a:ext cx="137864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>
                <a:solidFill>
                  <a:schemeClr val="tx2"/>
                </a:solidFill>
                <a:latin typeface="Arial" panose="020B0604020202020204" pitchFamily="34" charset="0"/>
              </a:rPr>
              <a:t>VET REGISTRATIONS</a:t>
            </a:r>
          </a:p>
          <a:p>
            <a:pPr algn="l"/>
            <a:r>
              <a:rPr lang="en-US" sz="800">
                <a:solidFill>
                  <a:schemeClr val="accent6"/>
                </a:solidFill>
                <a:latin typeface="Arial" panose="020B0604020202020204" pitchFamily="34" charset="0"/>
              </a:rPr>
              <a:t>&amp; SHARE UMOJA EVENT CODE 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6E494D5-23D1-425A-9244-75D7B5147ED9}"/>
              </a:ext>
            </a:extLst>
          </p:cNvPr>
          <p:cNvSpPr/>
          <p:nvPr/>
        </p:nvSpPr>
        <p:spPr>
          <a:xfrm>
            <a:off x="1882177" y="2236306"/>
            <a:ext cx="465367" cy="461665"/>
          </a:xfrm>
          <a:prstGeom prst="ellipse">
            <a:avLst/>
          </a:prstGeom>
          <a:gradFill flip="none" rotWithShape="1">
            <a:gsLst>
              <a:gs pos="48000">
                <a:schemeClr val="accent6"/>
              </a:gs>
              <a:gs pos="3000">
                <a:schemeClr val="tx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BR 1,3</a:t>
            </a:r>
            <a:endParaRPr lang="en-US" sz="4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E51191E-BEB6-4B70-86D6-94C8F4A6F0D2}"/>
              </a:ext>
            </a:extLst>
          </p:cNvPr>
          <p:cNvSpPr/>
          <p:nvPr/>
        </p:nvSpPr>
        <p:spPr>
          <a:xfrm>
            <a:off x="6755574" y="1356506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B3FF75B-4D74-4C39-806D-7E4C68A5C7E3}"/>
              </a:ext>
            </a:extLst>
          </p:cNvPr>
          <p:cNvSpPr txBox="1"/>
          <p:nvPr/>
        </p:nvSpPr>
        <p:spPr>
          <a:xfrm>
            <a:off x="6829535" y="877677"/>
            <a:ext cx="19966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900" b="1" i="0" u="none" strike="noStrike" baseline="0">
                <a:solidFill>
                  <a:srgbClr val="7F7F7F"/>
                </a:solidFill>
                <a:latin typeface="Arial,Bold"/>
              </a:rPr>
              <a:t>SECURITY</a:t>
            </a:r>
            <a:endParaRPr lang="en-US" sz="9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BD896E-6251-4CAC-9388-9CB720D20F4F}"/>
              </a:ext>
            </a:extLst>
          </p:cNvPr>
          <p:cNvSpPr txBox="1"/>
          <p:nvPr/>
        </p:nvSpPr>
        <p:spPr>
          <a:xfrm>
            <a:off x="6829534" y="1067707"/>
            <a:ext cx="1632989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BADGING AND CHECK IN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3A48304-E871-4F62-B483-687A00A23726}"/>
              </a:ext>
            </a:extLst>
          </p:cNvPr>
          <p:cNvSpPr/>
          <p:nvPr/>
        </p:nvSpPr>
        <p:spPr>
          <a:xfrm>
            <a:off x="8520135" y="1356506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264ADDC-198F-42DF-9BC1-8DB4D5B22D6C}"/>
              </a:ext>
            </a:extLst>
          </p:cNvPr>
          <p:cNvSpPr txBox="1"/>
          <p:nvPr/>
        </p:nvSpPr>
        <p:spPr>
          <a:xfrm>
            <a:off x="8549708" y="2624291"/>
            <a:ext cx="19966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900" b="1">
                <a:solidFill>
                  <a:srgbClr val="7F7F7F"/>
                </a:solidFill>
                <a:latin typeface="Arial,Bold"/>
              </a:rPr>
              <a:t>EVENT TEAM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7EF9A9D-AF34-484D-8F91-6C48BBE67A20}"/>
              </a:ext>
            </a:extLst>
          </p:cNvPr>
          <p:cNvSpPr txBox="1"/>
          <p:nvPr/>
        </p:nvSpPr>
        <p:spPr>
          <a:xfrm>
            <a:off x="8549707" y="2814321"/>
            <a:ext cx="16360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REQUEST  PROOF OF TRAVEL DOCs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1A282A-4FC4-47C4-B39E-F727E84193C4}"/>
              </a:ext>
            </a:extLst>
          </p:cNvPr>
          <p:cNvSpPr/>
          <p:nvPr/>
        </p:nvSpPr>
        <p:spPr>
          <a:xfrm>
            <a:off x="10266173" y="1356506"/>
            <a:ext cx="1262741" cy="1209675"/>
          </a:xfrm>
          <a:prstGeom prst="ellipse">
            <a:avLst/>
          </a:prstGeom>
          <a:noFill/>
          <a:ln w="698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B313EFE-F7DE-4CAA-A32C-A040554C28B3}"/>
              </a:ext>
            </a:extLst>
          </p:cNvPr>
          <p:cNvCxnSpPr/>
          <p:nvPr/>
        </p:nvCxnSpPr>
        <p:spPr>
          <a:xfrm>
            <a:off x="56619" y="3381865"/>
            <a:ext cx="12006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row: Down 81">
            <a:extLst>
              <a:ext uri="{FF2B5EF4-FFF2-40B4-BE49-F238E27FC236}">
                <a16:creationId xmlns:a16="http://schemas.microsoft.com/office/drawing/2014/main" id="{8C199AC4-B623-44D9-BBD7-8ACA827F723F}"/>
              </a:ext>
            </a:extLst>
          </p:cNvPr>
          <p:cNvSpPr/>
          <p:nvPr/>
        </p:nvSpPr>
        <p:spPr>
          <a:xfrm rot="2326390">
            <a:off x="1860968" y="3157207"/>
            <a:ext cx="849949" cy="5317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BR2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A05F560-CB76-4FAA-9F2F-21AD1C7EF945}"/>
              </a:ext>
            </a:extLst>
          </p:cNvPr>
          <p:cNvSpPr txBox="1"/>
          <p:nvPr/>
        </p:nvSpPr>
        <p:spPr>
          <a:xfrm>
            <a:off x="10105629" y="2632620"/>
            <a:ext cx="19966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7F7F7F"/>
                </a:solidFill>
                <a:latin typeface="Arial,Bold"/>
              </a:rPr>
              <a:t>TRAVELLER/STAFF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1291DE2-4965-492F-978F-A54A4910C8E5}"/>
              </a:ext>
            </a:extLst>
          </p:cNvPr>
          <p:cNvSpPr txBox="1"/>
          <p:nvPr/>
        </p:nvSpPr>
        <p:spPr>
          <a:xfrm>
            <a:off x="10103342" y="2822651"/>
            <a:ext cx="163930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SUBMIT </a:t>
            </a:r>
            <a:r>
              <a:rPr lang="en-US" sz="8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POST-TRAVEL DOCS</a:t>
            </a:r>
            <a:endParaRPr lang="en-US" sz="800" b="0" i="0" u="none" strike="noStrike" baseline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F809CDE6-DBC6-4B5E-85EC-6B5391108A0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" t="77193" r="2963" b="2579"/>
          <a:stretch/>
        </p:blipFill>
        <p:spPr>
          <a:xfrm>
            <a:off x="7077788" y="1653800"/>
            <a:ext cx="590405" cy="548239"/>
          </a:xfrm>
          <a:prstGeom prst="rect">
            <a:avLst/>
          </a:prstGeom>
        </p:spPr>
      </p:pic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8D27217B-6718-4D44-940A-268A42B25CBA}"/>
              </a:ext>
            </a:extLst>
          </p:cNvPr>
          <p:cNvSpPr/>
          <p:nvPr/>
        </p:nvSpPr>
        <p:spPr>
          <a:xfrm>
            <a:off x="1848476" y="1731068"/>
            <a:ext cx="253672" cy="47963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Arrow: Chevron 118">
            <a:extLst>
              <a:ext uri="{FF2B5EF4-FFF2-40B4-BE49-F238E27FC236}">
                <a16:creationId xmlns:a16="http://schemas.microsoft.com/office/drawing/2014/main" id="{98B1643C-C5B0-47EF-9C9B-7DDF2AC38432}"/>
              </a:ext>
            </a:extLst>
          </p:cNvPr>
          <p:cNvSpPr/>
          <p:nvPr/>
        </p:nvSpPr>
        <p:spPr>
          <a:xfrm>
            <a:off x="1991547" y="1729024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201A2FB1-CE44-41DD-BB48-7887BE969C00}"/>
              </a:ext>
            </a:extLst>
          </p:cNvPr>
          <p:cNvSpPr/>
          <p:nvPr/>
        </p:nvSpPr>
        <p:spPr>
          <a:xfrm>
            <a:off x="3617303" y="1717868"/>
            <a:ext cx="253672" cy="47963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row: Chevron 121">
            <a:extLst>
              <a:ext uri="{FF2B5EF4-FFF2-40B4-BE49-F238E27FC236}">
                <a16:creationId xmlns:a16="http://schemas.microsoft.com/office/drawing/2014/main" id="{7741A731-D04A-4F6A-925A-732298A82C04}"/>
              </a:ext>
            </a:extLst>
          </p:cNvPr>
          <p:cNvSpPr/>
          <p:nvPr/>
        </p:nvSpPr>
        <p:spPr>
          <a:xfrm>
            <a:off x="3760374" y="1715558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row: Pentagon 124">
            <a:extLst>
              <a:ext uri="{FF2B5EF4-FFF2-40B4-BE49-F238E27FC236}">
                <a16:creationId xmlns:a16="http://schemas.microsoft.com/office/drawing/2014/main" id="{38BC3ED4-9D86-4104-BCB9-4B7F339B551A}"/>
              </a:ext>
            </a:extLst>
          </p:cNvPr>
          <p:cNvSpPr/>
          <p:nvPr/>
        </p:nvSpPr>
        <p:spPr>
          <a:xfrm>
            <a:off x="9770671" y="1717868"/>
            <a:ext cx="253672" cy="47963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Arrow: Chevron 125">
            <a:extLst>
              <a:ext uri="{FF2B5EF4-FFF2-40B4-BE49-F238E27FC236}">
                <a16:creationId xmlns:a16="http://schemas.microsoft.com/office/drawing/2014/main" id="{DF9D8B48-54BD-4734-A60E-AE3BA5F1F90D}"/>
              </a:ext>
            </a:extLst>
          </p:cNvPr>
          <p:cNvSpPr/>
          <p:nvPr/>
        </p:nvSpPr>
        <p:spPr>
          <a:xfrm>
            <a:off x="9913742" y="1715824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Pentagon 86">
            <a:extLst>
              <a:ext uri="{FF2B5EF4-FFF2-40B4-BE49-F238E27FC236}">
                <a16:creationId xmlns:a16="http://schemas.microsoft.com/office/drawing/2014/main" id="{0E2B83E6-9AD4-4B8E-82D0-E56B53A11483}"/>
              </a:ext>
            </a:extLst>
          </p:cNvPr>
          <p:cNvSpPr/>
          <p:nvPr/>
        </p:nvSpPr>
        <p:spPr>
          <a:xfrm>
            <a:off x="1962096" y="4829788"/>
            <a:ext cx="253672" cy="47963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Chevron 87">
            <a:extLst>
              <a:ext uri="{FF2B5EF4-FFF2-40B4-BE49-F238E27FC236}">
                <a16:creationId xmlns:a16="http://schemas.microsoft.com/office/drawing/2014/main" id="{0ED59353-D148-4109-A5F5-0BEBD5FD93CE}"/>
              </a:ext>
            </a:extLst>
          </p:cNvPr>
          <p:cNvSpPr/>
          <p:nvPr/>
        </p:nvSpPr>
        <p:spPr>
          <a:xfrm>
            <a:off x="2119274" y="4825265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Pentagon 93">
            <a:extLst>
              <a:ext uri="{FF2B5EF4-FFF2-40B4-BE49-F238E27FC236}">
                <a16:creationId xmlns:a16="http://schemas.microsoft.com/office/drawing/2014/main" id="{CB1536FE-31A7-4585-8740-CC613110ACD4}"/>
              </a:ext>
            </a:extLst>
          </p:cNvPr>
          <p:cNvSpPr/>
          <p:nvPr/>
        </p:nvSpPr>
        <p:spPr>
          <a:xfrm>
            <a:off x="3747569" y="4829788"/>
            <a:ext cx="253672" cy="47963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Chevron 94">
            <a:extLst>
              <a:ext uri="{FF2B5EF4-FFF2-40B4-BE49-F238E27FC236}">
                <a16:creationId xmlns:a16="http://schemas.microsoft.com/office/drawing/2014/main" id="{0D84595E-1D90-488C-BA05-E39E80DC253E}"/>
              </a:ext>
            </a:extLst>
          </p:cNvPr>
          <p:cNvSpPr/>
          <p:nvPr/>
        </p:nvSpPr>
        <p:spPr>
          <a:xfrm>
            <a:off x="3895221" y="4834409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id="{FFBEBE97-EA77-4CC4-99F0-E11A413E1158}"/>
              </a:ext>
            </a:extLst>
          </p:cNvPr>
          <p:cNvSpPr/>
          <p:nvPr/>
        </p:nvSpPr>
        <p:spPr>
          <a:xfrm>
            <a:off x="5543477" y="4824868"/>
            <a:ext cx="253672" cy="47963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row: Chevron 100">
            <a:extLst>
              <a:ext uri="{FF2B5EF4-FFF2-40B4-BE49-F238E27FC236}">
                <a16:creationId xmlns:a16="http://schemas.microsoft.com/office/drawing/2014/main" id="{99A78EAC-E970-459A-BD5E-2FD969C1D546}"/>
              </a:ext>
            </a:extLst>
          </p:cNvPr>
          <p:cNvSpPr/>
          <p:nvPr/>
        </p:nvSpPr>
        <p:spPr>
          <a:xfrm>
            <a:off x="5686548" y="4822824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row: Pentagon 108">
            <a:extLst>
              <a:ext uri="{FF2B5EF4-FFF2-40B4-BE49-F238E27FC236}">
                <a16:creationId xmlns:a16="http://schemas.microsoft.com/office/drawing/2014/main" id="{94917C6B-7FE4-443C-AB7A-B4277E80CB87}"/>
              </a:ext>
            </a:extLst>
          </p:cNvPr>
          <p:cNvSpPr/>
          <p:nvPr/>
        </p:nvSpPr>
        <p:spPr>
          <a:xfrm>
            <a:off x="9728142" y="4815990"/>
            <a:ext cx="253672" cy="47963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row: Chevron 109">
            <a:extLst>
              <a:ext uri="{FF2B5EF4-FFF2-40B4-BE49-F238E27FC236}">
                <a16:creationId xmlns:a16="http://schemas.microsoft.com/office/drawing/2014/main" id="{1DD7C57B-3EBA-4D66-9D51-EAA4B2C1E46D}"/>
              </a:ext>
            </a:extLst>
          </p:cNvPr>
          <p:cNvSpPr/>
          <p:nvPr/>
        </p:nvSpPr>
        <p:spPr>
          <a:xfrm>
            <a:off x="9871213" y="4813946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row: Pentagon 111">
            <a:extLst>
              <a:ext uri="{FF2B5EF4-FFF2-40B4-BE49-F238E27FC236}">
                <a16:creationId xmlns:a16="http://schemas.microsoft.com/office/drawing/2014/main" id="{EB5E4D26-5F14-4CB4-A6C3-55DB26513075}"/>
              </a:ext>
            </a:extLst>
          </p:cNvPr>
          <p:cNvSpPr/>
          <p:nvPr/>
        </p:nvSpPr>
        <p:spPr>
          <a:xfrm>
            <a:off x="2746" y="4815990"/>
            <a:ext cx="253672" cy="47963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row: Chevron 116">
            <a:extLst>
              <a:ext uri="{FF2B5EF4-FFF2-40B4-BE49-F238E27FC236}">
                <a16:creationId xmlns:a16="http://schemas.microsoft.com/office/drawing/2014/main" id="{1CB16BEF-E604-4196-B52D-A9EE1A7B8214}"/>
              </a:ext>
            </a:extLst>
          </p:cNvPr>
          <p:cNvSpPr/>
          <p:nvPr/>
        </p:nvSpPr>
        <p:spPr>
          <a:xfrm>
            <a:off x="145817" y="4822824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row: Pentagon 123">
            <a:extLst>
              <a:ext uri="{FF2B5EF4-FFF2-40B4-BE49-F238E27FC236}">
                <a16:creationId xmlns:a16="http://schemas.microsoft.com/office/drawing/2014/main" id="{2BB57550-217F-4E7D-AAD5-9C8AB73B416B}"/>
              </a:ext>
            </a:extLst>
          </p:cNvPr>
          <p:cNvSpPr/>
          <p:nvPr/>
        </p:nvSpPr>
        <p:spPr>
          <a:xfrm>
            <a:off x="6220397" y="1717868"/>
            <a:ext cx="253672" cy="47963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Arrow: Chevron 126">
            <a:extLst>
              <a:ext uri="{FF2B5EF4-FFF2-40B4-BE49-F238E27FC236}">
                <a16:creationId xmlns:a16="http://schemas.microsoft.com/office/drawing/2014/main" id="{4D5FA0DE-C524-431C-9B2E-93C1CD8DD20B}"/>
              </a:ext>
            </a:extLst>
          </p:cNvPr>
          <p:cNvSpPr/>
          <p:nvPr/>
        </p:nvSpPr>
        <p:spPr>
          <a:xfrm>
            <a:off x="6363468" y="1715558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row: Pentagon 127">
            <a:extLst>
              <a:ext uri="{FF2B5EF4-FFF2-40B4-BE49-F238E27FC236}">
                <a16:creationId xmlns:a16="http://schemas.microsoft.com/office/drawing/2014/main" id="{C64343ED-B43F-4E4F-80A5-A3BDE1EB9321}"/>
              </a:ext>
            </a:extLst>
          </p:cNvPr>
          <p:cNvSpPr/>
          <p:nvPr/>
        </p:nvSpPr>
        <p:spPr>
          <a:xfrm>
            <a:off x="8004034" y="1717868"/>
            <a:ext cx="253672" cy="47963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Arrow: Chevron 128">
            <a:extLst>
              <a:ext uri="{FF2B5EF4-FFF2-40B4-BE49-F238E27FC236}">
                <a16:creationId xmlns:a16="http://schemas.microsoft.com/office/drawing/2014/main" id="{AE9C13E6-38D5-48DC-BC9F-B71FA229265B}"/>
              </a:ext>
            </a:extLst>
          </p:cNvPr>
          <p:cNvSpPr/>
          <p:nvPr/>
        </p:nvSpPr>
        <p:spPr>
          <a:xfrm>
            <a:off x="8147105" y="1715558"/>
            <a:ext cx="354507" cy="479631"/>
          </a:xfrm>
          <a:prstGeom prst="chevron">
            <a:avLst>
              <a:gd name="adj" fmla="val 368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9E628CBF-A365-46B6-A31E-AC507FA12565}"/>
              </a:ext>
            </a:extLst>
          </p:cNvPr>
          <p:cNvSpPr/>
          <p:nvPr/>
        </p:nvSpPr>
        <p:spPr>
          <a:xfrm>
            <a:off x="9492149" y="3157208"/>
            <a:ext cx="849949" cy="5317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accent4">
                    <a:lumMod val="75000"/>
                  </a:schemeClr>
                </a:solidFill>
              </a:rPr>
              <a:t>NEW SCOPE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E9DAF-A9BE-4D42-BB6D-12D604FF43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8587" y="1558242"/>
            <a:ext cx="750015" cy="750015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BE43F3C2-8002-4783-8D2F-4F589B387B1B}"/>
              </a:ext>
            </a:extLst>
          </p:cNvPr>
          <p:cNvSpPr txBox="1"/>
          <p:nvPr/>
        </p:nvSpPr>
        <p:spPr>
          <a:xfrm>
            <a:off x="10621470" y="3896325"/>
            <a:ext cx="145834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CH" sz="900">
                <a:solidFill>
                  <a:schemeClr val="bg1">
                    <a:lumMod val="65000"/>
                  </a:schemeClr>
                </a:solidFill>
                <a:latin typeface="Arial,Bold"/>
              </a:rPr>
              <a:t>Not </a:t>
            </a:r>
            <a:r>
              <a:rPr lang="fr-CH" sz="900" err="1">
                <a:solidFill>
                  <a:schemeClr val="bg1">
                    <a:lumMod val="65000"/>
                  </a:schemeClr>
                </a:solidFill>
                <a:latin typeface="Arial,Bold"/>
              </a:rPr>
              <a:t>impacted</a:t>
            </a:r>
            <a:endParaRPr lang="en-US" sz="9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C12C857-8099-454F-9462-03BE546D43A1}"/>
              </a:ext>
            </a:extLst>
          </p:cNvPr>
          <p:cNvSpPr txBox="1"/>
          <p:nvPr/>
        </p:nvSpPr>
        <p:spPr>
          <a:xfrm>
            <a:off x="10621470" y="3190092"/>
            <a:ext cx="145834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CH" sz="900">
                <a:solidFill>
                  <a:schemeClr val="accent6"/>
                </a:solidFill>
                <a:latin typeface="Arial,Bold"/>
              </a:rPr>
              <a:t>Under </a:t>
            </a:r>
            <a:r>
              <a:rPr lang="fr-CH" sz="900" err="1">
                <a:solidFill>
                  <a:schemeClr val="accent6"/>
                </a:solidFill>
                <a:latin typeface="Arial,Bold"/>
              </a:rPr>
              <a:t>implementation</a:t>
            </a:r>
            <a:endParaRPr lang="en-US" sz="900">
              <a:solidFill>
                <a:schemeClr val="accent6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7A74531-4F50-4F99-9865-43B78E0153F9}"/>
              </a:ext>
            </a:extLst>
          </p:cNvPr>
          <p:cNvSpPr txBox="1"/>
          <p:nvPr/>
        </p:nvSpPr>
        <p:spPr>
          <a:xfrm>
            <a:off x="10621470" y="3426447"/>
            <a:ext cx="145834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CH" sz="900">
                <a:solidFill>
                  <a:schemeClr val="accent1"/>
                </a:solidFill>
                <a:latin typeface="Arial,Bold"/>
              </a:rPr>
              <a:t>In </a:t>
            </a:r>
            <a:r>
              <a:rPr lang="fr-CH" sz="900" err="1">
                <a:solidFill>
                  <a:schemeClr val="accent1"/>
                </a:solidFill>
                <a:latin typeface="Arial,Bold"/>
              </a:rPr>
              <a:t>progress</a:t>
            </a:r>
            <a:endParaRPr lang="en-US" sz="900">
              <a:solidFill>
                <a:schemeClr val="accent1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2ECB346-29EA-4DC5-849B-BD65679E1632}"/>
              </a:ext>
            </a:extLst>
          </p:cNvPr>
          <p:cNvSpPr txBox="1"/>
          <p:nvPr/>
        </p:nvSpPr>
        <p:spPr>
          <a:xfrm>
            <a:off x="10621470" y="3664277"/>
            <a:ext cx="145834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CH" sz="900" err="1">
                <a:solidFill>
                  <a:schemeClr val="accent4">
                    <a:lumMod val="75000"/>
                  </a:schemeClr>
                </a:solidFill>
                <a:latin typeface="Arial,Bold"/>
              </a:rPr>
              <a:t>Possibly</a:t>
            </a:r>
            <a:r>
              <a:rPr lang="fr-CH" sz="900">
                <a:solidFill>
                  <a:schemeClr val="accent4">
                    <a:lumMod val="75000"/>
                  </a:schemeClr>
                </a:solidFill>
                <a:latin typeface="Arial,Bold"/>
              </a:rPr>
              <a:t> new scope </a:t>
            </a:r>
            <a:r>
              <a:rPr lang="fr-CH" sz="900" err="1">
                <a:solidFill>
                  <a:schemeClr val="accent4">
                    <a:lumMod val="75000"/>
                  </a:schemeClr>
                </a:solidFill>
                <a:latin typeface="Arial,Bold"/>
              </a:rPr>
              <a:t>tbd</a:t>
            </a:r>
            <a:endParaRPr lang="en-US" sz="9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00F8D2-6879-4F10-A3AD-B7E8BF7F8C38}"/>
              </a:ext>
            </a:extLst>
          </p:cNvPr>
          <p:cNvSpPr/>
          <p:nvPr/>
        </p:nvSpPr>
        <p:spPr>
          <a:xfrm>
            <a:off x="10621470" y="3099964"/>
            <a:ext cx="1497668" cy="133349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1F29D-C5DF-4427-A1F2-0278B997438C}"/>
              </a:ext>
            </a:extLst>
          </p:cNvPr>
          <p:cNvSpPr txBox="1"/>
          <p:nvPr/>
        </p:nvSpPr>
        <p:spPr>
          <a:xfrm>
            <a:off x="11016923" y="2969739"/>
            <a:ext cx="6430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200" b="1">
                <a:solidFill>
                  <a:schemeClr val="tx2"/>
                </a:solidFill>
              </a:rPr>
              <a:t>Legend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3A5841-C34E-4785-B59E-1CC24D6EB62C}"/>
              </a:ext>
            </a:extLst>
          </p:cNvPr>
          <p:cNvGrpSpPr/>
          <p:nvPr/>
        </p:nvGrpSpPr>
        <p:grpSpPr>
          <a:xfrm>
            <a:off x="8881038" y="1879"/>
            <a:ext cx="3349017" cy="588399"/>
            <a:chOff x="6671129" y="231168"/>
            <a:chExt cx="3349017" cy="5883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F30119-87C9-4044-9E97-B60AAADB6B4D}"/>
                </a:ext>
              </a:extLst>
            </p:cNvPr>
            <p:cNvSpPr/>
            <p:nvPr/>
          </p:nvSpPr>
          <p:spPr>
            <a:xfrm>
              <a:off x="6671129" y="231168"/>
              <a:ext cx="3310685" cy="588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4EA61EA-EFB8-4954-810E-D2A5B8240EF2}"/>
                </a:ext>
              </a:extLst>
            </p:cNvPr>
            <p:cNvSpPr txBox="1"/>
            <p:nvPr/>
          </p:nvSpPr>
          <p:spPr>
            <a:xfrm>
              <a:off x="6709461" y="234102"/>
              <a:ext cx="33106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>
                  <a:solidFill>
                    <a:schemeClr val="bg1"/>
                  </a:solidFill>
                </a:rPr>
                <a:t>BUSINESS CASE</a:t>
              </a:r>
              <a:r>
                <a:rPr lang="en-GB" sz="1400">
                  <a:solidFill>
                    <a:schemeClr val="bg1"/>
                  </a:solidFill>
                </a:rPr>
                <a:t>: Events providing financial assistance to participants 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5621BC11-6C7D-46DF-B890-F2E8145B03B0}"/>
              </a:ext>
            </a:extLst>
          </p:cNvPr>
          <p:cNvSpPr/>
          <p:nvPr/>
        </p:nvSpPr>
        <p:spPr>
          <a:xfrm rot="1993445">
            <a:off x="2571488" y="3290911"/>
            <a:ext cx="849949" cy="5766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accent4">
                    <a:lumMod val="75000"/>
                  </a:schemeClr>
                </a:solidFill>
              </a:rPr>
              <a:t>NEW SCOPE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0A04BF4-88B9-4B51-B572-1DCEB7E0BE47}"/>
              </a:ext>
            </a:extLst>
          </p:cNvPr>
          <p:cNvSpPr txBox="1"/>
          <p:nvPr/>
        </p:nvSpPr>
        <p:spPr>
          <a:xfrm>
            <a:off x="10614309" y="4136371"/>
            <a:ext cx="14583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H" sz="900" err="1">
                <a:solidFill>
                  <a:srgbClr val="FF0000"/>
                </a:solidFill>
                <a:latin typeface="Arial,Bold"/>
              </a:rPr>
              <a:t>Streamlined</a:t>
            </a:r>
            <a:r>
              <a:rPr lang="fr-CH" sz="900">
                <a:solidFill>
                  <a:srgbClr val="FF0000"/>
                </a:solidFill>
                <a:latin typeface="Arial,Bold"/>
              </a:rPr>
              <a:t> </a:t>
            </a:r>
            <a:r>
              <a:rPr lang="fr-CH" sz="900" err="1">
                <a:solidFill>
                  <a:srgbClr val="FF0000"/>
                </a:solidFill>
                <a:latin typeface="Arial,Bold"/>
              </a:rPr>
              <a:t>activities</a:t>
            </a:r>
            <a:endParaRPr lang="en-US" sz="9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5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41BA62E-546C-4C80-8309-1409A5101E3F}"/>
              </a:ext>
            </a:extLst>
          </p:cNvPr>
          <p:cNvSpPr/>
          <p:nvPr/>
        </p:nvSpPr>
        <p:spPr>
          <a:xfrm>
            <a:off x="1929398" y="1762382"/>
            <a:ext cx="3242889" cy="466813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42861C0-1DD9-984E-8657-F06336F2AD82}"/>
              </a:ext>
            </a:extLst>
          </p:cNvPr>
          <p:cNvSpPr/>
          <p:nvPr/>
        </p:nvSpPr>
        <p:spPr>
          <a:xfrm>
            <a:off x="9832212" y="1151696"/>
            <a:ext cx="2188409" cy="5390798"/>
          </a:xfrm>
          <a:prstGeom prst="rect">
            <a:avLst/>
          </a:prstGeom>
          <a:solidFill>
            <a:schemeClr val="bg1">
              <a:lumMod val="95000"/>
              <a:alpha val="632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84A507EF-A737-4C42-A0DB-1F4B0FB8FB13}"/>
              </a:ext>
            </a:extLst>
          </p:cNvPr>
          <p:cNvSpPr/>
          <p:nvPr/>
        </p:nvSpPr>
        <p:spPr>
          <a:xfrm>
            <a:off x="6623188" y="1857265"/>
            <a:ext cx="3587766" cy="1716735"/>
          </a:xfrm>
          <a:prstGeom prst="rightArrow">
            <a:avLst>
              <a:gd name="adj1" fmla="val 50000"/>
              <a:gd name="adj2" fmla="val 30070"/>
            </a:avLst>
          </a:prstGeom>
          <a:gradFill>
            <a:gsLst>
              <a:gs pos="73000">
                <a:schemeClr val="bg1">
                  <a:lumMod val="95000"/>
                </a:schemeClr>
              </a:gs>
              <a:gs pos="99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0E207-4186-1A4B-8FEB-E5A30AA1294B}"/>
              </a:ext>
            </a:extLst>
          </p:cNvPr>
          <p:cNvSpPr/>
          <p:nvPr/>
        </p:nvSpPr>
        <p:spPr>
          <a:xfrm>
            <a:off x="2143930" y="1152164"/>
            <a:ext cx="4588463" cy="5464289"/>
          </a:xfrm>
          <a:prstGeom prst="rect">
            <a:avLst/>
          </a:prstGeom>
          <a:solidFill>
            <a:schemeClr val="bg1">
              <a:lumMod val="95000"/>
              <a:alpha val="632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239862" y="225812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Indico/Umoja business requirements</a:t>
            </a:r>
            <a:endParaRPr lang="en-GB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E2FD32-72A6-3D48-B99A-13E7880F7DBB}"/>
              </a:ext>
            </a:extLst>
          </p:cNvPr>
          <p:cNvSpPr txBox="1"/>
          <p:nvPr/>
        </p:nvSpPr>
        <p:spPr>
          <a:xfrm>
            <a:off x="2394243" y="853940"/>
            <a:ext cx="6462313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Business Requirement / Umoja Change management process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159490-CB0E-4041-80F6-3AA0E961B93F}"/>
              </a:ext>
            </a:extLst>
          </p:cNvPr>
          <p:cNvSpPr txBox="1"/>
          <p:nvPr/>
        </p:nvSpPr>
        <p:spPr>
          <a:xfrm>
            <a:off x="7393469" y="1229246"/>
            <a:ext cx="1884210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GB" sz="1800" b="1">
                <a:solidFill>
                  <a:schemeClr val="accent1"/>
                </a:solidFill>
                <a:latin typeface="Calibri" panose="020F0502020204030204" pitchFamily="34" charset="0"/>
              </a:rPr>
              <a:t>Review - Analysis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73D5A7-14AC-2C4A-A8DC-396666882FD8}"/>
              </a:ext>
            </a:extLst>
          </p:cNvPr>
          <p:cNvSpPr txBox="1"/>
          <p:nvPr/>
        </p:nvSpPr>
        <p:spPr>
          <a:xfrm>
            <a:off x="9753598" y="1229246"/>
            <a:ext cx="1944416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Implementation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59BA24-702B-884C-8F75-4F70F1828503}"/>
              </a:ext>
            </a:extLst>
          </p:cNvPr>
          <p:cNvSpPr txBox="1"/>
          <p:nvPr/>
        </p:nvSpPr>
        <p:spPr>
          <a:xfrm>
            <a:off x="2962854" y="1229246"/>
            <a:ext cx="1634400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Initiation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35AFEE-617B-9442-8E86-99F99DC8D6E4}"/>
              </a:ext>
            </a:extLst>
          </p:cNvPr>
          <p:cNvCxnSpPr>
            <a:cxnSpLocks/>
          </p:cNvCxnSpPr>
          <p:nvPr/>
        </p:nvCxnSpPr>
        <p:spPr>
          <a:xfrm>
            <a:off x="133564" y="1151696"/>
            <a:ext cx="11942822" cy="304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94A9167-90D7-4A66-8B66-40F963D046E5}"/>
              </a:ext>
            </a:extLst>
          </p:cNvPr>
          <p:cNvGrpSpPr/>
          <p:nvPr/>
        </p:nvGrpSpPr>
        <p:grpSpPr>
          <a:xfrm>
            <a:off x="6437853" y="2351409"/>
            <a:ext cx="1090782" cy="1158550"/>
            <a:chOff x="3764706" y="2465191"/>
            <a:chExt cx="837581" cy="955127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2B381DF-EF6D-F84A-B0CB-4F62B7461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4" t="19923" r="80000" b="61879"/>
            <a:stretch/>
          </p:blipFill>
          <p:spPr>
            <a:xfrm>
              <a:off x="3805907" y="2465191"/>
              <a:ext cx="719859" cy="819385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FBBF07E-B564-4547-B473-0D3EED5B36B9}"/>
                </a:ext>
              </a:extLst>
            </p:cNvPr>
            <p:cNvSpPr/>
            <p:nvPr/>
          </p:nvSpPr>
          <p:spPr>
            <a:xfrm>
              <a:off x="4064164" y="2628760"/>
              <a:ext cx="321203" cy="427478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CCD9B6E-878D-3B42-AFC5-67EF3739236F}"/>
                </a:ext>
              </a:extLst>
            </p:cNvPr>
            <p:cNvSpPr/>
            <p:nvPr/>
          </p:nvSpPr>
          <p:spPr>
            <a:xfrm>
              <a:off x="3828084" y="2628760"/>
              <a:ext cx="321203" cy="510288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37D0399-B50C-0F41-898A-BE4153275A87}"/>
                </a:ext>
              </a:extLst>
            </p:cNvPr>
            <p:cNvSpPr txBox="1"/>
            <p:nvPr/>
          </p:nvSpPr>
          <p:spPr>
            <a:xfrm>
              <a:off x="3764706" y="2589321"/>
              <a:ext cx="837581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BR 2. Travel request drafting</a:t>
              </a: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252C6CF8-F847-1E49-8BF1-AF7EBD47C8DE}"/>
              </a:ext>
            </a:extLst>
          </p:cNvPr>
          <p:cNvSpPr txBox="1"/>
          <p:nvPr/>
        </p:nvSpPr>
        <p:spPr>
          <a:xfrm>
            <a:off x="90669" y="4455099"/>
            <a:ext cx="1858556" cy="58477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Functional scope: Treasury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FB6C6-9A14-384D-A09D-25CB20942A95}"/>
              </a:ext>
            </a:extLst>
          </p:cNvPr>
          <p:cNvSpPr txBox="1"/>
          <p:nvPr/>
        </p:nvSpPr>
        <p:spPr>
          <a:xfrm>
            <a:off x="7184128" y="2470959"/>
            <a:ext cx="275581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2"/>
                </a:solidFill>
              </a:rPr>
              <a:t>Submitted in </a:t>
            </a:r>
            <a:r>
              <a:rPr lang="en-GB" sz="1600" u="sng" dirty="0">
                <a:solidFill>
                  <a:schemeClr val="accent2"/>
                </a:solidFill>
              </a:rPr>
              <a:t>January</a:t>
            </a:r>
            <a:r>
              <a:rPr lang="en-GB" sz="1600" dirty="0">
                <a:solidFill>
                  <a:schemeClr val="accent2"/>
                </a:solidFill>
              </a:rPr>
              <a:t> - under technical analysis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A7A6614-BE51-8B43-B684-2DD506457B96}"/>
              </a:ext>
            </a:extLst>
          </p:cNvPr>
          <p:cNvSpPr txBox="1"/>
          <p:nvPr/>
        </p:nvSpPr>
        <p:spPr>
          <a:xfrm>
            <a:off x="2154636" y="4178919"/>
            <a:ext cx="284434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</a:rPr>
              <a:t>Business requirements presented to process owners and FSG leaders in </a:t>
            </a:r>
            <a:r>
              <a:rPr lang="en-GB" b="1" u="sng" dirty="0">
                <a:solidFill>
                  <a:schemeClr val="tx2"/>
                </a:solidFill>
                <a:latin typeface="Calibri" panose="020F0502020204030204" pitchFamily="34" charset="0"/>
              </a:rPr>
              <a:t>August 2021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023C57-4B46-4A5C-B719-4E3B157F622A}"/>
              </a:ext>
            </a:extLst>
          </p:cNvPr>
          <p:cNvSpPr txBox="1"/>
          <p:nvPr/>
        </p:nvSpPr>
        <p:spPr>
          <a:xfrm>
            <a:off x="381375" y="1218972"/>
            <a:ext cx="1965838" cy="64633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ctr"/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Process owners and FSGs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D1FF8D-FA4F-4A73-B5A7-7E669B5F963C}"/>
              </a:ext>
            </a:extLst>
          </p:cNvPr>
          <p:cNvSpPr txBox="1"/>
          <p:nvPr/>
        </p:nvSpPr>
        <p:spPr>
          <a:xfrm>
            <a:off x="93449" y="2089681"/>
            <a:ext cx="1965838" cy="58477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Functional scope: Travel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92271FF-5088-43DA-B2DA-5A398E6E61D0}"/>
              </a:ext>
            </a:extLst>
          </p:cNvPr>
          <p:cNvGrpSpPr/>
          <p:nvPr/>
        </p:nvGrpSpPr>
        <p:grpSpPr>
          <a:xfrm>
            <a:off x="10437412" y="1630231"/>
            <a:ext cx="837581" cy="819385"/>
            <a:chOff x="8074721" y="1728562"/>
            <a:chExt cx="837581" cy="81938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74C5C4B-0AA1-4172-B31C-832A344E7354}"/>
                </a:ext>
              </a:extLst>
            </p:cNvPr>
            <p:cNvGrpSpPr/>
            <p:nvPr/>
          </p:nvGrpSpPr>
          <p:grpSpPr>
            <a:xfrm>
              <a:off x="8074826" y="1728562"/>
              <a:ext cx="719859" cy="819385"/>
              <a:chOff x="10351944" y="1874530"/>
              <a:chExt cx="1025546" cy="1247974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E7BEAB8D-0709-4745-80B9-34866F967D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84" t="19923" r="80000" b="61879"/>
              <a:stretch/>
            </p:blipFill>
            <p:spPr>
              <a:xfrm>
                <a:off x="10351944" y="1874530"/>
                <a:ext cx="1025546" cy="1247974"/>
              </a:xfrm>
              <a:prstGeom prst="rect">
                <a:avLst/>
              </a:prstGeom>
            </p:spPr>
          </p:pic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2ACA80F-9CA3-4367-A496-D18789E5C1B6}"/>
                  </a:ext>
                </a:extLst>
              </p:cNvPr>
              <p:cNvSpPr/>
              <p:nvPr/>
            </p:nvSpPr>
            <p:spPr>
              <a:xfrm>
                <a:off x="10719869" y="2123655"/>
                <a:ext cx="457601" cy="651075"/>
              </a:xfrm>
              <a:prstGeom prst="rect">
                <a:avLst/>
              </a:prstGeom>
              <a:solidFill>
                <a:schemeClr val="bg1">
                  <a:lumMod val="95000"/>
                  <a:alpha val="997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99C0EC9-38C9-4E04-B1DA-9CC0A008614E}"/>
                  </a:ext>
                </a:extLst>
              </p:cNvPr>
              <p:cNvSpPr/>
              <p:nvPr/>
            </p:nvSpPr>
            <p:spPr>
              <a:xfrm>
                <a:off x="10383538" y="2123655"/>
                <a:ext cx="457601" cy="777200"/>
              </a:xfrm>
              <a:prstGeom prst="rect">
                <a:avLst/>
              </a:prstGeom>
              <a:solidFill>
                <a:schemeClr val="bg1">
                  <a:lumMod val="95000"/>
                  <a:alpha val="997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03F29C1-4509-476A-B06B-90E133008259}"/>
                </a:ext>
              </a:extLst>
            </p:cNvPr>
            <p:cNvSpPr txBox="1"/>
            <p:nvPr/>
          </p:nvSpPr>
          <p:spPr>
            <a:xfrm>
              <a:off x="8074721" y="1862966"/>
              <a:ext cx="837581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BR 1. Event code BR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61176086-A752-4E6B-810E-D6FC380AC362}"/>
              </a:ext>
            </a:extLst>
          </p:cNvPr>
          <p:cNvSpPr txBox="1"/>
          <p:nvPr/>
        </p:nvSpPr>
        <p:spPr>
          <a:xfrm>
            <a:off x="102013" y="3366116"/>
            <a:ext cx="1858556" cy="58477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Functional scope: HR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9C0162-A84E-4C73-BAC7-E4F963885874}"/>
              </a:ext>
            </a:extLst>
          </p:cNvPr>
          <p:cNvGrpSpPr/>
          <p:nvPr/>
        </p:nvGrpSpPr>
        <p:grpSpPr>
          <a:xfrm>
            <a:off x="3550843" y="3066135"/>
            <a:ext cx="877973" cy="953383"/>
            <a:chOff x="3404213" y="2884721"/>
            <a:chExt cx="877973" cy="953383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2937D0F-08E3-4E23-BC5E-A0BEC24D2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4" t="19923" r="80000" b="61879"/>
            <a:stretch/>
          </p:blipFill>
          <p:spPr>
            <a:xfrm>
              <a:off x="3444605" y="2884721"/>
              <a:ext cx="837581" cy="953383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099B484-9881-4BA1-9644-E6380856EA5B}"/>
                </a:ext>
              </a:extLst>
            </p:cNvPr>
            <p:cNvSpPr/>
            <p:nvPr/>
          </p:nvSpPr>
          <p:spPr>
            <a:xfrm>
              <a:off x="3774781" y="3120208"/>
              <a:ext cx="314334" cy="516844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49192AE-D085-4260-8309-60F114F55D07}"/>
                </a:ext>
              </a:extLst>
            </p:cNvPr>
            <p:cNvSpPr/>
            <p:nvPr/>
          </p:nvSpPr>
          <p:spPr>
            <a:xfrm>
              <a:off x="3497604" y="3120207"/>
              <a:ext cx="360137" cy="568029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F79BB19-FA9E-4B91-92E4-1FE0A65D7FA7}"/>
                </a:ext>
              </a:extLst>
            </p:cNvPr>
            <p:cNvSpPr txBox="1"/>
            <p:nvPr/>
          </p:nvSpPr>
          <p:spPr>
            <a:xfrm>
              <a:off x="3404213" y="3050320"/>
              <a:ext cx="877973" cy="60016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Personal data – ID sync.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18936EF-CFA1-446C-8066-7287F82BC869}"/>
              </a:ext>
            </a:extLst>
          </p:cNvPr>
          <p:cNvGrpSpPr/>
          <p:nvPr/>
        </p:nvGrpSpPr>
        <p:grpSpPr>
          <a:xfrm>
            <a:off x="3866116" y="5421449"/>
            <a:ext cx="855281" cy="895482"/>
            <a:chOff x="3764706" y="2465191"/>
            <a:chExt cx="761060" cy="819385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495E1ECC-18A9-4B15-BE6D-54446F876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4" t="19923" r="80000" b="61879"/>
            <a:stretch/>
          </p:blipFill>
          <p:spPr>
            <a:xfrm>
              <a:off x="3805907" y="2465191"/>
              <a:ext cx="719859" cy="819385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314F38D-5B86-457F-8B3E-7ACABED5EBBF}"/>
                </a:ext>
              </a:extLst>
            </p:cNvPr>
            <p:cNvSpPr/>
            <p:nvPr/>
          </p:nvSpPr>
          <p:spPr>
            <a:xfrm>
              <a:off x="4064164" y="2628760"/>
              <a:ext cx="321203" cy="427478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ADB98B9-9DCF-412A-A65B-27C0285449CB}"/>
                </a:ext>
              </a:extLst>
            </p:cNvPr>
            <p:cNvSpPr/>
            <p:nvPr/>
          </p:nvSpPr>
          <p:spPr>
            <a:xfrm>
              <a:off x="3828084" y="2628760"/>
              <a:ext cx="321203" cy="510288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64E9C5A-3D14-48BE-A63B-29A62D075E32}"/>
                </a:ext>
              </a:extLst>
            </p:cNvPr>
            <p:cNvSpPr txBox="1"/>
            <p:nvPr/>
          </p:nvSpPr>
          <p:spPr>
            <a:xfrm>
              <a:off x="3764706" y="2589321"/>
              <a:ext cx="761060" cy="4224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Common reporting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511B7BE-8BB6-4267-996D-43192E6BD671}"/>
              </a:ext>
            </a:extLst>
          </p:cNvPr>
          <p:cNvGrpSpPr/>
          <p:nvPr/>
        </p:nvGrpSpPr>
        <p:grpSpPr>
          <a:xfrm>
            <a:off x="2569216" y="1868496"/>
            <a:ext cx="877973" cy="953383"/>
            <a:chOff x="3404213" y="2956639"/>
            <a:chExt cx="877973" cy="953383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6F4C301-24CA-4AAF-89FB-C24B54C81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4" t="19923" r="80000" b="61879"/>
            <a:stretch/>
          </p:blipFill>
          <p:spPr>
            <a:xfrm>
              <a:off x="3444605" y="2956639"/>
              <a:ext cx="837581" cy="953383"/>
            </a:xfrm>
            <a:prstGeom prst="rect">
              <a:avLst/>
            </a:prstGeom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8D9CF2F-7EFE-46C4-AB5F-83D3ED01B527}"/>
                </a:ext>
              </a:extLst>
            </p:cNvPr>
            <p:cNvSpPr/>
            <p:nvPr/>
          </p:nvSpPr>
          <p:spPr>
            <a:xfrm>
              <a:off x="3774781" y="3120208"/>
              <a:ext cx="314334" cy="516844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3FEB42A-BC60-4E29-B690-ADB3ED30BD5E}"/>
                </a:ext>
              </a:extLst>
            </p:cNvPr>
            <p:cNvSpPr/>
            <p:nvPr/>
          </p:nvSpPr>
          <p:spPr>
            <a:xfrm>
              <a:off x="3497604" y="3120207"/>
              <a:ext cx="321203" cy="723037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A816051-F5BD-4BE4-B0DB-CB5FC67CD03B}"/>
                </a:ext>
              </a:extLst>
            </p:cNvPr>
            <p:cNvSpPr txBox="1"/>
            <p:nvPr/>
          </p:nvSpPr>
          <p:spPr>
            <a:xfrm>
              <a:off x="3404213" y="3050320"/>
              <a:ext cx="877973" cy="7694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Post-travel doc - collection and sharing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D307711-0F41-4443-9A5D-6DAE65E49CB6}"/>
              </a:ext>
            </a:extLst>
          </p:cNvPr>
          <p:cNvGrpSpPr/>
          <p:nvPr/>
        </p:nvGrpSpPr>
        <p:grpSpPr>
          <a:xfrm>
            <a:off x="4432778" y="3231231"/>
            <a:ext cx="877973" cy="953383"/>
            <a:chOff x="3404213" y="2956639"/>
            <a:chExt cx="877973" cy="953383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23B49648-6C75-4633-AA58-1B70B7BBD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4" t="19923" r="80000" b="61879"/>
            <a:stretch/>
          </p:blipFill>
          <p:spPr>
            <a:xfrm>
              <a:off x="3444605" y="2956639"/>
              <a:ext cx="837581" cy="953383"/>
            </a:xfrm>
            <a:prstGeom prst="rect">
              <a:avLst/>
            </a:prstGeom>
          </p:spPr>
        </p:pic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E7F5DAE-9539-42F1-9954-046B3862E56E}"/>
                </a:ext>
              </a:extLst>
            </p:cNvPr>
            <p:cNvSpPr/>
            <p:nvPr/>
          </p:nvSpPr>
          <p:spPr>
            <a:xfrm>
              <a:off x="3774781" y="3120208"/>
              <a:ext cx="314334" cy="516844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0719B8B-2537-44DE-9AE9-F8D96E5B1BB3}"/>
                </a:ext>
              </a:extLst>
            </p:cNvPr>
            <p:cNvSpPr/>
            <p:nvPr/>
          </p:nvSpPr>
          <p:spPr>
            <a:xfrm>
              <a:off x="3497604" y="3120207"/>
              <a:ext cx="321203" cy="723037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9F03928-6A68-4AE0-8671-3377EED3DA93}"/>
                </a:ext>
              </a:extLst>
            </p:cNvPr>
            <p:cNvSpPr txBox="1"/>
            <p:nvPr/>
          </p:nvSpPr>
          <p:spPr>
            <a:xfrm>
              <a:off x="3404213" y="3060594"/>
              <a:ext cx="877973" cy="7694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Personal data- ID automatic verifications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E46967A-A342-4C39-8DD9-DD7C6E6F6328}"/>
              </a:ext>
            </a:extLst>
          </p:cNvPr>
          <p:cNvGrpSpPr/>
          <p:nvPr/>
        </p:nvGrpSpPr>
        <p:grpSpPr>
          <a:xfrm>
            <a:off x="4780617" y="4363373"/>
            <a:ext cx="961869" cy="953383"/>
            <a:chOff x="3404213" y="2956639"/>
            <a:chExt cx="877973" cy="953383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29EE16A8-B7E4-4EDE-98EA-C849555EC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4" t="19923" r="80000" b="61879"/>
            <a:stretch/>
          </p:blipFill>
          <p:spPr>
            <a:xfrm>
              <a:off x="3444605" y="2956639"/>
              <a:ext cx="837581" cy="953383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39233A-C80C-49F5-8DFC-CE45006E8D29}"/>
                </a:ext>
              </a:extLst>
            </p:cNvPr>
            <p:cNvSpPr/>
            <p:nvPr/>
          </p:nvSpPr>
          <p:spPr>
            <a:xfrm>
              <a:off x="3774781" y="3120208"/>
              <a:ext cx="314334" cy="516844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7ED237F-97F7-4777-BC5D-A7B80AB0CDEC}"/>
                </a:ext>
              </a:extLst>
            </p:cNvPr>
            <p:cNvSpPr/>
            <p:nvPr/>
          </p:nvSpPr>
          <p:spPr>
            <a:xfrm>
              <a:off x="3497604" y="3120207"/>
              <a:ext cx="321203" cy="723037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D8E6BBE-8D42-4D19-B595-2FFD191EB32A}"/>
                </a:ext>
              </a:extLst>
            </p:cNvPr>
            <p:cNvSpPr txBox="1"/>
            <p:nvPr/>
          </p:nvSpPr>
          <p:spPr>
            <a:xfrm>
              <a:off x="3404213" y="3070868"/>
              <a:ext cx="877973" cy="7694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Banking details shared with Treasury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9C37903-4C2A-49F0-A981-7278C592124B}"/>
              </a:ext>
            </a:extLst>
          </p:cNvPr>
          <p:cNvGrpSpPr/>
          <p:nvPr/>
        </p:nvGrpSpPr>
        <p:grpSpPr>
          <a:xfrm>
            <a:off x="5796067" y="4524062"/>
            <a:ext cx="877973" cy="953383"/>
            <a:chOff x="3404213" y="2956639"/>
            <a:chExt cx="877973" cy="953383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D480BDBE-61BC-4107-8D24-AE1C5E4CD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4" t="19923" r="80000" b="61879"/>
            <a:stretch/>
          </p:blipFill>
          <p:spPr>
            <a:xfrm>
              <a:off x="3444605" y="2956639"/>
              <a:ext cx="837581" cy="953383"/>
            </a:xfrm>
            <a:prstGeom prst="rect">
              <a:avLst/>
            </a:prstGeom>
          </p:spPr>
        </p:pic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4405A03-883F-41D1-B526-15539815D69B}"/>
                </a:ext>
              </a:extLst>
            </p:cNvPr>
            <p:cNvSpPr/>
            <p:nvPr/>
          </p:nvSpPr>
          <p:spPr>
            <a:xfrm>
              <a:off x="3774781" y="3120208"/>
              <a:ext cx="314334" cy="516844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14815F4-F3B7-421C-8173-804C9D6F6246}"/>
                </a:ext>
              </a:extLst>
            </p:cNvPr>
            <p:cNvSpPr/>
            <p:nvPr/>
          </p:nvSpPr>
          <p:spPr>
            <a:xfrm>
              <a:off x="3497604" y="3120207"/>
              <a:ext cx="321203" cy="723037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4A5EC89-66B8-4668-93BC-92DD0E0F7CE6}"/>
                </a:ext>
              </a:extLst>
            </p:cNvPr>
            <p:cNvSpPr txBox="1"/>
            <p:nvPr/>
          </p:nvSpPr>
          <p:spPr>
            <a:xfrm>
              <a:off x="3404213" y="3081142"/>
              <a:ext cx="877973" cy="7694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Banking details – sync with Umoja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772F8FA-B926-4285-B0C3-1C8203BF3F60}"/>
              </a:ext>
            </a:extLst>
          </p:cNvPr>
          <p:cNvGrpSpPr/>
          <p:nvPr/>
        </p:nvGrpSpPr>
        <p:grpSpPr>
          <a:xfrm>
            <a:off x="2817895" y="5428822"/>
            <a:ext cx="961869" cy="1052948"/>
            <a:chOff x="3404213" y="2956639"/>
            <a:chExt cx="877973" cy="1052948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777F9633-47FD-421E-91F1-D5A88CC3C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4" t="19923" r="80000" b="61879"/>
            <a:stretch/>
          </p:blipFill>
          <p:spPr>
            <a:xfrm>
              <a:off x="3444605" y="2956639"/>
              <a:ext cx="837581" cy="953383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3182651-8697-4C0C-88D2-95145CC15CEC}"/>
                </a:ext>
              </a:extLst>
            </p:cNvPr>
            <p:cNvSpPr/>
            <p:nvPr/>
          </p:nvSpPr>
          <p:spPr>
            <a:xfrm>
              <a:off x="3774781" y="3120208"/>
              <a:ext cx="314334" cy="516844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CFC13B1-297D-414B-880C-24249ACAF855}"/>
                </a:ext>
              </a:extLst>
            </p:cNvPr>
            <p:cNvSpPr/>
            <p:nvPr/>
          </p:nvSpPr>
          <p:spPr>
            <a:xfrm>
              <a:off x="3497604" y="3120207"/>
              <a:ext cx="321203" cy="723037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DF42242-2904-4B6F-8FD5-914BF17D0704}"/>
                </a:ext>
              </a:extLst>
            </p:cNvPr>
            <p:cNvSpPr txBox="1"/>
            <p:nvPr/>
          </p:nvSpPr>
          <p:spPr>
            <a:xfrm>
              <a:off x="3404213" y="3070868"/>
              <a:ext cx="801395" cy="93871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Watch-listing and change </a:t>
              </a:r>
              <a:r>
                <a:rPr lang="en-GB" sz="11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mngt</a:t>
              </a:r>
              <a:endParaRPr lang="en-GB" sz="1100" i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endParaRPr lang="en-GB" sz="1100" i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8CB58F6D-1E5A-4241-A491-5B83828C313F}"/>
              </a:ext>
            </a:extLst>
          </p:cNvPr>
          <p:cNvSpPr txBox="1"/>
          <p:nvPr/>
        </p:nvSpPr>
        <p:spPr>
          <a:xfrm>
            <a:off x="100303" y="5727455"/>
            <a:ext cx="1858556" cy="58477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Functional scope: in common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7DF374-2247-4D00-8273-43424D09630C}"/>
              </a:ext>
            </a:extLst>
          </p:cNvPr>
          <p:cNvSpPr txBox="1"/>
          <p:nvPr/>
        </p:nvSpPr>
        <p:spPr>
          <a:xfrm>
            <a:off x="10261484" y="2385895"/>
            <a:ext cx="1704593" cy="646331"/>
          </a:xfrm>
          <a:prstGeom prst="rect">
            <a:avLst/>
          </a:prstGeom>
          <a:solidFill>
            <a:schemeClr val="bg1">
              <a:lumMod val="95000"/>
              <a:alpha val="632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solidFill>
                  <a:srgbClr val="00B050"/>
                </a:solidFill>
              </a:rPr>
              <a:t>Under development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8027951-AE1E-4E97-B318-6BF63F2E90F4}"/>
              </a:ext>
            </a:extLst>
          </p:cNvPr>
          <p:cNvSpPr txBox="1"/>
          <p:nvPr/>
        </p:nvSpPr>
        <p:spPr>
          <a:xfrm>
            <a:off x="6785392" y="3630741"/>
            <a:ext cx="52352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Small joint business requirements to be submitted to show progresses and gather consensus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Umoja requesting submission of joint business requirement </a:t>
            </a:r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– input needed by FSGs and 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2EAACD-13CA-4990-9132-665070B38DBC}"/>
              </a:ext>
            </a:extLst>
          </p:cNvPr>
          <p:cNvSpPr/>
          <p:nvPr/>
        </p:nvSpPr>
        <p:spPr>
          <a:xfrm>
            <a:off x="3508878" y="3033020"/>
            <a:ext cx="3242889" cy="238576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BC62E-7E4C-4AD0-9F07-C13250F635A4}"/>
              </a:ext>
            </a:extLst>
          </p:cNvPr>
          <p:cNvSpPr txBox="1"/>
          <p:nvPr/>
        </p:nvSpPr>
        <p:spPr>
          <a:xfrm>
            <a:off x="4881693" y="2844133"/>
            <a:ext cx="142289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GROUP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E4762D-1641-4D5E-B99A-F269516678B5}"/>
              </a:ext>
            </a:extLst>
          </p:cNvPr>
          <p:cNvSpPr txBox="1"/>
          <p:nvPr/>
        </p:nvSpPr>
        <p:spPr>
          <a:xfrm>
            <a:off x="3828358" y="1716974"/>
            <a:ext cx="142289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GROUP 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06CCD4E-04A6-4A37-82CD-C83FC233BD26}"/>
              </a:ext>
            </a:extLst>
          </p:cNvPr>
          <p:cNvSpPr/>
          <p:nvPr/>
        </p:nvSpPr>
        <p:spPr>
          <a:xfrm>
            <a:off x="6332563" y="1535581"/>
            <a:ext cx="5478062" cy="191531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A65507-8546-49F4-BFCA-B2D06B73DADC}"/>
              </a:ext>
            </a:extLst>
          </p:cNvPr>
          <p:cNvSpPr txBox="1"/>
          <p:nvPr/>
        </p:nvSpPr>
        <p:spPr>
          <a:xfrm>
            <a:off x="5931272" y="1426172"/>
            <a:ext cx="142289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GROUP 1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E329E-C48A-4494-9A22-5F9F164E8692}"/>
              </a:ext>
            </a:extLst>
          </p:cNvPr>
          <p:cNvGrpSpPr/>
          <p:nvPr/>
        </p:nvGrpSpPr>
        <p:grpSpPr>
          <a:xfrm>
            <a:off x="9568091" y="1614509"/>
            <a:ext cx="937473" cy="923400"/>
            <a:chOff x="3764706" y="2465191"/>
            <a:chExt cx="837581" cy="819385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8953BE3-DEC3-4116-A381-7DC2D6AA6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4" t="19923" r="80000" b="61879"/>
            <a:stretch/>
          </p:blipFill>
          <p:spPr>
            <a:xfrm>
              <a:off x="3805907" y="2465191"/>
              <a:ext cx="719859" cy="819385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F83E2FD-8CF0-49FC-A807-EB1056091183}"/>
                </a:ext>
              </a:extLst>
            </p:cNvPr>
            <p:cNvSpPr/>
            <p:nvPr/>
          </p:nvSpPr>
          <p:spPr>
            <a:xfrm>
              <a:off x="4064164" y="2628760"/>
              <a:ext cx="321203" cy="427478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E2B1F3-C3B3-4292-97F9-81E630448082}"/>
                </a:ext>
              </a:extLst>
            </p:cNvPr>
            <p:cNvSpPr/>
            <p:nvPr/>
          </p:nvSpPr>
          <p:spPr>
            <a:xfrm>
              <a:off x="3828084" y="2628760"/>
              <a:ext cx="321203" cy="510288"/>
            </a:xfrm>
            <a:prstGeom prst="rect">
              <a:avLst/>
            </a:prstGeom>
            <a:solidFill>
              <a:schemeClr val="bg1">
                <a:lumMod val="95000"/>
                <a:alpha val="997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E45ECDB-28AF-4A05-98A2-6130462FE200}"/>
                </a:ext>
              </a:extLst>
            </p:cNvPr>
            <p:cNvSpPr txBox="1"/>
            <p:nvPr/>
          </p:nvSpPr>
          <p:spPr>
            <a:xfrm>
              <a:off x="3764706" y="2589321"/>
              <a:ext cx="837581" cy="58701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GB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BR 3. Locations 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07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325388" y="2280853"/>
            <a:ext cx="11322081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Group 1 BRs – submitted in the system – under development or analysis</a:t>
            </a:r>
            <a:endParaRPr lang="en-GB" sz="4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59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row: Right 65">
            <a:extLst>
              <a:ext uri="{FF2B5EF4-FFF2-40B4-BE49-F238E27FC236}">
                <a16:creationId xmlns:a16="http://schemas.microsoft.com/office/drawing/2014/main" id="{3DF46DD7-1A63-45F0-8590-150F6BE3443E}"/>
              </a:ext>
            </a:extLst>
          </p:cNvPr>
          <p:cNvSpPr/>
          <p:nvPr/>
        </p:nvSpPr>
        <p:spPr>
          <a:xfrm rot="10800000">
            <a:off x="4358478" y="4223566"/>
            <a:ext cx="2712607" cy="880153"/>
          </a:xfrm>
          <a:prstGeom prst="rightArrow">
            <a:avLst>
              <a:gd name="adj1" fmla="val 66546"/>
              <a:gd name="adj2" fmla="val 80499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83CA44-749D-DD42-AB7B-CAFA44E51C84}"/>
              </a:ext>
            </a:extLst>
          </p:cNvPr>
          <p:cNvSpPr/>
          <p:nvPr/>
        </p:nvSpPr>
        <p:spPr>
          <a:xfrm>
            <a:off x="65123" y="961534"/>
            <a:ext cx="12004411" cy="220498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260076" y="242022"/>
            <a:ext cx="11892813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BR1 and BR3 Event and Locations' details</a:t>
            </a:r>
            <a:endParaRPr lang="en-GB" sz="36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DE234D5-8E89-427B-8EE9-33858BDB98E4}"/>
              </a:ext>
            </a:extLst>
          </p:cNvPr>
          <p:cNvSpPr/>
          <p:nvPr/>
        </p:nvSpPr>
        <p:spPr>
          <a:xfrm>
            <a:off x="4380253" y="2309429"/>
            <a:ext cx="3028949" cy="899751"/>
          </a:xfrm>
          <a:prstGeom prst="rightArrow">
            <a:avLst>
              <a:gd name="adj1" fmla="val 66546"/>
              <a:gd name="adj2" fmla="val 80499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FB149B-ACC1-4A7E-9B7B-FDA23990B07A}"/>
              </a:ext>
            </a:extLst>
          </p:cNvPr>
          <p:cNvGrpSpPr/>
          <p:nvPr/>
        </p:nvGrpSpPr>
        <p:grpSpPr>
          <a:xfrm>
            <a:off x="3206046" y="1639237"/>
            <a:ext cx="1446494" cy="813943"/>
            <a:chOff x="-1664" y="3925925"/>
            <a:chExt cx="1822762" cy="9901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B1EB43B-BB63-466B-BFA1-77FEBDAFD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1"/>
            <a:stretch/>
          </p:blipFill>
          <p:spPr>
            <a:xfrm>
              <a:off x="-1664" y="3925925"/>
              <a:ext cx="1822762" cy="99016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86697BC-2C24-4294-8975-927A9F20A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72" y="4144941"/>
              <a:ext cx="927336" cy="32349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5B88EF2-E8B7-4724-A02D-1E7084464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1"/>
          <a:stretch/>
        </p:blipFill>
        <p:spPr>
          <a:xfrm>
            <a:off x="7008017" y="1662108"/>
            <a:ext cx="1446494" cy="769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11B5F55-0B8A-416C-862D-F30B34E7ABA3}"/>
              </a:ext>
            </a:extLst>
          </p:cNvPr>
          <p:cNvSpPr txBox="1"/>
          <p:nvPr/>
        </p:nvSpPr>
        <p:spPr>
          <a:xfrm>
            <a:off x="4849319" y="2574140"/>
            <a:ext cx="309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/>
              <a:t>Event details (including title, dates, city, country, organizer entity, etc.)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0E5F2E22-B70E-4E14-B8AB-3A0AE88187AF}"/>
              </a:ext>
            </a:extLst>
          </p:cNvPr>
          <p:cNvSpPr/>
          <p:nvPr/>
        </p:nvSpPr>
        <p:spPr>
          <a:xfrm rot="10800000">
            <a:off x="4358478" y="1672116"/>
            <a:ext cx="2712607" cy="880153"/>
          </a:xfrm>
          <a:prstGeom prst="rightArrow">
            <a:avLst>
              <a:gd name="adj1" fmla="val 66546"/>
              <a:gd name="adj2" fmla="val 80499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8D4B19-7965-49F0-B3ED-CE65D15A9A6B}"/>
              </a:ext>
            </a:extLst>
          </p:cNvPr>
          <p:cNvSpPr txBox="1"/>
          <p:nvPr/>
        </p:nvSpPr>
        <p:spPr>
          <a:xfrm>
            <a:off x="5052256" y="1985982"/>
            <a:ext cx="1345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/>
              <a:t>Umoja event code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FF3D7D-76DD-4A22-8B0B-F6DB0046BFB3}"/>
              </a:ext>
            </a:extLst>
          </p:cNvPr>
          <p:cNvSpPr txBox="1"/>
          <p:nvPr/>
        </p:nvSpPr>
        <p:spPr>
          <a:xfrm>
            <a:off x="3669344" y="781420"/>
            <a:ext cx="4815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rgbClr val="00B050"/>
                </a:solidFill>
              </a:rPr>
              <a:t>BR1 – APPROVED and UNDER IMPLEMENTATION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DD2E2-E106-4DA2-A488-4F50F934ADA4}"/>
              </a:ext>
            </a:extLst>
          </p:cNvPr>
          <p:cNvSpPr txBox="1"/>
          <p:nvPr/>
        </p:nvSpPr>
        <p:spPr>
          <a:xfrm>
            <a:off x="8351169" y="1379862"/>
            <a:ext cx="371250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</a:rPr>
              <a:t>Improving key event details data 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</a:rPr>
              <a:t>Minimizing risk of duplications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</a:rPr>
              <a:t>Improving reporting capabilities around events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4D0832-5A63-4F8B-8DF6-0EE68AF79F78}"/>
              </a:ext>
            </a:extLst>
          </p:cNvPr>
          <p:cNvSpPr txBox="1"/>
          <p:nvPr/>
        </p:nvSpPr>
        <p:spPr>
          <a:xfrm>
            <a:off x="77560" y="1378134"/>
            <a:ext cx="3087158" cy="175432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Events created in two systems</a:t>
            </a:r>
          </a:p>
          <a:p>
            <a:r>
              <a:rPr lang="en-GB">
                <a:solidFill>
                  <a:schemeClr val="tx1"/>
                </a:solidFill>
              </a:rPr>
              <a:t>Data inconsistencies</a:t>
            </a:r>
          </a:p>
          <a:p>
            <a:r>
              <a:rPr lang="en-GB">
                <a:solidFill>
                  <a:schemeClr val="tx1"/>
                </a:solidFill>
              </a:rPr>
              <a:t>Event code not mandatory</a:t>
            </a:r>
          </a:p>
          <a:p>
            <a:r>
              <a:rPr lang="en-GB">
                <a:solidFill>
                  <a:schemeClr val="tx1"/>
                </a:solidFill>
              </a:rPr>
              <a:t>Different users working on the two systems</a:t>
            </a:r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15076490-CA1F-44FC-A80D-53AEA096BE48}"/>
              </a:ext>
            </a:extLst>
          </p:cNvPr>
          <p:cNvSpPr/>
          <p:nvPr/>
        </p:nvSpPr>
        <p:spPr>
          <a:xfrm>
            <a:off x="0" y="3536336"/>
            <a:ext cx="12004411" cy="218163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985A5B-0081-4984-B0F6-FF6F87397B76}"/>
              </a:ext>
            </a:extLst>
          </p:cNvPr>
          <p:cNvGrpSpPr/>
          <p:nvPr/>
        </p:nvGrpSpPr>
        <p:grpSpPr>
          <a:xfrm>
            <a:off x="3402986" y="4213558"/>
            <a:ext cx="1446494" cy="813943"/>
            <a:chOff x="-1664" y="3925925"/>
            <a:chExt cx="1822762" cy="990164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61EBC22-6C4E-4805-AA24-9B3041A37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1"/>
            <a:stretch/>
          </p:blipFill>
          <p:spPr>
            <a:xfrm>
              <a:off x="-1664" y="3925925"/>
              <a:ext cx="1822762" cy="99016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996B5C6-76A1-47CA-8B2B-836AE0B06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72" y="4144941"/>
              <a:ext cx="927336" cy="323490"/>
            </a:xfrm>
            <a:prstGeom prst="rect">
              <a:avLst/>
            </a:prstGeom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C00C08F8-8593-464A-9B55-520341975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1"/>
          <a:stretch/>
        </p:blipFill>
        <p:spPr>
          <a:xfrm>
            <a:off x="6954229" y="4213558"/>
            <a:ext cx="1446494" cy="769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EC87A4D-23B8-4BB7-B58C-86DCDBD43FDA}"/>
              </a:ext>
            </a:extLst>
          </p:cNvPr>
          <p:cNvSpPr txBox="1"/>
          <p:nvPr/>
        </p:nvSpPr>
        <p:spPr>
          <a:xfrm>
            <a:off x="4721741" y="4413812"/>
            <a:ext cx="225692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/>
              <a:t>Umoja API sharing cities (UNDSS list) and country details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BA9073-283E-4901-BF3D-B873A1C1C24F}"/>
              </a:ext>
            </a:extLst>
          </p:cNvPr>
          <p:cNvSpPr txBox="1"/>
          <p:nvPr/>
        </p:nvSpPr>
        <p:spPr>
          <a:xfrm>
            <a:off x="3556224" y="3325371"/>
            <a:ext cx="4815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rgbClr val="00B050"/>
                </a:solidFill>
              </a:rPr>
              <a:t>BR3 – APPROVED and UNDER IMPLEMENTATION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3FE56E-A40A-486F-96BF-2181DA8C399C}"/>
              </a:ext>
            </a:extLst>
          </p:cNvPr>
          <p:cNvSpPr txBox="1"/>
          <p:nvPr/>
        </p:nvSpPr>
        <p:spPr>
          <a:xfrm>
            <a:off x="8299493" y="4011994"/>
            <a:ext cx="3712502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</a:rPr>
              <a:t>Improving key locations’ data 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</a:rPr>
              <a:t>Removing need of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Calibri" panose="020F0502020204030204" pitchFamily="34" charset="0"/>
              </a:rPr>
              <a:t>Also useful in the context of a broader integration between CEM systems and Umoja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23FC13-E913-4AEB-8679-41212CA77F80}"/>
              </a:ext>
            </a:extLst>
          </p:cNvPr>
          <p:cNvSpPr txBox="1"/>
          <p:nvPr/>
        </p:nvSpPr>
        <p:spPr>
          <a:xfrm>
            <a:off x="77559" y="3929584"/>
            <a:ext cx="3418037" cy="175432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z="180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en-US" sz="180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he location of an event in </a:t>
            </a:r>
            <a:r>
              <a:rPr lang="en-US" sz="1800" err="1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Indico.UN</a:t>
            </a:r>
            <a:r>
              <a:rPr lang="en-US" sz="180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is a pain point</a:t>
            </a:r>
          </a:p>
          <a:p>
            <a:r>
              <a:rPr lang="en-US">
                <a:solidFill>
                  <a:schemeClr val="tx1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Cities and countries need to be master data elements to talk to Umoja and co-</a:t>
            </a:r>
            <a:r>
              <a:rPr lang="en-US" err="1">
                <a:solidFill>
                  <a:schemeClr val="tx1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Indico.UN</a:t>
            </a:r>
            <a:r>
              <a:rPr lang="en-US">
                <a:solidFill>
                  <a:schemeClr val="tx1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 business (e.g. reporting)</a:t>
            </a:r>
            <a:endParaRPr lang="en-GB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15875-C701-43B4-BC1C-B4BD0BE13B6E}"/>
              </a:ext>
            </a:extLst>
          </p:cNvPr>
          <p:cNvSpPr txBox="1"/>
          <p:nvPr/>
        </p:nvSpPr>
        <p:spPr>
          <a:xfrm>
            <a:off x="438079" y="1025607"/>
            <a:ext cx="1909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chemeClr val="accent2"/>
                </a:solidFill>
              </a:rPr>
              <a:t>Current status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40711-3D2A-4398-AA22-D6EC59D117EB}"/>
              </a:ext>
            </a:extLst>
          </p:cNvPr>
          <p:cNvSpPr txBox="1"/>
          <p:nvPr/>
        </p:nvSpPr>
        <p:spPr>
          <a:xfrm>
            <a:off x="9224374" y="1025607"/>
            <a:ext cx="1909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chemeClr val="accent2"/>
                </a:solidFill>
              </a:rPr>
              <a:t>Benefits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5DEFB8-5E4A-454D-8254-6680DA6C843A}"/>
              </a:ext>
            </a:extLst>
          </p:cNvPr>
          <p:cNvSpPr txBox="1"/>
          <p:nvPr/>
        </p:nvSpPr>
        <p:spPr>
          <a:xfrm>
            <a:off x="438079" y="3580052"/>
            <a:ext cx="1909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chemeClr val="accent2"/>
                </a:solidFill>
              </a:rPr>
              <a:t>Current status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D6C3B2-533B-4B2D-8851-9AE09DA46FEE}"/>
              </a:ext>
            </a:extLst>
          </p:cNvPr>
          <p:cNvSpPr txBox="1"/>
          <p:nvPr/>
        </p:nvSpPr>
        <p:spPr>
          <a:xfrm>
            <a:off x="9224374" y="3580052"/>
            <a:ext cx="1909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chemeClr val="accent2"/>
                </a:solidFill>
              </a:rPr>
              <a:t>Benefits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B6F5106-E6B1-4CF2-A48C-169698C0A4B6}"/>
              </a:ext>
            </a:extLst>
          </p:cNvPr>
          <p:cNvSpPr txBox="1"/>
          <p:nvPr/>
        </p:nvSpPr>
        <p:spPr>
          <a:xfrm>
            <a:off x="4008413" y="5354656"/>
            <a:ext cx="30871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>
                <a:solidFill>
                  <a:srgbClr val="00B05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Needed to complete implementation of BR 1</a:t>
            </a:r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1DB9066-DBCE-C64F-9DE6-1ECFC2B61D7A}"/>
              </a:ext>
            </a:extLst>
          </p:cNvPr>
          <p:cNvSpPr/>
          <p:nvPr/>
        </p:nvSpPr>
        <p:spPr>
          <a:xfrm>
            <a:off x="75031" y="1426185"/>
            <a:ext cx="11974727" cy="43241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260076" y="242022"/>
            <a:ext cx="11892813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BR2 Travelers' details</a:t>
            </a:r>
            <a:endParaRPr lang="en-GB" sz="36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E68A5D-0FC4-40C0-A02E-71476084987A}"/>
              </a:ext>
            </a:extLst>
          </p:cNvPr>
          <p:cNvSpPr txBox="1"/>
          <p:nvPr/>
        </p:nvSpPr>
        <p:spPr>
          <a:xfrm>
            <a:off x="3577856" y="1114324"/>
            <a:ext cx="49443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BR 2 - UNDER FSG REVIEW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36AB238-FDC3-464A-8D41-BEBC6EC035C1}"/>
              </a:ext>
            </a:extLst>
          </p:cNvPr>
          <p:cNvSpPr/>
          <p:nvPr/>
        </p:nvSpPr>
        <p:spPr>
          <a:xfrm>
            <a:off x="4196416" y="3904329"/>
            <a:ext cx="2559329" cy="868932"/>
          </a:xfrm>
          <a:prstGeom prst="rightArrow">
            <a:avLst>
              <a:gd name="adj1" fmla="val 66546"/>
              <a:gd name="adj2" fmla="val 4888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D11938-446C-4379-87C8-F6D036FB1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1"/>
          <a:stretch/>
        </p:blipFill>
        <p:spPr>
          <a:xfrm>
            <a:off x="3255190" y="3886640"/>
            <a:ext cx="1378138" cy="7486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FDAFA-3590-4307-8F93-8E4B87C5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944" y="4087979"/>
            <a:ext cx="685395" cy="239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F7826C-116B-4F88-9D78-BEE84F33E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1"/>
          <a:stretch/>
        </p:blipFill>
        <p:spPr>
          <a:xfrm>
            <a:off x="6769542" y="3871289"/>
            <a:ext cx="1487634" cy="791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DBEF7-AD8C-4085-BA2B-3286A9382041}"/>
              </a:ext>
            </a:extLst>
          </p:cNvPr>
          <p:cNvSpPr txBox="1"/>
          <p:nvPr/>
        </p:nvSpPr>
        <p:spPr>
          <a:xfrm>
            <a:off x="3083095" y="4716030"/>
            <a:ext cx="15502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At registration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26878-EA88-44B8-82D6-91F3DAB20396}"/>
              </a:ext>
            </a:extLst>
          </p:cNvPr>
          <p:cNvSpPr txBox="1"/>
          <p:nvPr/>
        </p:nvSpPr>
        <p:spPr>
          <a:xfrm>
            <a:off x="4837152" y="4148726"/>
            <a:ext cx="1781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/>
              <a:t>Collected traveler details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5AFD4DB-AB0A-4B4A-B576-E1516F4BD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431" t="19336" r="4820" b="66670"/>
          <a:stretch/>
        </p:blipFill>
        <p:spPr>
          <a:xfrm>
            <a:off x="3352256" y="3386753"/>
            <a:ext cx="490586" cy="4279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15A23A-982C-4F0B-95B9-353D1BC97D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5" t="64633" r="91711" b="18843"/>
          <a:stretch/>
        </p:blipFill>
        <p:spPr>
          <a:xfrm>
            <a:off x="7614256" y="2847307"/>
            <a:ext cx="469753" cy="4454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1E62D6-D2C7-42A1-83FE-4D040E532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5" t="82232" r="91711" b="-1"/>
          <a:stretch/>
        </p:blipFill>
        <p:spPr>
          <a:xfrm>
            <a:off x="6022581" y="2821584"/>
            <a:ext cx="486888" cy="4964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E44E7E-2059-4226-B768-6118091E3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704" b="82778" l="75139" r="90000">
                        <a14:foregroundMark x1="82361" y1="80741" x2="82361" y2="80741"/>
                        <a14:foregroundMark x1="83611" y1="74259" x2="83611" y2="74259"/>
                        <a14:foregroundMark x1="79167" y1="82037" x2="79167" y2="82037"/>
                        <a14:foregroundMark x1="79444" y1="82778" x2="79444" y2="82778"/>
                        <a14:foregroundMark x1="79861" y1="81667" x2="79861" y2="81667"/>
                        <a14:foregroundMark x1="79722" y1="82037" x2="79722" y2="82037"/>
                        <a14:foregroundMark x1="75139" y1="78519" x2="75139" y2="78519"/>
                        <a14:foregroundMark x1="83611" y1="73704" x2="83611" y2="73704"/>
                        <a14:foregroundMark x1="90000" y1="81111" x2="90000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93" t="72658" r="15659" b="16479"/>
          <a:stretch/>
        </p:blipFill>
        <p:spPr>
          <a:xfrm>
            <a:off x="6545094" y="2823448"/>
            <a:ext cx="501869" cy="4374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66F4D1E-F871-406A-AF9B-6FF74229A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259" b="87963" l="77083" r="85417">
                        <a14:foregroundMark x1="79583" y1="88148" x2="79583" y2="88148"/>
                        <a14:foregroundMark x1="77083" y1="77963" x2="77083" y2="77963"/>
                        <a14:foregroundMark x1="84583" y1="81852" x2="84583" y2="81852"/>
                        <a14:foregroundMark x1="84722" y1="81852" x2="84722" y2="81852"/>
                        <a14:foregroundMark x1="84583" y1="83704" x2="84583" y2="83704"/>
                        <a14:foregroundMark x1="85000" y1="79259" x2="85000" y2="7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17" t="72889" r="13584" b="10694"/>
          <a:stretch/>
        </p:blipFill>
        <p:spPr>
          <a:xfrm>
            <a:off x="7142801" y="2742099"/>
            <a:ext cx="428364" cy="57964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7FD83EE-2363-4189-ACE6-491DFD7EE5E7}"/>
              </a:ext>
            </a:extLst>
          </p:cNvPr>
          <p:cNvSpPr txBox="1"/>
          <p:nvPr/>
        </p:nvSpPr>
        <p:spPr>
          <a:xfrm>
            <a:off x="6643044" y="4717066"/>
            <a:ext cx="1578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Travel Request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72D87F4F-91EE-427C-9550-DCDE21E469FD}"/>
              </a:ext>
            </a:extLst>
          </p:cNvPr>
          <p:cNvSpPr/>
          <p:nvPr/>
        </p:nvSpPr>
        <p:spPr>
          <a:xfrm rot="5400000">
            <a:off x="7035695" y="3161148"/>
            <a:ext cx="520533" cy="899751"/>
          </a:xfrm>
          <a:prstGeom prst="rightArrow">
            <a:avLst>
              <a:gd name="adj1" fmla="val 66546"/>
              <a:gd name="adj2" fmla="val 80499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320C402-2994-42D1-8220-92A8579EEF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8783" t="1" r="4821" b="80677"/>
          <a:stretch/>
        </p:blipFill>
        <p:spPr>
          <a:xfrm>
            <a:off x="4661277" y="1803092"/>
            <a:ext cx="498765" cy="539866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6732F3C5-DEB4-4D59-862B-06C514916719}"/>
              </a:ext>
            </a:extLst>
          </p:cNvPr>
          <p:cNvSpPr txBox="1">
            <a:spLocks/>
          </p:cNvSpPr>
          <p:nvPr/>
        </p:nvSpPr>
        <p:spPr>
          <a:xfrm>
            <a:off x="4009619" y="2363790"/>
            <a:ext cx="182276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200">
                <a:solidFill>
                  <a:schemeClr val="accent1"/>
                </a:solidFill>
              </a:rPr>
              <a:t>PARTICIPANT/TRAVELLER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1A7DE87-8E5E-4AE4-8ED9-E3D463BFF3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704" b="82778" l="75139" r="90000">
                        <a14:foregroundMark x1="82361" y1="80741" x2="82361" y2="80741"/>
                        <a14:foregroundMark x1="83611" y1="74259" x2="83611" y2="74259"/>
                        <a14:foregroundMark x1="79167" y1="82037" x2="79167" y2="82037"/>
                        <a14:foregroundMark x1="79444" y1="82778" x2="79444" y2="82778"/>
                        <a14:foregroundMark x1="79861" y1="81667" x2="79861" y2="81667"/>
                        <a14:foregroundMark x1="79722" y1="82037" x2="79722" y2="82037"/>
                        <a14:foregroundMark x1="75139" y1="78519" x2="75139" y2="78519"/>
                        <a14:foregroundMark x1="83611" y1="73704" x2="83611" y2="73704"/>
                        <a14:foregroundMark x1="90000" y1="81111" x2="90000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93" t="72658" r="15659" b="16479"/>
          <a:stretch/>
        </p:blipFill>
        <p:spPr>
          <a:xfrm>
            <a:off x="5535969" y="1930812"/>
            <a:ext cx="501869" cy="4374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82159FC-3E89-44EE-AD51-E5E16FA1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979" y="1902070"/>
            <a:ext cx="927336" cy="32349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24E77E-139A-40F9-AB4E-D5E72C67207A}"/>
              </a:ext>
            </a:extLst>
          </p:cNvPr>
          <p:cNvCxnSpPr>
            <a:cxnSpLocks/>
          </p:cNvCxnSpPr>
          <p:nvPr/>
        </p:nvCxnSpPr>
        <p:spPr>
          <a:xfrm>
            <a:off x="6189433" y="2265625"/>
            <a:ext cx="531246" cy="4374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12ED76C-7EAD-49FE-8AEF-7D3411927B86}"/>
              </a:ext>
            </a:extLst>
          </p:cNvPr>
          <p:cNvCxnSpPr>
            <a:cxnSpLocks/>
          </p:cNvCxnSpPr>
          <p:nvPr/>
        </p:nvCxnSpPr>
        <p:spPr>
          <a:xfrm flipH="1">
            <a:off x="3645407" y="2671232"/>
            <a:ext cx="316683" cy="59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E9789008-937D-4E55-89EA-77662D7490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259" b="87963" l="77083" r="85417">
                        <a14:foregroundMark x1="79583" y1="88148" x2="79583" y2="88148"/>
                        <a14:foregroundMark x1="77083" y1="77963" x2="77083" y2="77963"/>
                        <a14:foregroundMark x1="84583" y1="81852" x2="84583" y2="81852"/>
                        <a14:foregroundMark x1="84722" y1="81852" x2="84722" y2="81852"/>
                        <a14:foregroundMark x1="84583" y1="83704" x2="84583" y2="83704"/>
                        <a14:foregroundMark x1="85000" y1="79259" x2="85000" y2="7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17" t="72889" r="13584" b="10694"/>
          <a:stretch/>
        </p:blipFill>
        <p:spPr>
          <a:xfrm>
            <a:off x="5304109" y="1753227"/>
            <a:ext cx="428364" cy="579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9BF4A6-B056-45EE-9732-FB9B669824E2}"/>
              </a:ext>
            </a:extLst>
          </p:cNvPr>
          <p:cNvSpPr txBox="1"/>
          <p:nvPr/>
        </p:nvSpPr>
        <p:spPr>
          <a:xfrm>
            <a:off x="255813" y="2265625"/>
            <a:ext cx="2791078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</a:rPr>
              <a:t>Duplication of efforts in collecting traveller participant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</a:rPr>
              <a:t>Different users working on the two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>
                <a:latin typeface="Calibri" panose="020F0502020204030204" pitchFamily="34" charset="0"/>
              </a:rPr>
              <a:t>Indico.UN</a:t>
            </a:r>
            <a:r>
              <a:rPr lang="en-GB">
                <a:latin typeface="Calibri" panose="020F0502020204030204" pitchFamily="34" charset="0"/>
              </a:rPr>
              <a:t> proximate to the traveller/participant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</a:rPr>
              <a:t>Umoja users using offline means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E63413-4A52-484E-A74F-8580CF76DD0F}"/>
              </a:ext>
            </a:extLst>
          </p:cNvPr>
          <p:cNvSpPr txBox="1"/>
          <p:nvPr/>
        </p:nvSpPr>
        <p:spPr>
          <a:xfrm>
            <a:off x="8318926" y="3072316"/>
            <a:ext cx="3949262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</a:rPr>
              <a:t>Reducing double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</a:rPr>
              <a:t>Minimizing manual effort in collecting participants details and moving data ownership onto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</a:rPr>
              <a:t>Improving data quality and consistency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F19A10-E24E-4E47-B89A-58C471CA6169}"/>
              </a:ext>
            </a:extLst>
          </p:cNvPr>
          <p:cNvSpPr txBox="1"/>
          <p:nvPr/>
        </p:nvSpPr>
        <p:spPr>
          <a:xfrm>
            <a:off x="7400893" y="1719729"/>
            <a:ext cx="364732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</a:rPr>
              <a:t>Personal details thru MM form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446838-1643-4EDD-AB55-8888421FBB7C}"/>
              </a:ext>
            </a:extLst>
          </p:cNvPr>
          <p:cNvSpPr txBox="1"/>
          <p:nvPr/>
        </p:nvSpPr>
        <p:spPr>
          <a:xfrm>
            <a:off x="7400893" y="2316284"/>
            <a:ext cx="34185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Calibri" panose="020F0502020204030204" pitchFamily="34" charset="0"/>
              </a:rPr>
              <a:t>Travel itinerary suggestions form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D8E10D-47F9-40A3-9BBB-C2FEF4FD48F9}"/>
              </a:ext>
            </a:extLst>
          </p:cNvPr>
          <p:cNvSpPr txBox="1"/>
          <p:nvPr/>
        </p:nvSpPr>
        <p:spPr>
          <a:xfrm>
            <a:off x="7400893" y="2012249"/>
            <a:ext cx="364732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</a:rPr>
              <a:t>Banking details thru MM form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3BC36988-A33D-4242-A264-2FE1FA9FC0C8}"/>
              </a:ext>
            </a:extLst>
          </p:cNvPr>
          <p:cNvSpPr/>
          <p:nvPr/>
        </p:nvSpPr>
        <p:spPr>
          <a:xfrm>
            <a:off x="7239059" y="1649685"/>
            <a:ext cx="316683" cy="1018536"/>
          </a:xfrm>
          <a:prstGeom prst="leftBrace">
            <a:avLst>
              <a:gd name="adj1" fmla="val 8333"/>
              <a:gd name="adj2" fmla="val 508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7B03BA7-5B89-4E14-B25F-867BBFD193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259" b="87963" l="77083" r="85417">
                        <a14:foregroundMark x1="79583" y1="88148" x2="79583" y2="88148"/>
                        <a14:foregroundMark x1="77083" y1="77963" x2="77083" y2="77963"/>
                        <a14:foregroundMark x1="84583" y1="81852" x2="84583" y2="81852"/>
                        <a14:foregroundMark x1="84722" y1="81852" x2="84722" y2="81852"/>
                        <a14:foregroundMark x1="84583" y1="83704" x2="84583" y2="83704"/>
                        <a14:foregroundMark x1="85000" y1="79259" x2="85000" y2="7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17" t="72889" r="13584" b="10694"/>
          <a:stretch/>
        </p:blipFill>
        <p:spPr>
          <a:xfrm>
            <a:off x="9771051" y="1664516"/>
            <a:ext cx="316684" cy="428522"/>
          </a:xfrm>
          <a:prstGeom prst="rect">
            <a:avLst/>
          </a:prstGeom>
        </p:spPr>
      </p:pic>
      <p:sp>
        <p:nvSpPr>
          <p:cNvPr id="43" name="Left Brace 42">
            <a:extLst>
              <a:ext uri="{FF2B5EF4-FFF2-40B4-BE49-F238E27FC236}">
                <a16:creationId xmlns:a16="http://schemas.microsoft.com/office/drawing/2014/main" id="{3B98CEDB-ECA0-4282-B5B5-4D1EBE663806}"/>
              </a:ext>
            </a:extLst>
          </p:cNvPr>
          <p:cNvSpPr/>
          <p:nvPr/>
        </p:nvSpPr>
        <p:spPr>
          <a:xfrm>
            <a:off x="2424114" y="5098522"/>
            <a:ext cx="375492" cy="523220"/>
          </a:xfrm>
          <a:prstGeom prst="leftBrace">
            <a:avLst>
              <a:gd name="adj1" fmla="val 8333"/>
              <a:gd name="adj2" fmla="val 508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919DBE-8FBC-4450-AA8E-221340572933}"/>
              </a:ext>
            </a:extLst>
          </p:cNvPr>
          <p:cNvSpPr txBox="1"/>
          <p:nvPr/>
        </p:nvSpPr>
        <p:spPr>
          <a:xfrm>
            <a:off x="438079" y="1873617"/>
            <a:ext cx="1909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chemeClr val="accent2"/>
                </a:solidFill>
              </a:rPr>
              <a:t>Current status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D82DEB-4E67-449F-A414-62D232B5ABDD}"/>
              </a:ext>
            </a:extLst>
          </p:cNvPr>
          <p:cNvSpPr txBox="1"/>
          <p:nvPr/>
        </p:nvSpPr>
        <p:spPr>
          <a:xfrm>
            <a:off x="9224374" y="2718432"/>
            <a:ext cx="1909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chemeClr val="accent2"/>
                </a:solidFill>
              </a:rPr>
              <a:t>Benefits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4CB441-E6C5-4254-8CE7-C37BB5D5B93E}"/>
              </a:ext>
            </a:extLst>
          </p:cNvPr>
          <p:cNvSpPr txBox="1"/>
          <p:nvPr/>
        </p:nvSpPr>
        <p:spPr>
          <a:xfrm>
            <a:off x="2651014" y="5159055"/>
            <a:ext cx="191688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</a:rPr>
              <a:t>Travel details </a:t>
            </a:r>
          </a:p>
        </p:txBody>
      </p:sp>
    </p:spTree>
    <p:extLst>
      <p:ext uri="{BB962C8B-B14F-4D97-AF65-F5344CB8AC3E}">
        <p14:creationId xmlns:p14="http://schemas.microsoft.com/office/powerpoint/2010/main" val="356326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1A0BCE4-B244-411B-B5EF-09FBFAD2A32E}"/>
              </a:ext>
            </a:extLst>
          </p:cNvPr>
          <p:cNvCxnSpPr>
            <a:cxnSpLocks/>
          </p:cNvCxnSpPr>
          <p:nvPr/>
        </p:nvCxnSpPr>
        <p:spPr>
          <a:xfrm>
            <a:off x="6915933" y="744946"/>
            <a:ext cx="9756" cy="176013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54B4D9-DA8C-45DB-8FE4-6BA5251F8FC7}"/>
              </a:ext>
            </a:extLst>
          </p:cNvPr>
          <p:cNvCxnSpPr>
            <a:cxnSpLocks/>
          </p:cNvCxnSpPr>
          <p:nvPr/>
        </p:nvCxnSpPr>
        <p:spPr>
          <a:xfrm>
            <a:off x="5736523" y="791846"/>
            <a:ext cx="0" cy="171323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260076" y="242022"/>
            <a:ext cx="11892813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Integration timeline</a:t>
            </a:r>
            <a:endParaRPr lang="en-GB" sz="36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32008406-321D-475A-889A-93A8558FF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048559"/>
              </p:ext>
            </p:extLst>
          </p:nvPr>
        </p:nvGraphicFramePr>
        <p:xfrm>
          <a:off x="2036648" y="3501593"/>
          <a:ext cx="8169468" cy="298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934">
                  <a:extLst>
                    <a:ext uri="{9D8B030D-6E8A-4147-A177-3AD203B41FA5}">
                      <a16:colId xmlns:a16="http://schemas.microsoft.com/office/drawing/2014/main" val="636398400"/>
                    </a:ext>
                  </a:extLst>
                </a:gridCol>
                <a:gridCol w="2706189">
                  <a:extLst>
                    <a:ext uri="{9D8B030D-6E8A-4147-A177-3AD203B41FA5}">
                      <a16:colId xmlns:a16="http://schemas.microsoft.com/office/drawing/2014/main" val="106977411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002141040"/>
                    </a:ext>
                  </a:extLst>
                </a:gridCol>
                <a:gridCol w="766684">
                  <a:extLst>
                    <a:ext uri="{9D8B030D-6E8A-4147-A177-3AD203B41FA5}">
                      <a16:colId xmlns:a16="http://schemas.microsoft.com/office/drawing/2014/main" val="3889190182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285953164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130202887"/>
                    </a:ext>
                  </a:extLst>
                </a:gridCol>
                <a:gridCol w="932807">
                  <a:extLst>
                    <a:ext uri="{9D8B030D-6E8A-4147-A177-3AD203B41FA5}">
                      <a16:colId xmlns:a16="http://schemas.microsoft.com/office/drawing/2014/main" val="1656399025"/>
                    </a:ext>
                  </a:extLst>
                </a:gridCol>
              </a:tblGrid>
              <a:tr h="595828">
                <a:tc>
                  <a:txBody>
                    <a:bodyPr/>
                    <a:lstStyle/>
                    <a:p>
                      <a:r>
                        <a:rPr lang="en-US" sz="1600"/>
                        <a:t>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Review/ Valid.</a:t>
                      </a:r>
                    </a:p>
                    <a:p>
                      <a:pPr algn="ctr"/>
                      <a:r>
                        <a:rPr lang="en-US" sz="900"/>
                        <a:t>FSG/ERPSD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Design</a:t>
                      </a:r>
                    </a:p>
                    <a:p>
                      <a:pPr algn="ctr"/>
                      <a:endParaRPr lang="en-US" sz="140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FSG/ERPSD &amp; </a:t>
                      </a:r>
                      <a:r>
                        <a:rPr lang="en-US" sz="800" err="1"/>
                        <a:t>Indico.UN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Build</a:t>
                      </a:r>
                    </a:p>
                    <a:p>
                      <a:pPr algn="ctr"/>
                      <a:endParaRPr lang="en-US" sz="1400"/>
                    </a:p>
                    <a:p>
                      <a:pPr algn="ctr"/>
                      <a:r>
                        <a:rPr lang="en-US" sz="800"/>
                        <a:t>FSG/ERPSD &amp; </a:t>
                      </a:r>
                      <a:r>
                        <a:rPr lang="en-US" sz="800" err="1"/>
                        <a:t>Indico.UN</a:t>
                      </a:r>
                      <a:endParaRPr lang="en-US" sz="800"/>
                    </a:p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Test</a:t>
                      </a:r>
                    </a:p>
                    <a:p>
                      <a:pPr algn="ctr"/>
                      <a:endParaRPr lang="en-US" sz="1400"/>
                    </a:p>
                    <a:p>
                      <a:pPr algn="ctr"/>
                      <a:r>
                        <a:rPr lang="en-US" sz="800"/>
                        <a:t>FSG/ERPSD &amp; </a:t>
                      </a:r>
                      <a:r>
                        <a:rPr lang="en-US" sz="800" err="1"/>
                        <a:t>Indico.UN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Deploy</a:t>
                      </a:r>
                    </a:p>
                    <a:p>
                      <a:pPr algn="ctr"/>
                      <a:endParaRPr lang="en-US" sz="140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FSG/ERPSD &amp; </a:t>
                      </a:r>
                      <a:r>
                        <a:rPr lang="en-US" sz="800" err="1"/>
                        <a:t>Indico.UN</a:t>
                      </a:r>
                      <a:endParaRPr lang="en-US" sz="800"/>
                    </a:p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10506"/>
                  </a:ext>
                </a:extLst>
              </a:tr>
              <a:tr h="546296">
                <a:tc>
                  <a:txBody>
                    <a:bodyPr/>
                    <a:lstStyle/>
                    <a:p>
                      <a:r>
                        <a:rPr lang="en-US" sz="1400"/>
                        <a:t>BR 1 - Event Code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Event Code Interface </a:t>
                      </a:r>
                      <a:r>
                        <a:rPr lang="en-US" sz="1200"/>
                        <a:t>[4000000401]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650610"/>
                  </a:ext>
                </a:extLst>
              </a:tr>
              <a:tr h="720749">
                <a:tc>
                  <a:txBody>
                    <a:bodyPr/>
                    <a:lstStyle/>
                    <a:p>
                      <a:r>
                        <a:rPr lang="en-US" sz="1400"/>
                        <a:t>BR 2 - Travel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Travel Integration – creation of travel request in Umoja based on </a:t>
                      </a:r>
                      <a:r>
                        <a:rPr lang="en-US" sz="1400" err="1"/>
                        <a:t>Indico.UN</a:t>
                      </a:r>
                      <a:r>
                        <a:rPr lang="en-US" sz="1400"/>
                        <a:t> request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[4000000902]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29083"/>
                  </a:ext>
                </a:extLst>
              </a:tr>
              <a:tr h="602886">
                <a:tc>
                  <a:txBody>
                    <a:bodyPr/>
                    <a:lstStyle/>
                    <a:p>
                      <a:r>
                        <a:rPr lang="en-US" sz="1400"/>
                        <a:t>BR 3 - City &amp; Location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City &amp; Location Interface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[4000000893]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18389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3E1DCB5C-EEEB-470A-A88A-759BF68CE522}"/>
              </a:ext>
            </a:extLst>
          </p:cNvPr>
          <p:cNvSpPr txBox="1"/>
          <p:nvPr/>
        </p:nvSpPr>
        <p:spPr>
          <a:xfrm>
            <a:off x="627413" y="2660541"/>
            <a:ext cx="11648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Feb 2021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02A6FE-4B99-493B-9A02-677285AB4DFA}"/>
              </a:ext>
            </a:extLst>
          </p:cNvPr>
          <p:cNvCxnSpPr>
            <a:cxnSpLocks/>
          </p:cNvCxnSpPr>
          <p:nvPr/>
        </p:nvCxnSpPr>
        <p:spPr>
          <a:xfrm>
            <a:off x="691421" y="2523744"/>
            <a:ext cx="114071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A92F15C-1F23-4094-87CD-B8F08BBE6186}"/>
              </a:ext>
            </a:extLst>
          </p:cNvPr>
          <p:cNvSpPr txBox="1"/>
          <p:nvPr/>
        </p:nvSpPr>
        <p:spPr>
          <a:xfrm>
            <a:off x="2039605" y="810508"/>
            <a:ext cx="3065063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Calibri" panose="020F0502020204030204" pitchFamily="34" charset="0"/>
              </a:rPr>
              <a:t>BR 1 </a:t>
            </a:r>
            <a:r>
              <a:rPr lang="en-GB">
                <a:solidFill>
                  <a:schemeClr val="bg1"/>
                </a:solidFill>
                <a:latin typeface="Calibri" panose="020F0502020204030204" pitchFamily="34" charset="0"/>
              </a:rPr>
              <a:t>submission and approval</a:t>
            </a:r>
            <a:endParaRPr lang="en-GB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2FDD2B-29F6-45A8-A936-F1089D459EEC}"/>
              </a:ext>
            </a:extLst>
          </p:cNvPr>
          <p:cNvSpPr txBox="1"/>
          <p:nvPr/>
        </p:nvSpPr>
        <p:spPr>
          <a:xfrm>
            <a:off x="3852618" y="2651398"/>
            <a:ext cx="11648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Aug 2021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1D8DF5-F60E-4E27-9606-EFC48B28CD30}"/>
              </a:ext>
            </a:extLst>
          </p:cNvPr>
          <p:cNvSpPr txBox="1"/>
          <p:nvPr/>
        </p:nvSpPr>
        <p:spPr>
          <a:xfrm>
            <a:off x="5110765" y="2651398"/>
            <a:ext cx="11648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Oct 2021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AC48354-6969-43A4-B9A9-CF77EF59C441}"/>
              </a:ext>
            </a:extLst>
          </p:cNvPr>
          <p:cNvSpPr txBox="1"/>
          <p:nvPr/>
        </p:nvSpPr>
        <p:spPr>
          <a:xfrm>
            <a:off x="6333104" y="2651398"/>
            <a:ext cx="11648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Jan 2022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7BE5A4A-7EDD-4587-87BF-3A292ADAC789}"/>
              </a:ext>
            </a:extLst>
          </p:cNvPr>
          <p:cNvCxnSpPr>
            <a:cxnSpLocks/>
          </p:cNvCxnSpPr>
          <p:nvPr/>
        </p:nvCxnSpPr>
        <p:spPr>
          <a:xfrm>
            <a:off x="4427088" y="1216000"/>
            <a:ext cx="0" cy="134311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6702A71-7354-4228-8EB1-E11053D064E7}"/>
              </a:ext>
            </a:extLst>
          </p:cNvPr>
          <p:cNvSpPr txBox="1"/>
          <p:nvPr/>
        </p:nvSpPr>
        <p:spPr>
          <a:xfrm>
            <a:off x="4789967" y="1216000"/>
            <a:ext cx="1491911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BR 2 creation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240DFEE-08CF-46E6-A2D3-DC59EB28377F}"/>
              </a:ext>
            </a:extLst>
          </p:cNvPr>
          <p:cNvSpPr txBox="1"/>
          <p:nvPr/>
        </p:nvSpPr>
        <p:spPr>
          <a:xfrm>
            <a:off x="6343470" y="1216000"/>
            <a:ext cx="1354559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submission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58C106D-5CE2-4BEA-B5D5-9CACEC427D0A}"/>
              </a:ext>
            </a:extLst>
          </p:cNvPr>
          <p:cNvSpPr txBox="1"/>
          <p:nvPr/>
        </p:nvSpPr>
        <p:spPr>
          <a:xfrm>
            <a:off x="4789967" y="1615846"/>
            <a:ext cx="1491911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BR 3 creation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74946E-0AA8-402B-BB0D-2D363EC9F0EC}"/>
              </a:ext>
            </a:extLst>
          </p:cNvPr>
          <p:cNvSpPr txBox="1"/>
          <p:nvPr/>
        </p:nvSpPr>
        <p:spPr>
          <a:xfrm>
            <a:off x="6343470" y="1615846"/>
            <a:ext cx="1354559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submission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95A9A0F-6432-4597-A41B-F7FC981AC046}"/>
              </a:ext>
            </a:extLst>
          </p:cNvPr>
          <p:cNvCxnSpPr>
            <a:cxnSpLocks/>
          </p:cNvCxnSpPr>
          <p:nvPr/>
        </p:nvCxnSpPr>
        <p:spPr>
          <a:xfrm>
            <a:off x="10387583" y="1183678"/>
            <a:ext cx="0" cy="134311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054746C-6460-40AB-B415-E2CB9B45E827}"/>
              </a:ext>
            </a:extLst>
          </p:cNvPr>
          <p:cNvSpPr txBox="1"/>
          <p:nvPr/>
        </p:nvSpPr>
        <p:spPr>
          <a:xfrm>
            <a:off x="9843582" y="2651398"/>
            <a:ext cx="11648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Jun 2022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863A5B4-C0DF-483D-9FCA-A5A0DDEB9F49}"/>
              </a:ext>
            </a:extLst>
          </p:cNvPr>
          <p:cNvSpPr txBox="1"/>
          <p:nvPr/>
        </p:nvSpPr>
        <p:spPr>
          <a:xfrm>
            <a:off x="7809956" y="1627910"/>
            <a:ext cx="2547399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Implementa</a:t>
            </a:r>
            <a:r>
              <a:rPr lang="en-GB">
                <a:solidFill>
                  <a:schemeClr val="tx2"/>
                </a:solidFill>
              </a:rPr>
              <a:t>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D3754A-4550-456E-8519-2DF53B95168E}"/>
              </a:ext>
            </a:extLst>
          </p:cNvPr>
          <p:cNvSpPr txBox="1"/>
          <p:nvPr/>
        </p:nvSpPr>
        <p:spPr>
          <a:xfrm>
            <a:off x="5144225" y="810508"/>
            <a:ext cx="5213558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</a:rPr>
              <a:t>Implementa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1D6D4A3-E4E0-4236-84B9-A788E6F0A02F}"/>
              </a:ext>
            </a:extLst>
          </p:cNvPr>
          <p:cNvSpPr txBox="1"/>
          <p:nvPr/>
        </p:nvSpPr>
        <p:spPr>
          <a:xfrm>
            <a:off x="7809956" y="1217737"/>
            <a:ext cx="254739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>
                <a:solidFill>
                  <a:schemeClr val="tx2"/>
                </a:solidFill>
              </a:rPr>
              <a:t>FSG Review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DB71A7A-2261-4573-8FEC-67A3A2658C6E}"/>
              </a:ext>
            </a:extLst>
          </p:cNvPr>
          <p:cNvSpPr txBox="1"/>
          <p:nvPr/>
        </p:nvSpPr>
        <p:spPr>
          <a:xfrm>
            <a:off x="10417385" y="810508"/>
            <a:ext cx="15988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>
                    <a:lumMod val="65000"/>
                  </a:schemeClr>
                </a:solidFill>
              </a:rPr>
              <a:t>Roll-out…</a:t>
            </a:r>
            <a:endParaRPr lang="en-GB" sz="1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EDCFF0-0FEC-4274-B210-0BABD9D3D61E}"/>
              </a:ext>
            </a:extLst>
          </p:cNvPr>
          <p:cNvSpPr txBox="1"/>
          <p:nvPr/>
        </p:nvSpPr>
        <p:spPr>
          <a:xfrm>
            <a:off x="10417384" y="2040730"/>
            <a:ext cx="17678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New Scope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550286-4F7B-4C44-A842-3FAD575BCD50}"/>
              </a:ext>
            </a:extLst>
          </p:cNvPr>
          <p:cNvCxnSpPr>
            <a:cxnSpLocks/>
          </p:cNvCxnSpPr>
          <p:nvPr/>
        </p:nvCxnSpPr>
        <p:spPr>
          <a:xfrm>
            <a:off x="838413" y="1183678"/>
            <a:ext cx="0" cy="134311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56E1061-ACFC-41F8-B3CE-CE72EA7EE9AC}"/>
              </a:ext>
            </a:extLst>
          </p:cNvPr>
          <p:cNvSpPr txBox="1"/>
          <p:nvPr/>
        </p:nvSpPr>
        <p:spPr>
          <a:xfrm>
            <a:off x="737139" y="1316070"/>
            <a:ext cx="3058974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Business analysis &amp; FSG involvement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61E16-A1C1-4DC0-A0A7-11B5716BAE68}"/>
              </a:ext>
            </a:extLst>
          </p:cNvPr>
          <p:cNvSpPr txBox="1"/>
          <p:nvPr/>
        </p:nvSpPr>
        <p:spPr>
          <a:xfrm rot="16200000">
            <a:off x="-211856" y="1431180"/>
            <a:ext cx="1043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u="sng">
                <a:solidFill>
                  <a:schemeClr val="accent2"/>
                </a:solidFill>
              </a:rPr>
              <a:t>Business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8D7F5F-4903-4EFA-A574-8C025DD29AD3}"/>
              </a:ext>
            </a:extLst>
          </p:cNvPr>
          <p:cNvSpPr txBox="1"/>
          <p:nvPr/>
        </p:nvSpPr>
        <p:spPr>
          <a:xfrm rot="16200000">
            <a:off x="-332849" y="4108392"/>
            <a:ext cx="12858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u="sng">
                <a:solidFill>
                  <a:schemeClr val="accent2"/>
                </a:solidFill>
              </a:rPr>
              <a:t>ERPSD /FSG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96A90E-0DD0-4B82-8ADD-4C38B0DC9184}"/>
              </a:ext>
            </a:extLst>
          </p:cNvPr>
          <p:cNvSpPr txBox="1"/>
          <p:nvPr/>
        </p:nvSpPr>
        <p:spPr>
          <a:xfrm>
            <a:off x="10621470" y="4016108"/>
            <a:ext cx="145834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CH" sz="900">
                <a:solidFill>
                  <a:schemeClr val="bg1">
                    <a:lumMod val="65000"/>
                  </a:schemeClr>
                </a:solidFill>
                <a:latin typeface="Arial,Bold"/>
              </a:rPr>
              <a:t>TBD</a:t>
            </a:r>
            <a:endParaRPr lang="en-US" sz="9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E86B71-0A1D-4CC2-B79B-1407669CAC9E}"/>
              </a:ext>
            </a:extLst>
          </p:cNvPr>
          <p:cNvSpPr txBox="1"/>
          <p:nvPr/>
        </p:nvSpPr>
        <p:spPr>
          <a:xfrm>
            <a:off x="10621470" y="3337868"/>
            <a:ext cx="145834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CH" sz="900" err="1">
                <a:solidFill>
                  <a:schemeClr val="accent6"/>
                </a:solidFill>
                <a:latin typeface="Arial,Bold"/>
              </a:rPr>
              <a:t>Completed</a:t>
            </a:r>
            <a:endParaRPr lang="en-US" sz="900">
              <a:solidFill>
                <a:schemeClr val="accent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82ADE4-292A-43EA-A7D9-D2D39444CF74}"/>
              </a:ext>
            </a:extLst>
          </p:cNvPr>
          <p:cNvSpPr txBox="1"/>
          <p:nvPr/>
        </p:nvSpPr>
        <p:spPr>
          <a:xfrm>
            <a:off x="10621470" y="3574223"/>
            <a:ext cx="145834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CH" sz="900">
                <a:solidFill>
                  <a:schemeClr val="accent1"/>
                </a:solidFill>
                <a:latin typeface="Arial,Bold"/>
              </a:rPr>
              <a:t>In </a:t>
            </a:r>
            <a:r>
              <a:rPr lang="fr-CH" sz="900" err="1">
                <a:solidFill>
                  <a:schemeClr val="accent1"/>
                </a:solidFill>
                <a:latin typeface="Arial,Bold"/>
              </a:rPr>
              <a:t>progress</a:t>
            </a:r>
            <a:endParaRPr lang="en-US" sz="90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CAC76E-E517-4F94-BC81-0FE49E29AFBB}"/>
              </a:ext>
            </a:extLst>
          </p:cNvPr>
          <p:cNvSpPr txBox="1"/>
          <p:nvPr/>
        </p:nvSpPr>
        <p:spPr>
          <a:xfrm>
            <a:off x="10621470" y="3812053"/>
            <a:ext cx="145834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CH" sz="900">
                <a:solidFill>
                  <a:schemeClr val="accent4">
                    <a:lumMod val="75000"/>
                  </a:schemeClr>
                </a:solidFill>
                <a:latin typeface="Arial,Bold"/>
              </a:rPr>
              <a:t>Possible new scope </a:t>
            </a:r>
            <a:r>
              <a:rPr lang="fr-CH" sz="900" err="1">
                <a:solidFill>
                  <a:schemeClr val="accent4">
                    <a:lumMod val="75000"/>
                  </a:schemeClr>
                </a:solidFill>
                <a:latin typeface="Arial,Bold"/>
              </a:rPr>
              <a:t>tbd</a:t>
            </a:r>
            <a:endParaRPr lang="en-US" sz="9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0EA10B-487B-4D37-AD72-C819312D6C61}"/>
              </a:ext>
            </a:extLst>
          </p:cNvPr>
          <p:cNvSpPr/>
          <p:nvPr/>
        </p:nvSpPr>
        <p:spPr>
          <a:xfrm>
            <a:off x="10621470" y="3201560"/>
            <a:ext cx="1497668" cy="105981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9BA652-BB9D-4C1F-B566-21DE7751E77C}"/>
              </a:ext>
            </a:extLst>
          </p:cNvPr>
          <p:cNvSpPr txBox="1"/>
          <p:nvPr/>
        </p:nvSpPr>
        <p:spPr>
          <a:xfrm>
            <a:off x="11016923" y="3071335"/>
            <a:ext cx="6430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200" b="1">
                <a:solidFill>
                  <a:schemeClr val="tx2"/>
                </a:solidFill>
              </a:rPr>
              <a:t>Legend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D8D069-D3DA-4792-80F6-BC00645442B0}"/>
              </a:ext>
            </a:extLst>
          </p:cNvPr>
          <p:cNvSpPr txBox="1"/>
          <p:nvPr/>
        </p:nvSpPr>
        <p:spPr>
          <a:xfrm>
            <a:off x="7809956" y="1217737"/>
            <a:ext cx="4206244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CA8D7D-3592-4ACE-9C35-862A11EB2AC4}"/>
              </a:ext>
            </a:extLst>
          </p:cNvPr>
          <p:cNvSpPr txBox="1"/>
          <p:nvPr/>
        </p:nvSpPr>
        <p:spPr>
          <a:xfrm>
            <a:off x="7363735" y="3091088"/>
            <a:ext cx="17090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Implementation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6EB740-45D7-406D-8059-B15547D24411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6275577" y="3275754"/>
            <a:ext cx="1088158" cy="18466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430FE0-5F3C-467F-A6E9-0D527B9D5F4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9072749" y="3275754"/>
            <a:ext cx="1128894" cy="17753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7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325388" y="2280853"/>
            <a:ext cx="11322081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Backup</a:t>
            </a:r>
            <a:endParaRPr lang="en-GB" sz="4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923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0.2408"/>
  <p:tag name="SLIDO_PRESENTATION_ID" val="00000000-0000-0000-0000-000000000000"/>
  <p:tag name="SLIDO_EVENT_SECTION_UUID" val="26b3345c-b3f0-4d9a-9f9b-57743235bcf8"/>
  <p:tag name="SLIDO_EVENT_UUID" val="c2a3dcdd-f8e9-4f07-afd4-5851510552a3"/>
</p:tagLst>
</file>

<file path=ppt/theme/theme1.xml><?xml version="1.0" encoding="utf-8"?>
<a:theme xmlns:a="http://schemas.openxmlformats.org/drawingml/2006/main" name="1_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435B14-3D13-6E4B-BEFC-E0309F45F94B}" vid="{5F166325-41AA-E543-90E3-4968BD0EE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22eec61-2d44-43c5-b594-c27c970b8cd8">
      <UserInfo>
        <DisplayName>Barbara Susanne Schelkle</DisplayName>
        <AccountId>79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2" ma:contentTypeDescription="Create a new document." ma:contentTypeScope="" ma:versionID="6ad0d741bc28210c4cf0e231331257c8">
  <xsd:schema xmlns:xsd="http://www.w3.org/2001/XMLSchema" xmlns:xs="http://www.w3.org/2001/XMLSchema" xmlns:p="http://schemas.microsoft.com/office/2006/metadata/properties" xmlns:ns2="081dbcec-f8f8-470e-9cf1-ff758009fc79" xmlns:ns3="b22eec61-2d44-43c5-b594-c27c970b8cd8" targetNamespace="http://schemas.microsoft.com/office/2006/metadata/properties" ma:root="true" ma:fieldsID="10b24c00f8997bd5d8b9028406fd7fdf" ns2:_="" ns3:_="">
    <xsd:import namespace="081dbcec-f8f8-470e-9cf1-ff758009fc79"/>
    <xsd:import namespace="b22eec61-2d44-43c5-b594-c27c970b8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0F4488-42CC-4A83-B053-DAFE7DFA7A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121FC5-3668-4CFD-8533-1AECBE1D7D1B}">
  <ds:schemaRefs>
    <ds:schemaRef ds:uri="8cfbf084-ad3a-46e0-b363-31680f31578c"/>
    <ds:schemaRef ds:uri="a333398c-7e7e-40ff-96ad-b22bfc0f29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C46451-557F-4407-BDCC-82DA8972C012}"/>
</file>

<file path=docProps/app.xml><?xml version="1.0" encoding="utf-8"?>
<Properties xmlns="http://schemas.openxmlformats.org/officeDocument/2006/extended-properties" xmlns:vt="http://schemas.openxmlformats.org/officeDocument/2006/docPropsVTypes">
  <Template>{C55B7E96-9B49-064C-B723-EAFABA20CB6D}tf10001060</Template>
  <TotalTime>97</TotalTime>
  <Words>1613</Words>
  <Application>Microsoft Office PowerPoint</Application>
  <PresentationFormat>Widescreen</PresentationFormat>
  <Paragraphs>277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Arial,Bold</vt:lpstr>
      <vt:lpstr>Calibri,Bold</vt:lpstr>
      <vt:lpstr>Arial</vt:lpstr>
      <vt:lpstr>Calibri</vt:lpstr>
      <vt:lpstr>Calibri Light</vt:lpstr>
      <vt:lpstr>PT Sans</vt:lpstr>
      <vt:lpstr>Times New Roman</vt:lpstr>
      <vt:lpstr>1_Office Theme</vt:lpstr>
      <vt:lpstr>PRESENTATION TO THE USERS 01 JUNE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STECKHAN</dc:creator>
  <cp:lastModifiedBy>Federica Spatafora</cp:lastModifiedBy>
  <cp:revision>14</cp:revision>
  <dcterms:created xsi:type="dcterms:W3CDTF">2020-04-08T14:43:03Z</dcterms:created>
  <dcterms:modified xsi:type="dcterms:W3CDTF">2022-07-19T16:41:08Z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0x010100549195B9495523448EAA8C2805A437E4</vt:lpwstr>
  </property>
  <property fmtid="{D5CDD505-2E9C-101B-9397-08002B2CF9AE}" pid="3" name="SlidoAppVersion">
    <vt:lpwstr>1.0.0.2408</vt:lpwstr>
  </property>
</Properties>
</file>