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7" r:id="rId5"/>
    <p:sldId id="934" r:id="rId6"/>
    <p:sldId id="937" r:id="rId7"/>
    <p:sldId id="938" r:id="rId8"/>
    <p:sldId id="297" r:id="rId9"/>
    <p:sldId id="298" r:id="rId10"/>
    <p:sldId id="940" r:id="rId11"/>
    <p:sldId id="260" r:id="rId12"/>
    <p:sldId id="70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2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derica Spatafora" initials="FS" lastIdx="1" clrIdx="0">
    <p:extLst>
      <p:ext uri="{19B8F6BF-5375-455C-9EA6-DF929625EA0E}">
        <p15:presenceInfo xmlns:p15="http://schemas.microsoft.com/office/powerpoint/2012/main" userId="S::federica.spatafora@un.org::d41b080f-b244-4e0e-a6e5-99bb0ef88f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74" autoAdjust="0"/>
  </p:normalViewPr>
  <p:slideViewPr>
    <p:cSldViewPr snapToGrid="0">
      <p:cViewPr>
        <p:scale>
          <a:sx n="66" d="100"/>
          <a:sy n="66" d="100"/>
        </p:scale>
        <p:origin x="2274" y="1002"/>
      </p:cViewPr>
      <p:guideLst>
        <p:guide orient="horz" pos="527"/>
        <p:guide pos="2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E723D8B-BBD9-9B40-9E18-AA1EB0A970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A9B7697-4886-A042-9B56-3705038614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56988-EFCA-1E41-9965-FDE2F1CA5439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21ED4A-42A2-A24D-849E-55AADF2B49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D2AA978-ED75-F64E-8F19-DAA8991A5F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9A339-FA46-5241-8C11-70A60AA8B9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233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6A9DA-1BB2-4AA4-BA4A-B8C428425A21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344B7-3002-4AD0-AE5F-BD1E66CE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07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33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80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2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68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51370-8008-48C6-8C09-DAA185D45D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40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51370-8008-48C6-8C09-DAA185D45D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80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51370-8008-48C6-8C09-DAA185D45D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94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51370-8008-48C6-8C09-DAA185D45D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71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20DEA7-9CD0-CD4C-A01F-A8CE0ACDF6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240" y="0"/>
            <a:ext cx="122072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896" y="1224011"/>
            <a:ext cx="5049982" cy="2387600"/>
          </a:xfrm>
          <a:prstGeom prst="rect">
            <a:avLst/>
          </a:prstGeom>
        </p:spPr>
        <p:txBody>
          <a:bodyPr anchor="b"/>
          <a:lstStyle>
            <a:lvl1pPr algn="l">
              <a:defRPr sz="3400" b="1" i="0" cap="all" spc="3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135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D0C077BD-1E22-F542-9968-8649DC58D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240" y="0"/>
            <a:ext cx="1220724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28B46D-9098-BC40-9FB0-B2ED7572789A}"/>
              </a:ext>
            </a:extLst>
          </p:cNvPr>
          <p:cNvSpPr txBox="1">
            <a:spLocks/>
          </p:cNvSpPr>
          <p:nvPr userDrawn="1"/>
        </p:nvSpPr>
        <p:spPr>
          <a:xfrm>
            <a:off x="914400" y="457200"/>
            <a:ext cx="10519576" cy="10272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 spc="300">
                <a:solidFill>
                  <a:srgbClr val="095271"/>
                </a:solidFill>
                <a:latin typeface="PT Sans" panose="020B0503020203020204" pitchFamily="34" charset="77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000" b="1" i="0" baseline="0">
                <a:solidFill>
                  <a:schemeClr val="bg1"/>
                </a:solidFill>
                <a:latin typeface="Calibri" panose="020F0502020204030204" pitchFamily="34" charset="0"/>
              </a:rPr>
              <a:t>AGENDA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F4ADB90-CE99-424F-B566-22FC8D3CFC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6255" y="1484458"/>
            <a:ext cx="8431687" cy="3771354"/>
          </a:xfrm>
          <a:prstGeom prst="rect">
            <a:avLst/>
          </a:prstGeom>
        </p:spPr>
        <p:txBody>
          <a:bodyPr/>
          <a:lstStyle>
            <a:lvl1pPr marL="342900" indent="-342900">
              <a:buFont typeface="+mj-lt"/>
              <a:buAutoNum type="arabicPeriod"/>
              <a:defRPr sz="1600" b="1" i="0" cap="none" spc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0352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399" y="457200"/>
            <a:ext cx="5405147" cy="102725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3000" b="1" spc="3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914400" y="2057400"/>
            <a:ext cx="5405148" cy="3657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8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7169726" y="1"/>
            <a:ext cx="5022273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824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C2B459D-59B4-AE41-87CF-63E66E130CF1}"/>
              </a:ext>
            </a:extLst>
          </p:cNvPr>
          <p:cNvSpPr txBox="1">
            <a:spLocks/>
          </p:cNvSpPr>
          <p:nvPr userDrawn="1"/>
        </p:nvSpPr>
        <p:spPr>
          <a:xfrm>
            <a:off x="914400" y="457200"/>
            <a:ext cx="10519576" cy="10272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 spc="300">
                <a:solidFill>
                  <a:srgbClr val="095271"/>
                </a:solidFill>
                <a:latin typeface="PT Sans" panose="020B0503020203020204" pitchFamily="34" charset="77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000" b="1" i="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8D2D0F5-E61D-5749-9A88-8155ECE800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1243012"/>
            <a:ext cx="8079188" cy="4371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201793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534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28BC4-D52A-4904-89E9-2DF7F66063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75F68-E915-4898-A7C2-8586E83F3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C8909-7165-45BD-8930-A3BF363C3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F46F1-A9E4-43C5-83C2-5A2C61E81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4C588-6EC7-47A2-859F-DA7829BF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8F2109-960D-47A3-892F-3E9720CBAA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5523" y="6081073"/>
            <a:ext cx="1474097" cy="64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1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/>
    </mc:Choice>
    <mc:Fallback xmlns="">
      <p:transition advClick="0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67639-6B3E-4A15-ABE3-F844FB237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1670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1EBF6E-E88C-4781-9AC2-44B932857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C517D-5478-4497-BB03-DE30CBA7930E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67A4E-EB9D-406A-A47F-EAB9E2FE4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825CC-27DE-48FE-A272-7CF474C51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C1A8-A118-47DC-8D20-655A1A64AE7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FFDC30-10D9-4DAB-960C-9A923EF0C6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6409" y="6081073"/>
            <a:ext cx="1474097" cy="64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2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/>
    </mc:Choice>
    <mc:Fallback xmlns="">
      <p:transition advClick="0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B7A90E-53FD-C34A-BA40-F9D40D49CA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07240" cy="6858000"/>
          </a:xfrm>
          <a:prstGeom prst="rect">
            <a:avLst/>
          </a:prstGeom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279D47DE-48EA-D644-8EF6-BA25684549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6225" y="6070600"/>
            <a:ext cx="10493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 b="1" err="1">
                <a:solidFill>
                  <a:srgbClr val="095271"/>
                </a:solidFill>
                <a:latin typeface="PT Sans" panose="020B0503020203020204" pitchFamily="34" charset="77"/>
              </a:rPr>
              <a:t>indico.un.org</a:t>
            </a:r>
            <a:endParaRPr lang="en-US" altLang="en-US" sz="1200" b="1">
              <a:solidFill>
                <a:srgbClr val="095271"/>
              </a:solidFill>
              <a:latin typeface="PT Sans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6648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3" r:id="rId3"/>
    <p:sldLayoutId id="2147483672" r:id="rId4"/>
    <p:sldLayoutId id="2147483675" r:id="rId5"/>
    <p:sldLayoutId id="2147483676" r:id="rId6"/>
    <p:sldLayoutId id="2147483677" r:id="rId7"/>
    <p:sldLayoutId id="2147483678" r:id="rId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6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E038A0-2500-2B4E-BF3E-8E51FD668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162" y="1223963"/>
            <a:ext cx="8109773" cy="2387600"/>
          </a:xfrm>
        </p:spPr>
        <p:txBody>
          <a:bodyPr lIns="91440" tIns="45720" rIns="91440" bIns="45720" anchor="b"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PT Sans"/>
              </a:rPr>
              <a:t>analytical MODULE</a:t>
            </a:r>
            <a:br>
              <a:rPr lang="en-GB" dirty="0">
                <a:latin typeface="PT Sans"/>
              </a:rPr>
            </a:br>
            <a:r>
              <a:rPr lang="en-GB" dirty="0">
                <a:latin typeface="PT Sans"/>
              </a:rPr>
              <a:t>11 Aug 2022</a:t>
            </a:r>
            <a:endParaRPr lang="en-US" dirty="0">
              <a:latin typeface="PT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0FA0FE-2C07-4745-95F3-231426B5C8FE}"/>
              </a:ext>
            </a:extLst>
          </p:cNvPr>
          <p:cNvSpPr txBox="1">
            <a:spLocks/>
          </p:cNvSpPr>
          <p:nvPr/>
        </p:nvSpPr>
        <p:spPr>
          <a:xfrm>
            <a:off x="337833" y="375595"/>
            <a:ext cx="1180843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/>
            <a:r>
              <a:rPr lang="en-GB" sz="4000" b="1" spc="300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Introduction to the new Analytical Module</a:t>
            </a:r>
          </a:p>
          <a:p>
            <a:pPr lvl="0"/>
            <a:endParaRPr lang="en-GB" sz="4000" b="1" spc="3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08AB8F6-5DD0-504A-B407-FAB3450A64FE}"/>
              </a:ext>
            </a:extLst>
          </p:cNvPr>
          <p:cNvSpPr/>
          <p:nvPr/>
        </p:nvSpPr>
        <p:spPr>
          <a:xfrm>
            <a:off x="559398" y="1158297"/>
            <a:ext cx="11004440" cy="155651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C48FDF-8A6B-3144-93D1-AF2CA2F6866C}"/>
              </a:ext>
            </a:extLst>
          </p:cNvPr>
          <p:cNvSpPr txBox="1"/>
          <p:nvPr/>
        </p:nvSpPr>
        <p:spPr>
          <a:xfrm>
            <a:off x="755707" y="1286265"/>
            <a:ext cx="11677216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To provide a reporting tool for all </a:t>
            </a:r>
            <a:r>
              <a:rPr lang="en-US" sz="2000" dirty="0" err="1"/>
              <a:t>Indico.UN’s</a:t>
            </a:r>
            <a:r>
              <a:rPr lang="en-US" sz="2000" dirty="0"/>
              <a:t> players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To improve clients’ analytical reporting capabilities and ease the event planning process 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To provide clients with client-specific reports addressing their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To introduce innovative visualizations</a:t>
            </a:r>
            <a:endParaRPr lang="en-US" sz="2000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DEA5C3D-02C4-7B4F-AF7A-82BA10E5C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1896" y="2793612"/>
            <a:ext cx="2388208" cy="5232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b="1" u="sng" dirty="0">
                <a:solidFill>
                  <a:schemeClr val="tx2"/>
                </a:solidFill>
              </a:rPr>
              <a:t>SOLUTION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AEAEC7-D88D-3948-901F-C20E917FD5F0}"/>
              </a:ext>
            </a:extLst>
          </p:cNvPr>
          <p:cNvSpPr txBox="1"/>
          <p:nvPr/>
        </p:nvSpPr>
        <p:spPr>
          <a:xfrm>
            <a:off x="1897168" y="3373281"/>
            <a:ext cx="5548661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PBI</a:t>
            </a:r>
            <a:r>
              <a:rPr lang="en-US" sz="2000" dirty="0">
                <a:solidFill>
                  <a:srgbClr val="FF0000"/>
                </a:solidFill>
              </a:rPr>
              <a:t> standard dashboards for the whole client base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D53E716-FDA5-944D-9EC8-21AA2ADFDB07}"/>
              </a:ext>
            </a:extLst>
          </p:cNvPr>
          <p:cNvSpPr txBox="1">
            <a:spLocks noChangeArrowheads="1"/>
          </p:cNvSpPr>
          <p:nvPr/>
        </p:nvSpPr>
        <p:spPr bwMode="auto">
          <a:xfrm rot="1931497">
            <a:off x="10184747" y="1188298"/>
            <a:ext cx="1963846" cy="5232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ECBAB73-55B7-7A43-A338-D0FDC0A34010}"/>
              </a:ext>
            </a:extLst>
          </p:cNvPr>
          <p:cNvSpPr txBox="1"/>
          <p:nvPr/>
        </p:nvSpPr>
        <p:spPr>
          <a:xfrm>
            <a:off x="3358575" y="4342260"/>
            <a:ext cx="757340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Daily</a:t>
            </a:r>
            <a:r>
              <a:rPr lang="en-US" sz="2000" dirty="0">
                <a:solidFill>
                  <a:schemeClr val="accent6"/>
                </a:solidFill>
              </a:rPr>
              <a:t> data refreshes shared with all UN and </a:t>
            </a:r>
            <a:r>
              <a:rPr lang="en-US" sz="2000" b="1" dirty="0">
                <a:solidFill>
                  <a:schemeClr val="accent6"/>
                </a:solidFill>
              </a:rPr>
              <a:t>non-UN domain clients</a:t>
            </a:r>
            <a:endParaRPr lang="it-IT" sz="2000" b="1" dirty="0">
              <a:solidFill>
                <a:schemeClr val="accent6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A06A469-4C97-5A47-87A8-5D4859C72CE0}"/>
              </a:ext>
            </a:extLst>
          </p:cNvPr>
          <p:cNvSpPr txBox="1"/>
          <p:nvPr/>
        </p:nvSpPr>
        <p:spPr>
          <a:xfrm>
            <a:off x="5946233" y="4778037"/>
            <a:ext cx="619078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accent4"/>
                </a:solidFill>
              </a:rPr>
              <a:t>Visualization for </a:t>
            </a:r>
            <a:r>
              <a:rPr lang="it-IT" sz="2000" b="1" dirty="0">
                <a:solidFill>
                  <a:schemeClr val="accent4"/>
                </a:solidFill>
              </a:rPr>
              <a:t>projection and past trends </a:t>
            </a:r>
            <a:r>
              <a:rPr lang="it-IT" sz="2000" dirty="0">
                <a:solidFill>
                  <a:schemeClr val="accent4"/>
                </a:solidFill>
              </a:rPr>
              <a:t>for Indico.UN</a:t>
            </a:r>
            <a:endParaRPr lang="en-GB" sz="2000" dirty="0">
              <a:solidFill>
                <a:schemeClr val="accent4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204F3C7-F545-D94F-B822-55305D3C8669}"/>
              </a:ext>
            </a:extLst>
          </p:cNvPr>
          <p:cNvSpPr txBox="1"/>
          <p:nvPr/>
        </p:nvSpPr>
        <p:spPr>
          <a:xfrm>
            <a:off x="1099320" y="3863352"/>
            <a:ext cx="6190784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Visualizations tailored to the clients requirements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EA28184-C590-6B4C-964B-FE4975BC1501}"/>
              </a:ext>
            </a:extLst>
          </p:cNvPr>
          <p:cNvSpPr txBox="1"/>
          <p:nvPr/>
        </p:nvSpPr>
        <p:spPr>
          <a:xfrm>
            <a:off x="559398" y="5699703"/>
            <a:ext cx="11004440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Infrastructure allowing for </a:t>
            </a:r>
            <a:r>
              <a:rPr lang="en-GB" sz="2000" b="1" dirty="0">
                <a:solidFill>
                  <a:schemeClr val="accent2"/>
                </a:solidFill>
              </a:rPr>
              <a:t>collaboration</a:t>
            </a:r>
            <a:r>
              <a:rPr lang="en-GB" sz="2000" dirty="0">
                <a:solidFill>
                  <a:schemeClr val="accent2"/>
                </a:solidFill>
              </a:rPr>
              <a:t> with other reporting tools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89735C-827B-42FB-B80D-DD9491EE83CB}"/>
              </a:ext>
            </a:extLst>
          </p:cNvPr>
          <p:cNvSpPr txBox="1"/>
          <p:nvPr/>
        </p:nvSpPr>
        <p:spPr>
          <a:xfrm>
            <a:off x="1394233" y="5232441"/>
            <a:ext cx="10742783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</a:rPr>
              <a:t>Client-level security … data accessible exclusively by resources belonging to each client organization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453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0FA0FE-2C07-4745-95F3-231426B5C8FE}"/>
              </a:ext>
            </a:extLst>
          </p:cNvPr>
          <p:cNvSpPr txBox="1">
            <a:spLocks/>
          </p:cNvSpPr>
          <p:nvPr/>
        </p:nvSpPr>
        <p:spPr>
          <a:xfrm>
            <a:off x="369056" y="369143"/>
            <a:ext cx="1180843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/>
            <a:r>
              <a:rPr lang="en-GB" sz="4000" b="1" spc="300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Analytical Module – the progress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1BAFED7-B664-4AE7-A110-C3F06F7CF477}"/>
              </a:ext>
            </a:extLst>
          </p:cNvPr>
          <p:cNvCxnSpPr>
            <a:cxnSpLocks/>
          </p:cNvCxnSpPr>
          <p:nvPr/>
        </p:nvCxnSpPr>
        <p:spPr>
          <a:xfrm>
            <a:off x="442913" y="3715655"/>
            <a:ext cx="1158943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ADEB164-4227-464A-A9C1-A9B69CA43208}"/>
              </a:ext>
            </a:extLst>
          </p:cNvPr>
          <p:cNvSpPr txBox="1"/>
          <p:nvPr/>
        </p:nvSpPr>
        <p:spPr>
          <a:xfrm>
            <a:off x="14514" y="1446036"/>
            <a:ext cx="227125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Strategic paper created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728726-2779-48A3-9457-85F37A8ED976}"/>
              </a:ext>
            </a:extLst>
          </p:cNvPr>
          <p:cNvCxnSpPr>
            <a:cxnSpLocks/>
          </p:cNvCxnSpPr>
          <p:nvPr/>
        </p:nvCxnSpPr>
        <p:spPr>
          <a:xfrm>
            <a:off x="442913" y="2117353"/>
            <a:ext cx="0" cy="1598302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1F5958-7EC9-42F7-9650-94F3B6A60348}"/>
              </a:ext>
            </a:extLst>
          </p:cNvPr>
          <p:cNvCxnSpPr>
            <a:cxnSpLocks/>
          </p:cNvCxnSpPr>
          <p:nvPr/>
        </p:nvCxnSpPr>
        <p:spPr>
          <a:xfrm>
            <a:off x="1763709" y="3164114"/>
            <a:ext cx="0" cy="551541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80D135F-7DF4-4286-B395-C10EFE88F51A}"/>
              </a:ext>
            </a:extLst>
          </p:cNvPr>
          <p:cNvSpPr txBox="1"/>
          <p:nvPr/>
        </p:nvSpPr>
        <p:spPr>
          <a:xfrm>
            <a:off x="588885" y="2477251"/>
            <a:ext cx="297459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Working group started for the requirements collection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5C56E0-6C6B-499C-BCB4-CA7BFF5F5E97}"/>
              </a:ext>
            </a:extLst>
          </p:cNvPr>
          <p:cNvCxnSpPr>
            <a:cxnSpLocks/>
          </p:cNvCxnSpPr>
          <p:nvPr/>
        </p:nvCxnSpPr>
        <p:spPr>
          <a:xfrm>
            <a:off x="3650568" y="2219015"/>
            <a:ext cx="0" cy="149664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FF0CA3A-979B-4E60-95E1-ECB4CF75191A}"/>
              </a:ext>
            </a:extLst>
          </p:cNvPr>
          <p:cNvSpPr txBox="1"/>
          <p:nvPr/>
        </p:nvSpPr>
        <p:spPr>
          <a:xfrm>
            <a:off x="36825" y="3857786"/>
            <a:ext cx="11133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May 2021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D2F0C6-BD7E-4502-A613-16B0437502CC}"/>
              </a:ext>
            </a:extLst>
          </p:cNvPr>
          <p:cNvSpPr txBox="1"/>
          <p:nvPr/>
        </p:nvSpPr>
        <p:spPr>
          <a:xfrm>
            <a:off x="1192085" y="3857786"/>
            <a:ext cx="14205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Jul -Sep 2021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728C0B-5428-4450-8D42-1BA8AEA90374}"/>
              </a:ext>
            </a:extLst>
          </p:cNvPr>
          <p:cNvSpPr txBox="1"/>
          <p:nvPr/>
        </p:nvSpPr>
        <p:spPr>
          <a:xfrm>
            <a:off x="2878359" y="3857786"/>
            <a:ext cx="15990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Sep - Nov 2021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02DD0D-9907-418E-AAE2-8E3CA69D0DA2}"/>
              </a:ext>
            </a:extLst>
          </p:cNvPr>
          <p:cNvSpPr txBox="1"/>
          <p:nvPr/>
        </p:nvSpPr>
        <p:spPr>
          <a:xfrm>
            <a:off x="2122596" y="1446036"/>
            <a:ext cx="315793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Infrastructure and access management implementation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965991B-D99C-4B42-A7CA-BBE550EF25A7}"/>
              </a:ext>
            </a:extLst>
          </p:cNvPr>
          <p:cNvCxnSpPr>
            <a:cxnSpLocks/>
          </p:cNvCxnSpPr>
          <p:nvPr/>
        </p:nvCxnSpPr>
        <p:spPr>
          <a:xfrm>
            <a:off x="4959914" y="3164114"/>
            <a:ext cx="0" cy="551541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4F1111A-C221-4CCF-B9D0-CD0FEE3313C9}"/>
              </a:ext>
            </a:extLst>
          </p:cNvPr>
          <p:cNvSpPr txBox="1"/>
          <p:nvPr/>
        </p:nvSpPr>
        <p:spPr>
          <a:xfrm>
            <a:off x="4358936" y="2477251"/>
            <a:ext cx="152441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Delivered in production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A6D6A0-067F-4CCE-A157-E3631D07CE4E}"/>
              </a:ext>
            </a:extLst>
          </p:cNvPr>
          <p:cNvSpPr txBox="1"/>
          <p:nvPr/>
        </p:nvSpPr>
        <p:spPr>
          <a:xfrm>
            <a:off x="4593563" y="3857786"/>
            <a:ext cx="10551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chemeClr val="accent2"/>
                </a:solidFill>
              </a:rPr>
              <a:t>Dec 2021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D01A34-1C58-4739-A326-F8C1131749EE}"/>
              </a:ext>
            </a:extLst>
          </p:cNvPr>
          <p:cNvSpPr txBox="1"/>
          <p:nvPr/>
        </p:nvSpPr>
        <p:spPr>
          <a:xfrm>
            <a:off x="5648723" y="1446036"/>
            <a:ext cx="179313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User acceptance testing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6B6877B-88B0-4FC3-AFAF-28541D3C1C60}"/>
              </a:ext>
            </a:extLst>
          </p:cNvPr>
          <p:cNvCxnSpPr>
            <a:cxnSpLocks/>
          </p:cNvCxnSpPr>
          <p:nvPr/>
        </p:nvCxnSpPr>
        <p:spPr>
          <a:xfrm>
            <a:off x="6226646" y="2219015"/>
            <a:ext cx="0" cy="149664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169081B-AFAB-44D6-BC49-4534AF60EA31}"/>
              </a:ext>
            </a:extLst>
          </p:cNvPr>
          <p:cNvSpPr txBox="1"/>
          <p:nvPr/>
        </p:nvSpPr>
        <p:spPr>
          <a:xfrm>
            <a:off x="5883350" y="3857786"/>
            <a:ext cx="10452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Feb 2022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7719752-88D3-44B1-A798-344FCCCC77F7}"/>
              </a:ext>
            </a:extLst>
          </p:cNvPr>
          <p:cNvCxnSpPr>
            <a:cxnSpLocks/>
          </p:cNvCxnSpPr>
          <p:nvPr/>
        </p:nvCxnSpPr>
        <p:spPr>
          <a:xfrm>
            <a:off x="7449574" y="3164114"/>
            <a:ext cx="0" cy="551541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8214E27-4803-4225-809A-0F6DB3459030}"/>
              </a:ext>
            </a:extLst>
          </p:cNvPr>
          <p:cNvSpPr txBox="1"/>
          <p:nvPr/>
        </p:nvSpPr>
        <p:spPr>
          <a:xfrm>
            <a:off x="6669539" y="2477251"/>
            <a:ext cx="172649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Trainings to first group of users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55BE8D7-7933-4031-BCF8-91C55D4CD08A}"/>
              </a:ext>
            </a:extLst>
          </p:cNvPr>
          <p:cNvSpPr txBox="1"/>
          <p:nvPr/>
        </p:nvSpPr>
        <p:spPr>
          <a:xfrm>
            <a:off x="6901338" y="3857786"/>
            <a:ext cx="10935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Mar 2022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A44B516-6DD4-41E0-9684-A3CFC897CF9F}"/>
              </a:ext>
            </a:extLst>
          </p:cNvPr>
          <p:cNvSpPr txBox="1"/>
          <p:nvPr/>
        </p:nvSpPr>
        <p:spPr>
          <a:xfrm>
            <a:off x="7839663" y="1446036"/>
            <a:ext cx="21782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Training material on the Help portal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12AF2A-1C5E-4888-8817-EB75ED69E6F3}"/>
              </a:ext>
            </a:extLst>
          </p:cNvPr>
          <p:cNvSpPr txBox="1"/>
          <p:nvPr/>
        </p:nvSpPr>
        <p:spPr>
          <a:xfrm>
            <a:off x="8072432" y="3857786"/>
            <a:ext cx="11133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May 2022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8667E8A-054B-4A01-9ABF-9E2B49FA65B0}"/>
              </a:ext>
            </a:extLst>
          </p:cNvPr>
          <p:cNvCxnSpPr>
            <a:cxnSpLocks/>
          </p:cNvCxnSpPr>
          <p:nvPr/>
        </p:nvCxnSpPr>
        <p:spPr>
          <a:xfrm>
            <a:off x="9485433" y="3789765"/>
            <a:ext cx="0" cy="2152675"/>
          </a:xfrm>
          <a:prstGeom prst="line">
            <a:avLst/>
          </a:prstGeom>
          <a:ln w="2857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598A053-AAF3-493B-B4DD-8ADC0C22DBAA}"/>
              </a:ext>
            </a:extLst>
          </p:cNvPr>
          <p:cNvSpPr txBox="1"/>
          <p:nvPr/>
        </p:nvSpPr>
        <p:spPr>
          <a:xfrm>
            <a:off x="9571875" y="4225191"/>
            <a:ext cx="260561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Client-based reporting continuous additions/update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24AF10F-1996-4401-92E5-F535DC9EB6E8}"/>
              </a:ext>
            </a:extLst>
          </p:cNvPr>
          <p:cNvSpPr txBox="1"/>
          <p:nvPr/>
        </p:nvSpPr>
        <p:spPr>
          <a:xfrm>
            <a:off x="9543489" y="5226809"/>
            <a:ext cx="264851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Real time data provision improvement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4C2BEAA-ED5E-4A4B-968E-CEDEE211CF59}"/>
              </a:ext>
            </a:extLst>
          </p:cNvPr>
          <p:cNvCxnSpPr>
            <a:cxnSpLocks/>
          </p:cNvCxnSpPr>
          <p:nvPr/>
        </p:nvCxnSpPr>
        <p:spPr>
          <a:xfrm>
            <a:off x="8629091" y="2219015"/>
            <a:ext cx="0" cy="149664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42D5362-7AA7-4B63-99B5-F80CECB6C5DE}"/>
              </a:ext>
            </a:extLst>
          </p:cNvPr>
          <p:cNvSpPr txBox="1"/>
          <p:nvPr/>
        </p:nvSpPr>
        <p:spPr>
          <a:xfrm>
            <a:off x="9717978" y="3857786"/>
            <a:ext cx="13740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Q3-Q4 2022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5FE905F-DF31-43CA-A841-036B64F50CED}"/>
              </a:ext>
            </a:extLst>
          </p:cNvPr>
          <p:cNvSpPr txBox="1"/>
          <p:nvPr/>
        </p:nvSpPr>
        <p:spPr>
          <a:xfrm>
            <a:off x="9543489" y="5927926"/>
            <a:ext cx="264851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Series interface improvements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A3D79B0-05B3-48A4-9635-75E65AC07E98}"/>
              </a:ext>
            </a:extLst>
          </p:cNvPr>
          <p:cNvSpPr txBox="1"/>
          <p:nvPr/>
        </p:nvSpPr>
        <p:spPr>
          <a:xfrm>
            <a:off x="6901338" y="3328536"/>
            <a:ext cx="49407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MAINTENANCE</a:t>
            </a:r>
          </a:p>
        </p:txBody>
      </p:sp>
    </p:spTree>
    <p:extLst>
      <p:ext uri="{BB962C8B-B14F-4D97-AF65-F5344CB8AC3E}">
        <p14:creationId xmlns:p14="http://schemas.microsoft.com/office/powerpoint/2010/main" val="3360389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0FA0FE-2C07-4745-95F3-231426B5C8FE}"/>
              </a:ext>
            </a:extLst>
          </p:cNvPr>
          <p:cNvSpPr txBox="1">
            <a:spLocks/>
          </p:cNvSpPr>
          <p:nvPr/>
        </p:nvSpPr>
        <p:spPr>
          <a:xfrm>
            <a:off x="369056" y="369143"/>
            <a:ext cx="1180843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/>
            <a:r>
              <a:rPr lang="en-GB" sz="4000" b="1" spc="300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Analytical Module – roles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B5B95F-EBAF-4F84-B40A-503CC85C91CF}"/>
              </a:ext>
            </a:extLst>
          </p:cNvPr>
          <p:cNvSpPr txBox="1"/>
          <p:nvPr/>
        </p:nvSpPr>
        <p:spPr>
          <a:xfrm>
            <a:off x="239027" y="1161593"/>
            <a:ext cx="11808430" cy="440120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2"/>
                </a:solidFill>
              </a:rPr>
              <a:t>New role: REPORTER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The reporter is required to have an Indico.UN account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Only resources assigned with this role can access the Analytical module and visualise the redirecting button in Indico.UN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Permissions allowing reporter users to visualize only the data they are assigned to (by category and by location)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 permission process takes from 24 to 56 hours depending on the user domain account</a:t>
            </a:r>
          </a:p>
          <a:p>
            <a:pPr lvl="1"/>
            <a:endParaRPr lang="it-IT" sz="2000" dirty="0"/>
          </a:p>
          <a:p>
            <a:r>
              <a:rPr lang="it-IT" sz="2000" b="1" dirty="0">
                <a:solidFill>
                  <a:schemeClr val="accent6"/>
                </a:solidFill>
              </a:rPr>
              <a:t>Access management </a:t>
            </a:r>
            <a:endParaRPr lang="it-IT" sz="2000" dirty="0"/>
          </a:p>
          <a:p>
            <a:r>
              <a:rPr lang="it-IT" sz="2000" dirty="0"/>
              <a:t>Latest solution: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The reporter is selected by the organization and assigned by the category manager to a category or subcategory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The reporter is selected and assigned by the Security officer to a location(s)</a:t>
            </a:r>
          </a:p>
          <a:p>
            <a:endParaRPr lang="it-IT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97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571E1BD-D815-49BC-8BC7-BAE965FB9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8747" y="1825625"/>
            <a:ext cx="7096556" cy="42579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3632D9-5DCE-436C-AE6D-A41968B69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87" y="365125"/>
            <a:ext cx="11846616" cy="1325563"/>
          </a:xfrm>
        </p:spPr>
        <p:txBody>
          <a:bodyPr>
            <a:normAutofit/>
          </a:bodyPr>
          <a:lstStyle/>
          <a:p>
            <a:r>
              <a:rPr lang="fr-CH" sz="4000" b="1" spc="300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How can </a:t>
            </a:r>
            <a:r>
              <a:rPr lang="fr-CH" sz="4000" b="1" spc="300" dirty="0" err="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Category</a:t>
            </a:r>
            <a:r>
              <a:rPr lang="fr-CH" sz="4000" b="1" spc="300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 Managers </a:t>
            </a:r>
            <a:r>
              <a:rPr lang="fr-CH" sz="4000" b="1" spc="300" dirty="0" err="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grant</a:t>
            </a:r>
            <a:r>
              <a:rPr lang="fr-CH" sz="4000" b="1" spc="300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 </a:t>
            </a:r>
            <a:r>
              <a:rPr lang="fr-CH" sz="4000" b="1" spc="300" dirty="0" err="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access</a:t>
            </a:r>
            <a:r>
              <a:rPr lang="fr-CH" sz="4000" b="1" spc="300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 at </a:t>
            </a:r>
            <a:r>
              <a:rPr lang="fr-CH" sz="4000" b="1" spc="300" dirty="0" err="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category</a:t>
            </a:r>
            <a:r>
              <a:rPr lang="fr-CH" sz="4000" b="1" spc="300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, </a:t>
            </a:r>
            <a:r>
              <a:rPr lang="fr-CH" sz="4000" b="1" spc="300" dirty="0" err="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subcategory</a:t>
            </a:r>
            <a:r>
              <a:rPr lang="fr-CH" sz="4000" b="1" spc="300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 or </a:t>
            </a:r>
            <a:r>
              <a:rPr lang="fr-CH" sz="4000" b="1" spc="300" dirty="0" err="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event</a:t>
            </a:r>
            <a:r>
              <a:rPr lang="fr-CH" sz="4000" b="1" spc="300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 </a:t>
            </a:r>
            <a:r>
              <a:rPr lang="fr-CH" sz="4000" b="1" spc="300" dirty="0" err="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level</a:t>
            </a:r>
            <a:r>
              <a:rPr lang="fr-CH" sz="4000" b="1" spc="300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?</a:t>
            </a:r>
            <a:endParaRPr lang="en-US" sz="4000" b="1" spc="300" dirty="0">
              <a:solidFill>
                <a:schemeClr val="accent1">
                  <a:lumMod val="75000"/>
                </a:schemeClr>
              </a:solidFill>
              <a:ea typeface="+mj-lt"/>
              <a:cs typeface="+mj-lt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95E62AE-3108-4F0A-8265-400180979F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6C7BC4-EF32-46F6-A8B6-FD6497F399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200" y="2274693"/>
            <a:ext cx="4531043" cy="40730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3D49A4-126F-4EE2-BB66-968405B1C0D6}"/>
              </a:ext>
            </a:extLst>
          </p:cNvPr>
          <p:cNvSpPr/>
          <p:nvPr/>
        </p:nvSpPr>
        <p:spPr>
          <a:xfrm>
            <a:off x="318082" y="4214034"/>
            <a:ext cx="1298510" cy="2239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92BAFD-B3A3-42DF-BE7B-D93E4A0BD6F7}"/>
              </a:ext>
            </a:extLst>
          </p:cNvPr>
          <p:cNvSpPr/>
          <p:nvPr/>
        </p:nvSpPr>
        <p:spPr>
          <a:xfrm>
            <a:off x="838199" y="2266980"/>
            <a:ext cx="2231571" cy="2239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7B3CC71B-625A-4670-9E55-F62FFB5DF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87" y="1825625"/>
            <a:ext cx="4601547" cy="314131"/>
          </a:xfrm>
        </p:spPr>
        <p:txBody>
          <a:bodyPr>
            <a:normAutofit fontScale="62500" lnSpcReduction="20000"/>
          </a:bodyPr>
          <a:lstStyle/>
          <a:p>
            <a:pPr marL="0" indent="0" algn="l">
              <a:buNone/>
            </a:pPr>
            <a:r>
              <a:rPr lang="en-US" b="0" i="0" u="none" strike="noStrike" baseline="0" dirty="0"/>
              <a:t>Assign rights to reporters at category level</a:t>
            </a:r>
            <a:endParaRPr lang="en-US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CB9F38B5-42EC-4DC9-A1AD-FC635FAC8114}"/>
              </a:ext>
            </a:extLst>
          </p:cNvPr>
          <p:cNvSpPr txBox="1">
            <a:spLocks/>
          </p:cNvSpPr>
          <p:nvPr/>
        </p:nvSpPr>
        <p:spPr>
          <a:xfrm>
            <a:off x="5338629" y="1825625"/>
            <a:ext cx="4601547" cy="31413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Assign rights to reporters at event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43AFA1-B1DF-42FD-B5A1-C3742DEE12A4}"/>
              </a:ext>
            </a:extLst>
          </p:cNvPr>
          <p:cNvSpPr/>
          <p:nvPr/>
        </p:nvSpPr>
        <p:spPr>
          <a:xfrm>
            <a:off x="5059529" y="2266979"/>
            <a:ext cx="3701919" cy="2239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1E3F65-36E8-4CB5-A5EF-B902EED41E3D}"/>
              </a:ext>
            </a:extLst>
          </p:cNvPr>
          <p:cNvSpPr/>
          <p:nvPr/>
        </p:nvSpPr>
        <p:spPr>
          <a:xfrm>
            <a:off x="5058747" y="3951334"/>
            <a:ext cx="1037253" cy="1506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D5DFC9-D29B-4399-A369-86B58DE8C99E}"/>
              </a:ext>
            </a:extLst>
          </p:cNvPr>
          <p:cNvSpPr/>
          <p:nvPr/>
        </p:nvSpPr>
        <p:spPr>
          <a:xfrm>
            <a:off x="6244513" y="3826571"/>
            <a:ext cx="651943" cy="1506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CB1E6B-860A-460F-9B94-16FE6A396D96}"/>
              </a:ext>
            </a:extLst>
          </p:cNvPr>
          <p:cNvSpPr/>
          <p:nvPr/>
        </p:nvSpPr>
        <p:spPr>
          <a:xfrm>
            <a:off x="1776091" y="4216439"/>
            <a:ext cx="787647" cy="2215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AC644A-6847-4249-8EEB-84238CE65EA9}"/>
              </a:ext>
            </a:extLst>
          </p:cNvPr>
          <p:cNvSpPr/>
          <p:nvPr/>
        </p:nvSpPr>
        <p:spPr>
          <a:xfrm>
            <a:off x="11400090" y="5816317"/>
            <a:ext cx="299103" cy="1999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3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8000"/>
    </mc:Choice>
    <mc:Fallback xmlns="">
      <p:transition advClick="0" advTm="3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6" grpId="0" animBg="1"/>
      <p:bldP spid="16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071335-746C-45A8-A4EA-7EFA84FC3F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166" y="2084287"/>
            <a:ext cx="9631912" cy="23576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3632D9-5DCE-436C-AE6D-A41968B69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7" y="365125"/>
            <a:ext cx="11577831" cy="1325563"/>
          </a:xfrm>
        </p:spPr>
        <p:txBody>
          <a:bodyPr/>
          <a:lstStyle/>
          <a:p>
            <a:r>
              <a:rPr lang="fr-CH" sz="4000" b="1" spc="300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How can Security </a:t>
            </a:r>
            <a:r>
              <a:rPr lang="fr-CH" sz="4000" b="1" spc="300" dirty="0" err="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Officer</a:t>
            </a:r>
            <a:r>
              <a:rPr lang="fr-CH" sz="4000" b="1" spc="300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 Managers </a:t>
            </a:r>
            <a:r>
              <a:rPr lang="fr-CH" sz="4000" b="1" spc="300" dirty="0" err="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grant</a:t>
            </a:r>
            <a:r>
              <a:rPr lang="fr-CH" sz="4000" b="1" spc="300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 </a:t>
            </a:r>
            <a:r>
              <a:rPr lang="fr-CH" sz="4000" b="1" spc="300" dirty="0" err="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access</a:t>
            </a:r>
            <a:r>
              <a:rPr lang="fr-CH" sz="4000" b="1" spc="300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 to </a:t>
            </a:r>
            <a:r>
              <a:rPr lang="fr-CH" sz="4000" b="1" spc="300" dirty="0" err="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other</a:t>
            </a:r>
            <a:r>
              <a:rPr lang="fr-CH" sz="4000" b="1" spc="300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 </a:t>
            </a:r>
            <a:r>
              <a:rPr lang="fr-CH" sz="4000" b="1" spc="300" dirty="0" err="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users</a:t>
            </a:r>
            <a:r>
              <a:rPr lang="fr-CH" sz="4000" b="1" spc="300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 at location </a:t>
            </a:r>
            <a:r>
              <a:rPr lang="fr-CH" sz="4000" b="1" spc="300" dirty="0" err="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level</a:t>
            </a:r>
            <a:r>
              <a:rPr lang="fr-CH" sz="4000" b="1" spc="300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?</a:t>
            </a:r>
            <a:endParaRPr lang="en-US" sz="4000" b="1" spc="300" dirty="0">
              <a:solidFill>
                <a:schemeClr val="accent1">
                  <a:lumMod val="75000"/>
                </a:schemeClr>
              </a:solidFill>
              <a:ea typeface="+mj-lt"/>
              <a:cs typeface="+mj-lt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95E62AE-3108-4F0A-8265-400180979F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3D49A4-126F-4EE2-BB66-968405B1C0D6}"/>
              </a:ext>
            </a:extLst>
          </p:cNvPr>
          <p:cNvSpPr/>
          <p:nvPr/>
        </p:nvSpPr>
        <p:spPr>
          <a:xfrm>
            <a:off x="7976115" y="3515792"/>
            <a:ext cx="2035631" cy="2239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92BAFD-B3A3-42DF-BE7B-D93E4A0BD6F7}"/>
              </a:ext>
            </a:extLst>
          </p:cNvPr>
          <p:cNvSpPr/>
          <p:nvPr/>
        </p:nvSpPr>
        <p:spPr>
          <a:xfrm>
            <a:off x="1621970" y="2689674"/>
            <a:ext cx="589385" cy="2239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E5A458-9537-4E05-92C2-FEE79AD82501}"/>
              </a:ext>
            </a:extLst>
          </p:cNvPr>
          <p:cNvSpPr/>
          <p:nvPr/>
        </p:nvSpPr>
        <p:spPr>
          <a:xfrm>
            <a:off x="670247" y="4028167"/>
            <a:ext cx="1046586" cy="1547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B828BE-0D6C-4944-B8F5-4C840D6ECB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7914" y="3983004"/>
            <a:ext cx="6568751" cy="23764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4EF0BA8-80AA-4616-9698-0BE1F287AD92}"/>
              </a:ext>
            </a:extLst>
          </p:cNvPr>
          <p:cNvSpPr/>
          <p:nvPr/>
        </p:nvSpPr>
        <p:spPr>
          <a:xfrm>
            <a:off x="2696548" y="5314969"/>
            <a:ext cx="541175" cy="1643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448CD0-68D2-41E2-BCA7-94C25BAA1E58}"/>
              </a:ext>
            </a:extLst>
          </p:cNvPr>
          <p:cNvSpPr/>
          <p:nvPr/>
        </p:nvSpPr>
        <p:spPr>
          <a:xfrm>
            <a:off x="6316826" y="6151684"/>
            <a:ext cx="215963" cy="1797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01586011-1172-4756-91F7-E7E2BDD88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87" y="1825625"/>
            <a:ext cx="4601547" cy="314131"/>
          </a:xfrm>
        </p:spPr>
        <p:txBody>
          <a:bodyPr>
            <a:normAutofit fontScale="62500" lnSpcReduction="20000"/>
          </a:bodyPr>
          <a:lstStyle/>
          <a:p>
            <a:pPr marL="0" indent="0" algn="l">
              <a:buNone/>
            </a:pPr>
            <a:r>
              <a:rPr lang="en-US" b="0" i="0" u="none" strike="noStrike" baseline="0" dirty="0"/>
              <a:t>Assign rights to reporters at location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03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8000"/>
    </mc:Choice>
    <mc:Fallback xmlns="">
      <p:transition advClick="0" advTm="3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8" grpId="0" animBg="1"/>
      <p:bldP spid="8" grpId="1" animBg="1"/>
      <p:bldP spid="12" grpId="0" animBg="1"/>
      <p:bldP spid="12" grpId="1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632D9-5DCE-436C-AE6D-A41968B69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79" y="379639"/>
            <a:ext cx="11577831" cy="1325563"/>
          </a:xfrm>
        </p:spPr>
        <p:txBody>
          <a:bodyPr/>
          <a:lstStyle/>
          <a:p>
            <a:r>
              <a:rPr lang="fr-CH" sz="4000" b="1" spc="300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How to </a:t>
            </a:r>
            <a:r>
              <a:rPr lang="fr-CH" sz="4000" b="1" spc="300" dirty="0" err="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access</a:t>
            </a:r>
            <a:r>
              <a:rPr lang="fr-CH" sz="4000" b="1" spc="300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 the </a:t>
            </a:r>
            <a:r>
              <a:rPr lang="fr-CH" sz="4000" b="1" spc="300" dirty="0" err="1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analytical</a:t>
            </a:r>
            <a:r>
              <a:rPr lang="fr-CH" sz="4000" b="1" spc="300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 module?</a:t>
            </a:r>
            <a:endParaRPr lang="en-US" sz="4000" b="1" spc="300" dirty="0">
              <a:solidFill>
                <a:schemeClr val="accent1">
                  <a:lumMod val="75000"/>
                </a:schemeClr>
              </a:solidFill>
              <a:ea typeface="+mj-lt"/>
              <a:cs typeface="+mj-lt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95E62AE-3108-4F0A-8265-400180979F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C8B00D-02DC-4280-A5F1-D39C9FB07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z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5590CC-4D88-4229-8BB9-4B25B01FA7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839" y="1481488"/>
            <a:ext cx="10815908" cy="329010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BE365A2-D793-4B3B-8D1A-3B9F2FFA064F}"/>
              </a:ext>
            </a:extLst>
          </p:cNvPr>
          <p:cNvSpPr/>
          <p:nvPr/>
        </p:nvSpPr>
        <p:spPr>
          <a:xfrm>
            <a:off x="8878529" y="4274224"/>
            <a:ext cx="1907458" cy="3736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06733F-095D-477D-A331-591D2DB34FA6}"/>
              </a:ext>
            </a:extLst>
          </p:cNvPr>
          <p:cNvSpPr txBox="1"/>
          <p:nvPr/>
        </p:nvSpPr>
        <p:spPr>
          <a:xfrm>
            <a:off x="724540" y="5278501"/>
            <a:ext cx="1081590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algn="ctr"/>
            <a:r>
              <a:rPr lang="en-US" sz="1800" b="1" dirty="0"/>
              <a:t>The permission process takes from 24 to 56 hours depending on the user domain account</a:t>
            </a:r>
          </a:p>
        </p:txBody>
      </p:sp>
    </p:spTree>
    <p:extLst>
      <p:ext uri="{BB962C8B-B14F-4D97-AF65-F5344CB8AC3E}">
        <p14:creationId xmlns:p14="http://schemas.microsoft.com/office/powerpoint/2010/main" val="386134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8000"/>
    </mc:Choice>
    <mc:Fallback xmlns="">
      <p:transition advClick="0" advTm="3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01EB08B-BE15-470D-BA1B-2285A1A272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13" y="1146959"/>
            <a:ext cx="11173321" cy="525146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01CDE808-5852-4A05-83BD-E2CF1842DCF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566FD98-91DD-434D-9946-E903C5351B0E}"/>
              </a:ext>
            </a:extLst>
          </p:cNvPr>
          <p:cNvSpPr txBox="1">
            <a:spLocks/>
          </p:cNvSpPr>
          <p:nvPr/>
        </p:nvSpPr>
        <p:spPr>
          <a:xfrm>
            <a:off x="383570" y="383657"/>
            <a:ext cx="1180843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/>
            <a:r>
              <a:rPr lang="en-GB" sz="4000" b="1" spc="300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Analytical Module – navigation pane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242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3000"/>
    </mc:Choice>
    <mc:Fallback xmlns="">
      <p:transition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AFB0E8-BC5D-4B35-B56C-BCBD998652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sz="6000"/>
              <a:t>THANK YOU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20654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3.8"/>
</p:tagLst>
</file>

<file path=ppt/theme/theme1.xml><?xml version="1.0" encoding="utf-8"?>
<a:theme xmlns:a="http://schemas.openxmlformats.org/drawingml/2006/main" name="1_Office Theme">
  <a:themeElements>
    <a:clrScheme name="Personnalisé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7435B14-3D13-6E4B-BEFC-E0309F45F94B}" vid="{5F166325-41AA-E543-90E3-4968BD0EE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9195B9495523448EAA8C2805A437E4" ma:contentTypeVersion="12" ma:contentTypeDescription="Create a new document." ma:contentTypeScope="" ma:versionID="6ad0d741bc28210c4cf0e231331257c8">
  <xsd:schema xmlns:xsd="http://www.w3.org/2001/XMLSchema" xmlns:xs="http://www.w3.org/2001/XMLSchema" xmlns:p="http://schemas.microsoft.com/office/2006/metadata/properties" xmlns:ns2="081dbcec-f8f8-470e-9cf1-ff758009fc79" xmlns:ns3="b22eec61-2d44-43c5-b594-c27c970b8cd8" targetNamespace="http://schemas.microsoft.com/office/2006/metadata/properties" ma:root="true" ma:fieldsID="10b24c00f8997bd5d8b9028406fd7fdf" ns2:_="" ns3:_="">
    <xsd:import namespace="081dbcec-f8f8-470e-9cf1-ff758009fc79"/>
    <xsd:import namespace="b22eec61-2d44-43c5-b594-c27c970b8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dbcec-f8f8-470e-9cf1-ff758009fc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eec61-2d44-43c5-b594-c27c970b8cd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0F4488-42CC-4A83-B053-DAFE7DFA7A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121FC5-3668-4CFD-8533-1AECBE1D7D1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f2d2d782-0088-4826-96df-71eba56e6d2e"/>
    <ds:schemaRef ds:uri="d114b01d-ae01-4749-b845-9d88e7ef5c0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9F61421-28AA-4A6D-81D4-355B4F575A90}"/>
</file>

<file path=docProps/app.xml><?xml version="1.0" encoding="utf-8"?>
<Properties xmlns="http://schemas.openxmlformats.org/officeDocument/2006/extended-properties" xmlns:vt="http://schemas.openxmlformats.org/officeDocument/2006/docPropsVTypes">
  <Template>{C55B7E96-9B49-064C-B723-EAFABA20CB6D}tf10001060</Template>
  <TotalTime>2921</TotalTime>
  <Words>384</Words>
  <Application>Microsoft Office PowerPoint</Application>
  <PresentationFormat>Widescreen</PresentationFormat>
  <Paragraphs>66</Paragraphs>
  <Slides>9</Slides>
  <Notes>8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analytical MODULE 11 Aug 2022</vt:lpstr>
      <vt:lpstr>PowerPoint Presentation</vt:lpstr>
      <vt:lpstr>PowerPoint Presentation</vt:lpstr>
      <vt:lpstr>PowerPoint Presentation</vt:lpstr>
      <vt:lpstr>How can Category Managers grant access at category, subcategory or event level?</vt:lpstr>
      <vt:lpstr>How can Security Officer Managers grant access to other users at location level?</vt:lpstr>
      <vt:lpstr>How to access the analytical module?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STECKHAN</dc:creator>
  <cp:lastModifiedBy>Federica Spatafora</cp:lastModifiedBy>
  <cp:revision>39</cp:revision>
  <dcterms:created xsi:type="dcterms:W3CDTF">2020-04-08T14:43:03Z</dcterms:created>
  <dcterms:modified xsi:type="dcterms:W3CDTF">2022-08-15T15:31:07Z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0x010100549195B9495523448EAA8C2805A437E4</vt:lpwstr>
  </property>
</Properties>
</file>