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35"/>
  </p:notesMasterIdLst>
  <p:sldIdLst>
    <p:sldId id="256" r:id="rId6"/>
    <p:sldId id="257" r:id="rId7"/>
    <p:sldId id="259" r:id="rId8"/>
    <p:sldId id="260" r:id="rId9"/>
    <p:sldId id="263" r:id="rId10"/>
    <p:sldId id="264" r:id="rId11"/>
    <p:sldId id="280" r:id="rId12"/>
    <p:sldId id="265" r:id="rId13"/>
    <p:sldId id="266" r:id="rId14"/>
    <p:sldId id="282" r:id="rId15"/>
    <p:sldId id="269" r:id="rId16"/>
    <p:sldId id="273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94" r:id="rId25"/>
    <p:sldId id="289" r:id="rId26"/>
    <p:sldId id="290" r:id="rId27"/>
    <p:sldId id="291" r:id="rId28"/>
    <p:sldId id="292" r:id="rId29"/>
    <p:sldId id="293" r:id="rId30"/>
    <p:sldId id="296" r:id="rId31"/>
    <p:sldId id="295" r:id="rId32"/>
    <p:sldId id="298" r:id="rId33"/>
    <p:sldId id="276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962"/>
    <a:srgbClr val="5C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banova\Desktop\FAST\Project%20documentation\PieChart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banova\Desktop\FAST\Project%20documentation\PivotTabl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none" dirty="0">
                <a:solidFill>
                  <a:schemeClr val="bg2">
                    <a:lumMod val="75000"/>
                  </a:schemeClr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DCM GOLD STANDARD EVALUATION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WIPO+UNOG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Sheet1!$H$11:$H$13</c:f>
              <c:numCache>
                <c:formatCode>General</c:formatCode>
                <c:ptCount val="3"/>
                <c:pt idx="0">
                  <c:v>0.20130000000000001</c:v>
                </c:pt>
                <c:pt idx="1">
                  <c:v>79.87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D-4F89-A66B-92793241094A}"/>
            </c:ext>
          </c:extLst>
        </c:ser>
        <c:ser>
          <c:idx val="1"/>
          <c:order val="1"/>
          <c:tx>
            <c:v>WIPO only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Sheet1!$I$11:$I$13</c:f>
              <c:numCache>
                <c:formatCode>General</c:formatCode>
                <c:ptCount val="3"/>
                <c:pt idx="0">
                  <c:v>0.20957999999999999</c:v>
                </c:pt>
                <c:pt idx="1">
                  <c:v>79.05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ED-4F89-A66B-92793241094A}"/>
            </c:ext>
          </c:extLst>
        </c:ser>
        <c:ser>
          <c:idx val="2"/>
          <c:order val="2"/>
          <c:tx>
            <c:v>GOOGLE</c:v>
          </c:tx>
          <c:spPr>
            <a:solidFill>
              <a:schemeClr val="accent3"/>
            </a:solidFill>
            <a:ln>
              <a:solidFill>
                <a:srgbClr val="C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D1503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CED-4F89-A66B-92793241094A}"/>
              </c:ext>
            </c:extLst>
          </c:dPt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Sheet1!$J$11:$J$13</c:f>
              <c:numCache>
                <c:formatCode>General</c:formatCode>
                <c:ptCount val="3"/>
                <c:pt idx="0">
                  <c:v>0.25633</c:v>
                </c:pt>
                <c:pt idx="1">
                  <c:v>74.37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D-4F89-A66B-92793241094A}"/>
            </c:ext>
          </c:extLst>
        </c:ser>
        <c:ser>
          <c:idx val="3"/>
          <c:order val="3"/>
          <c:tx>
            <c:v>MS Stream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Sheet1!$K$11:$K$13</c:f>
              <c:numCache>
                <c:formatCode>General</c:formatCode>
                <c:ptCount val="3"/>
                <c:pt idx="0">
                  <c:v>0.28377000000000002</c:v>
                </c:pt>
                <c:pt idx="1">
                  <c:v>71.63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ED-4F89-A66B-92793241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6778816"/>
        <c:axId val="586779472"/>
      </c:barChart>
      <c:dateAx>
        <c:axId val="58677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79472"/>
        <c:crosses val="autoZero"/>
        <c:auto val="0"/>
        <c:lblOffset val="100"/>
        <c:baseTimeUnit val="days"/>
      </c:dateAx>
      <c:valAx>
        <c:axId val="58677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78816"/>
        <c:crosses val="max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176169837123866E-2"/>
          <c:y val="0.4265021439250492"/>
          <c:w val="0.13420899776775821"/>
          <c:h val="0.18856765698688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none" dirty="0">
                <a:solidFill>
                  <a:schemeClr val="bg2">
                    <a:lumMod val="75000"/>
                  </a:schemeClr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DCM GOLD STANDARD EVALUATION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WIPO+UNOG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Sheet1!$H$11:$H$13</c:f>
              <c:numCache>
                <c:formatCode>General</c:formatCode>
                <c:ptCount val="3"/>
                <c:pt idx="0">
                  <c:v>0.20130000000000001</c:v>
                </c:pt>
                <c:pt idx="1">
                  <c:v>79.87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D-4F89-A66B-92793241094A}"/>
            </c:ext>
          </c:extLst>
        </c:ser>
        <c:ser>
          <c:idx val="1"/>
          <c:order val="1"/>
          <c:tx>
            <c:v>WIPO only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Sheet1!$I$11:$I$13</c:f>
              <c:numCache>
                <c:formatCode>General</c:formatCode>
                <c:ptCount val="3"/>
                <c:pt idx="0">
                  <c:v>0.20957999999999999</c:v>
                </c:pt>
                <c:pt idx="1">
                  <c:v>79.05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ED-4F89-A66B-92793241094A}"/>
            </c:ext>
          </c:extLst>
        </c:ser>
        <c:ser>
          <c:idx val="2"/>
          <c:order val="2"/>
          <c:tx>
            <c:v>GOOGLE</c:v>
          </c:tx>
          <c:spPr>
            <a:solidFill>
              <a:schemeClr val="accent3"/>
            </a:solidFill>
            <a:ln>
              <a:solidFill>
                <a:srgbClr val="C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D1503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CED-4F89-A66B-92793241094A}"/>
              </c:ext>
            </c:extLst>
          </c:dPt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Sheet1!$J$11:$J$13</c:f>
              <c:numCache>
                <c:formatCode>General</c:formatCode>
                <c:ptCount val="3"/>
                <c:pt idx="0">
                  <c:v>0.25633</c:v>
                </c:pt>
                <c:pt idx="1">
                  <c:v>74.37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D-4F89-A66B-92793241094A}"/>
            </c:ext>
          </c:extLst>
        </c:ser>
        <c:ser>
          <c:idx val="3"/>
          <c:order val="3"/>
          <c:tx>
            <c:v>MS Stream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Sheet1!$G$11:$G$13</c:f>
              <c:strCache>
                <c:ptCount val="2"/>
                <c:pt idx="0">
                  <c:v>WER</c:v>
                </c:pt>
                <c:pt idx="1">
                  <c:v>%</c:v>
                </c:pt>
              </c:strCache>
            </c:strRef>
          </c:cat>
          <c:val>
            <c:numRef>
              <c:f>Sheet1!$K$11:$K$13</c:f>
              <c:numCache>
                <c:formatCode>General</c:formatCode>
                <c:ptCount val="3"/>
                <c:pt idx="0">
                  <c:v>0.28377000000000002</c:v>
                </c:pt>
                <c:pt idx="1">
                  <c:v>71.63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ED-4F89-A66B-92793241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6778816"/>
        <c:axId val="586779472"/>
      </c:barChart>
      <c:dateAx>
        <c:axId val="58677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79472"/>
        <c:crosses val="autoZero"/>
        <c:auto val="0"/>
        <c:lblOffset val="100"/>
        <c:baseTimeUnit val="days"/>
      </c:dateAx>
      <c:valAx>
        <c:axId val="58677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78816"/>
        <c:crosses val="max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176169837123866E-2"/>
          <c:y val="0.4265021439250492"/>
          <c:w val="0.13420899776775821"/>
          <c:h val="0.18856765698688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r>
              <a:rPr lang="en-US" sz="1600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Breakdown of languages recorded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FF-4FFB-908A-71A2F1E2BA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FF-4FFB-908A-71A2F1E2BA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FF-4FFB-908A-71A2F1E2BA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FF-4FFB-908A-71A2F1E2BA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FF-4FFB-908A-71A2F1E2BA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FF-4FFB-908A-71A2F1E2B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'[PieChart.xls]Grid Results'!$E$36:$J$36</c:f>
              <c:strCache>
                <c:ptCount val="6"/>
                <c:pt idx="0">
                  <c:v>Arabic</c:v>
                </c:pt>
                <c:pt idx="1">
                  <c:v>Chinese</c:v>
                </c:pt>
                <c:pt idx="2">
                  <c:v>English</c:v>
                </c:pt>
                <c:pt idx="3">
                  <c:v>French</c:v>
                </c:pt>
                <c:pt idx="4">
                  <c:v>Russian</c:v>
                </c:pt>
                <c:pt idx="5">
                  <c:v>Spanish</c:v>
                </c:pt>
              </c:strCache>
            </c:strRef>
          </c:cat>
          <c:val>
            <c:numRef>
              <c:f>'[PieChart.xls]Grid Results'!$E$37:$J$37</c:f>
              <c:numCache>
                <c:formatCode>General</c:formatCode>
                <c:ptCount val="6"/>
                <c:pt idx="0">
                  <c:v>324</c:v>
                </c:pt>
                <c:pt idx="1">
                  <c:v>290</c:v>
                </c:pt>
                <c:pt idx="2">
                  <c:v>555</c:v>
                </c:pt>
                <c:pt idx="3">
                  <c:v>540</c:v>
                </c:pt>
                <c:pt idx="4">
                  <c:v>376</c:v>
                </c:pt>
                <c:pt idx="5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FF-4FFB-908A-71A2F1E2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solidFill>
                  <a:schemeClr val="accent5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Average of all RB/XB, public/private meetings per year </a:t>
            </a:r>
            <a:r>
              <a:rPr lang="en-US" sz="1400" b="0" i="0" baseline="0">
                <a:solidFill>
                  <a:schemeClr val="accent5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(based on 2015-2019)</a:t>
            </a:r>
            <a:endParaRPr lang="en-US" sz="1400">
              <a:solidFill>
                <a:schemeClr val="accent5"/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600"/>
          </a:p>
        </c:rich>
      </c:tx>
      <c:layout>
        <c:manualLayout>
          <c:xMode val="edge"/>
          <c:yMode val="edge"/>
          <c:x val="0.1036734470691163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167104111986006E-2"/>
          <c:y val="0.30821277073205039"/>
          <c:w val="0.87427734033245841"/>
          <c:h val="0.59002798380924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C-446D-BE64-CE21D21E94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C-446D-BE64-CE21D21E94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2C-446D-BE64-CE21D21E942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C-446D-BE64-CE21D21E942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2C-446D-BE64-CE21D21E9429}"/>
              </c:ext>
            </c:extLst>
          </c:dPt>
          <c:cat>
            <c:strRef>
              <c:f>Sheet1!$K$5:$P$5</c:f>
              <c:strCache>
                <c:ptCount val="6"/>
                <c:pt idx="0">
                  <c:v>English</c:v>
                </c:pt>
                <c:pt idx="1">
                  <c:v>French </c:v>
                </c:pt>
                <c:pt idx="2">
                  <c:v>Spanish</c:v>
                </c:pt>
                <c:pt idx="3">
                  <c:v>Russian</c:v>
                </c:pt>
                <c:pt idx="4">
                  <c:v>Arabic</c:v>
                </c:pt>
                <c:pt idx="5">
                  <c:v>Chinese</c:v>
                </c:pt>
              </c:strCache>
            </c:strRef>
          </c:cat>
          <c:val>
            <c:numRef>
              <c:f>Sheet1!$K$6:$P$6</c:f>
              <c:numCache>
                <c:formatCode>General</c:formatCode>
                <c:ptCount val="6"/>
                <c:pt idx="0">
                  <c:v>2066.4</c:v>
                </c:pt>
                <c:pt idx="1">
                  <c:v>1938.6</c:v>
                </c:pt>
                <c:pt idx="2">
                  <c:v>1650.8</c:v>
                </c:pt>
                <c:pt idx="3">
                  <c:v>1131.8</c:v>
                </c:pt>
                <c:pt idx="4">
                  <c:v>837.6</c:v>
                </c:pt>
                <c:pt idx="5">
                  <c:v>744.6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2C-446D-BE64-CE21D21E9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247040"/>
        <c:axId val="570240088"/>
      </c:barChart>
      <c:catAx>
        <c:axId val="5812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240088"/>
        <c:crosses val="autoZero"/>
        <c:auto val="1"/>
        <c:lblAlgn val="ctr"/>
        <c:lblOffset val="100"/>
        <c:noMultiLvlLbl val="0"/>
      </c:catAx>
      <c:valAx>
        <c:axId val="57024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4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0ef1a28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0ef1a280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590ef1a280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0ef1a28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90ef1a280_0_20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4" name="Google Shape;144;g590ef1a280_0_2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0ef1a28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0ef1a280_0_197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8" name="Google Shape;158;g590ef1a280_0_19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328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Here</a:t>
            </a:r>
            <a:r>
              <a:rPr lang="fr-CH" dirty="0"/>
              <a:t> are 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examples</a:t>
            </a:r>
            <a:r>
              <a:rPr lang="fr-CH" dirty="0"/>
              <a:t> of </a:t>
            </a:r>
            <a:r>
              <a:rPr lang="fr-CH" dirty="0" err="1"/>
              <a:t>human-generated</a:t>
            </a:r>
            <a:r>
              <a:rPr lang="fr-CH" dirty="0"/>
              <a:t> captions –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just</a:t>
            </a:r>
            <a:r>
              <a:rPr lang="fr-CH" dirty="0"/>
              <a:t> to </a:t>
            </a:r>
            <a:r>
              <a:rPr lang="fr-CH" dirty="0" err="1"/>
              <a:t>remind</a:t>
            </a:r>
            <a:r>
              <a:rPr lang="fr-CH" dirty="0"/>
              <a:t> us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human-generated</a:t>
            </a:r>
            <a:r>
              <a:rPr lang="fr-CH" dirty="0"/>
              <a:t> </a:t>
            </a:r>
            <a:r>
              <a:rPr lang="fr-CH" dirty="0" err="1"/>
              <a:t>isn’t</a:t>
            </a:r>
            <a:r>
              <a:rPr lang="fr-CH" dirty="0"/>
              <a:t> </a:t>
            </a:r>
            <a:r>
              <a:rPr lang="fr-CH" dirty="0" err="1"/>
              <a:t>always</a:t>
            </a:r>
            <a:r>
              <a:rPr lang="fr-CH" dirty="0"/>
              <a:t> </a:t>
            </a:r>
            <a:r>
              <a:rPr lang="fr-CH" dirty="0" err="1"/>
              <a:t>flawless</a:t>
            </a:r>
            <a:r>
              <a:rPr lang="fr-CH" dirty="0"/>
              <a:t> and 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mistakes</a:t>
            </a:r>
            <a:r>
              <a:rPr lang="fr-CH" dirty="0"/>
              <a:t>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quite</a:t>
            </a:r>
            <a:r>
              <a:rPr lang="fr-CH" dirty="0"/>
              <a:t> </a:t>
            </a:r>
            <a:r>
              <a:rPr lang="fr-CH" dirty="0" err="1"/>
              <a:t>damaging</a:t>
            </a:r>
            <a:r>
              <a:rPr lang="fr-CH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99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0ef1a28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0ef1a280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590ef1a280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0ef1a2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0ef1a28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93" name="Google Shape;93;g590ef1a280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0ef1a28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0ef1a280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590ef1a280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0ef1a28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0ef1a280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Automated synced searchable transcipts</a:t>
            </a:r>
            <a:endParaRPr/>
          </a:p>
        </p:txBody>
      </p:sp>
      <p:sp>
        <p:nvSpPr>
          <p:cNvPr id="111" name="Google Shape;111;g590ef1a280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0ef1a28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0ef1a280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590ef1a280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0ef1a28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90ef1a280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90ef1a280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0ef1a28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0ef1a280_0_12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590ef1a280_0_1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0ef1a2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0ef1a28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93" name="Google Shape;93;g590ef1a280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0ef1a28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0ef1a280_0_17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/>
              <a:t>Automated synced searchable transcipts</a:t>
            </a:r>
            <a:endParaRPr/>
          </a:p>
        </p:txBody>
      </p:sp>
      <p:sp>
        <p:nvSpPr>
          <p:cNvPr id="111" name="Google Shape;111;g590ef1a280_0_17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847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0ef1a28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90ef1a280_0_20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4" name="Google Shape;144;g590ef1a280_0_2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0ef1a28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0ef1a280_0_197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8" name="Google Shape;158;g590ef1a280_0_19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328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Here</a:t>
            </a:r>
            <a:r>
              <a:rPr lang="fr-CH" dirty="0"/>
              <a:t> are 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examples</a:t>
            </a:r>
            <a:r>
              <a:rPr lang="fr-CH" dirty="0"/>
              <a:t> of </a:t>
            </a:r>
            <a:r>
              <a:rPr lang="fr-CH" dirty="0" err="1"/>
              <a:t>human-generated</a:t>
            </a:r>
            <a:r>
              <a:rPr lang="fr-CH" dirty="0"/>
              <a:t> captions –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just</a:t>
            </a:r>
            <a:r>
              <a:rPr lang="fr-CH" dirty="0"/>
              <a:t> to </a:t>
            </a:r>
            <a:r>
              <a:rPr lang="fr-CH" dirty="0" err="1"/>
              <a:t>remind</a:t>
            </a:r>
            <a:r>
              <a:rPr lang="fr-CH" dirty="0"/>
              <a:t> us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human-generated</a:t>
            </a:r>
            <a:r>
              <a:rPr lang="fr-CH" dirty="0"/>
              <a:t> </a:t>
            </a:r>
            <a:r>
              <a:rPr lang="fr-CH" dirty="0" err="1"/>
              <a:t>isn’t</a:t>
            </a:r>
            <a:r>
              <a:rPr lang="fr-CH" dirty="0"/>
              <a:t> </a:t>
            </a:r>
            <a:r>
              <a:rPr lang="fr-CH" dirty="0" err="1"/>
              <a:t>always</a:t>
            </a:r>
            <a:r>
              <a:rPr lang="fr-CH" dirty="0"/>
              <a:t> </a:t>
            </a:r>
            <a:r>
              <a:rPr lang="fr-CH" dirty="0" err="1"/>
              <a:t>flawless</a:t>
            </a:r>
            <a:r>
              <a:rPr lang="fr-CH" dirty="0"/>
              <a:t> and 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mistakes</a:t>
            </a:r>
            <a:r>
              <a:rPr lang="fr-CH" dirty="0"/>
              <a:t>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quite</a:t>
            </a:r>
            <a:r>
              <a:rPr lang="fr-CH" dirty="0"/>
              <a:t> </a:t>
            </a:r>
            <a:r>
              <a:rPr lang="fr-CH" dirty="0" err="1"/>
              <a:t>damaging</a:t>
            </a:r>
            <a:r>
              <a:rPr lang="fr-CH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997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ECE, not all meetings are in 6 </a:t>
            </a:r>
            <a:r>
              <a:rPr lang="en-US" err="1"/>
              <a:t>laguages</a:t>
            </a:r>
            <a:r>
              <a:rPr lang="en-US"/>
              <a:t> in Geneva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92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0ef1a28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0ef1a280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590ef1a280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0ef1a28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0ef1a280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Automated synced searchable transcipts</a:t>
            </a:r>
            <a:endParaRPr/>
          </a:p>
        </p:txBody>
      </p:sp>
      <p:sp>
        <p:nvSpPr>
          <p:cNvPr id="111" name="Google Shape;111;g590ef1a280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0ef1a28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0ef1a280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590ef1a280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0ef1a28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90ef1a280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90ef1a280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0ef1a28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0ef1a280_0_12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590ef1a280_0_1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0ef1a28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0ef1a280_0_17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/>
              <a:t>Automated synced searchable transcipts</a:t>
            </a:r>
            <a:endParaRPr/>
          </a:p>
        </p:txBody>
      </p:sp>
      <p:sp>
        <p:nvSpPr>
          <p:cNvPr id="111" name="Google Shape;111;g590ef1a280_0_17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84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22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0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0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4" r:id="rId3"/>
    <p:sldLayoutId id="2147483662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xd.adobe.com/view/52b0886d-250d-43d5-4a45-29ad2692282f-2481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6847" y="266331"/>
            <a:ext cx="10377996" cy="661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85926"/>
            <a:ext cx="10515600" cy="5590899"/>
          </a:xfrm>
        </p:spPr>
        <p:txBody>
          <a:bodyPr/>
          <a:lstStyle/>
          <a:p>
            <a:pPr marL="9525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				WORD ERROR RATE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429" y="1248047"/>
            <a:ext cx="10049521" cy="4929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formula is as follows: </a:t>
            </a: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 = (S + D + I) / N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the number of </a:t>
            </a:r>
            <a:r>
              <a:rPr lang="en-US" sz="2000" i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substitutions</a:t>
            </a:r>
          </a:p>
          <a:p>
            <a:pPr marL="8001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e.g., reference: “I went to the store” vs. hypothesis: “I went to the shore”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the number of </a:t>
            </a:r>
            <a:r>
              <a:rPr lang="en-US" sz="2000" i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deletions</a:t>
            </a:r>
          </a:p>
          <a:p>
            <a:pPr marL="8001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e.g., reference: “I went to the store” vs. hypothesis: “I went to store”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the number of </a:t>
            </a:r>
            <a:r>
              <a:rPr lang="en-US" sz="2000" i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insertions</a:t>
            </a:r>
          </a:p>
          <a:p>
            <a:pPr marL="8001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e.g., reference: “I went to the store” vs hypothesis: “I went to the party store”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 is the number of words in the reference</a:t>
            </a:r>
          </a:p>
        </p:txBody>
      </p:sp>
    </p:spTree>
    <p:extLst>
      <p:ext uri="{BB962C8B-B14F-4D97-AF65-F5344CB8AC3E}">
        <p14:creationId xmlns:p14="http://schemas.microsoft.com/office/powerpoint/2010/main" val="1368231641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4069109"/>
              </p:ext>
            </p:extLst>
          </p:nvPr>
        </p:nvGraphicFramePr>
        <p:xfrm>
          <a:off x="603682" y="1560005"/>
          <a:ext cx="6747029" cy="429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124413" y="3208516"/>
          <a:ext cx="2814221" cy="1283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713">
                  <a:extLst>
                    <a:ext uri="{9D8B030D-6E8A-4147-A177-3AD203B41FA5}">
                      <a16:colId xmlns:a16="http://schemas.microsoft.com/office/drawing/2014/main" val="2939034472"/>
                    </a:ext>
                  </a:extLst>
                </a:gridCol>
                <a:gridCol w="1076508">
                  <a:extLst>
                    <a:ext uri="{9D8B030D-6E8A-4147-A177-3AD203B41FA5}">
                      <a16:colId xmlns:a16="http://schemas.microsoft.com/office/drawing/2014/main" val="223795540"/>
                    </a:ext>
                  </a:extLst>
                </a:gridCol>
              </a:tblGrid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FAST/WIPO+UNOG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79.87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45271"/>
                  </a:ext>
                </a:extLst>
              </a:tr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</a:t>
                      </a:r>
                      <a:r>
                        <a:rPr lang="en-US" sz="11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WIPO only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79.05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64038"/>
                  </a:ext>
                </a:extLst>
              </a:tr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</a:t>
                      </a:r>
                      <a:r>
                        <a:rPr lang="en-US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GOOGLE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74.37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69655"/>
                  </a:ext>
                </a:extLst>
              </a:tr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FFC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</a:t>
                      </a:r>
                      <a:r>
                        <a:rPr lang="en-US" sz="11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MS Stream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71.63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77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748" y="585925"/>
            <a:ext cx="5596834" cy="5539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 COMPARATIVE SCORES</a:t>
            </a:r>
          </a:p>
        </p:txBody>
      </p:sp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3662302" y="3387894"/>
            <a:ext cx="10276200" cy="129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0" name="Picture 2" descr="08a5d440-e72a-42e5-870e-50b066177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17" y="821508"/>
            <a:ext cx="8705851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0800000">
            <a:off x="3302494" y="289869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6512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EXAMPLES OF HUMAN-GENERATED </a:t>
            </a:r>
            <a:b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CAPTIONING GONE WRONG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40027-0B67-4C8F-9C84-57D0CEDE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77" y="1973032"/>
            <a:ext cx="4727901" cy="969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F7783-1792-4354-8D79-32A1C88CB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64" y="3429000"/>
            <a:ext cx="4727900" cy="707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25F4C-1098-4EAD-953A-CA8FB22A4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51" y="4563422"/>
            <a:ext cx="4778927" cy="171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5D9D1-6ADB-4EB1-8F84-901865E0F384}"/>
              </a:ext>
            </a:extLst>
          </p:cNvPr>
          <p:cNvSpPr txBox="1"/>
          <p:nvPr/>
        </p:nvSpPr>
        <p:spPr>
          <a:xfrm>
            <a:off x="6858291" y="2255139"/>
            <a:ext cx="466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Should</a:t>
            </a:r>
            <a:r>
              <a:rPr lang="fr-CH" dirty="0"/>
              <a:t> have been:  </a:t>
            </a:r>
            <a:r>
              <a:rPr lang="fr-CH" dirty="0">
                <a:highlight>
                  <a:srgbClr val="FFFF00"/>
                </a:highlight>
              </a:rPr>
              <a:t>Kuwait  and El Salvador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99B1C-BACF-4A8C-961A-C92687C92E64}"/>
              </a:ext>
            </a:extLst>
          </p:cNvPr>
          <p:cNvSpPr txBox="1"/>
          <p:nvPr/>
        </p:nvSpPr>
        <p:spPr>
          <a:xfrm>
            <a:off x="6858291" y="3619341"/>
            <a:ext cx="466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Should</a:t>
            </a:r>
            <a:r>
              <a:rPr lang="fr-CH" dirty="0"/>
              <a:t> have been: </a:t>
            </a:r>
            <a:r>
              <a:rPr lang="fr-CH" dirty="0" err="1">
                <a:highlight>
                  <a:srgbClr val="FFFF00"/>
                </a:highlight>
              </a:rPr>
              <a:t>concluding</a:t>
            </a:r>
            <a:r>
              <a:rPr lang="fr-CH" dirty="0">
                <a:highlight>
                  <a:srgbClr val="FFFF00"/>
                </a:highlight>
              </a:rPr>
              <a:t> observations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E901E-0955-43AD-BDC9-3B3FF5869840}"/>
              </a:ext>
            </a:extLst>
          </p:cNvPr>
          <p:cNvSpPr txBox="1"/>
          <p:nvPr/>
        </p:nvSpPr>
        <p:spPr>
          <a:xfrm>
            <a:off x="6858291" y="4652801"/>
            <a:ext cx="4665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Should</a:t>
            </a:r>
            <a:r>
              <a:rPr lang="fr-CH" dirty="0"/>
              <a:t> have been: </a:t>
            </a:r>
            <a:r>
              <a:rPr lang="fr-CH" dirty="0" err="1">
                <a:highlight>
                  <a:srgbClr val="FFFF00"/>
                </a:highlight>
              </a:rPr>
              <a:t>interacted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with</a:t>
            </a:r>
            <a:r>
              <a:rPr lang="fr-CH" dirty="0">
                <a:highlight>
                  <a:srgbClr val="FFFF00"/>
                </a:highlight>
              </a:rPr>
              <a:t> the Committee, </a:t>
            </a:r>
            <a:r>
              <a:rPr lang="fr-CH" dirty="0" err="1">
                <a:highlight>
                  <a:srgbClr val="FFFF00"/>
                </a:highlight>
              </a:rPr>
              <a:t>their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warmest</a:t>
            </a:r>
            <a:r>
              <a:rPr lang="fr-CH" dirty="0">
                <a:highlight>
                  <a:srgbClr val="FFFF00"/>
                </a:highlight>
              </a:rPr>
              <a:t> gratitude </a:t>
            </a:r>
            <a:r>
              <a:rPr lang="fr-CH" dirty="0"/>
              <a:t>…</a:t>
            </a:r>
          </a:p>
          <a:p>
            <a:endParaRPr lang="fr-CH" dirty="0"/>
          </a:p>
          <a:p>
            <a:r>
              <a:rPr lang="fr-CH" dirty="0" err="1"/>
              <a:t>Extremely</a:t>
            </a:r>
            <a:r>
              <a:rPr lang="fr-CH" dirty="0"/>
              <a:t> </a:t>
            </a:r>
            <a:r>
              <a:rPr lang="fr-CH" dirty="0" err="1">
                <a:highlight>
                  <a:srgbClr val="FFFF00"/>
                </a:highlight>
              </a:rPr>
              <a:t>pleased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with</a:t>
            </a:r>
            <a:r>
              <a:rPr lang="fr-CH" dirty="0">
                <a:highlight>
                  <a:srgbClr val="FFFF00"/>
                </a:highlight>
              </a:rPr>
              <a:t> the </a:t>
            </a:r>
            <a:r>
              <a:rPr lang="fr-CH" dirty="0" err="1">
                <a:highlight>
                  <a:srgbClr val="FFFF00"/>
                </a:highlight>
              </a:rPr>
              <a:t>human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/>
              <a:t>warmth</a:t>
            </a:r>
            <a:endParaRPr lang="fr-CH" dirty="0"/>
          </a:p>
          <a:p>
            <a:endParaRPr lang="fr-CH" dirty="0"/>
          </a:p>
          <a:p>
            <a:r>
              <a:rPr lang="fr-CH" dirty="0"/>
              <a:t>Committee </a:t>
            </a:r>
            <a:r>
              <a:rPr lang="fr-CH" dirty="0">
                <a:highlight>
                  <a:srgbClr val="FFFF00"/>
                </a:highlight>
              </a:rPr>
              <a:t>has </a:t>
            </a:r>
            <a:r>
              <a:rPr lang="fr-CH" dirty="0" err="1">
                <a:highlight>
                  <a:srgbClr val="FFFF00"/>
                </a:highlight>
              </a:rPr>
              <a:t>reflected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concerns</a:t>
            </a:r>
            <a:endParaRPr lang="en-GB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4796535-4959-44FF-8F04-95AAECAD0363}"/>
              </a:ext>
            </a:extLst>
          </p:cNvPr>
          <p:cNvSpPr/>
          <p:nvPr/>
        </p:nvSpPr>
        <p:spPr>
          <a:xfrm rot="10800000">
            <a:off x="5737046" y="219529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5694CBC-34D9-4319-98FF-CC3B495DA7F9}"/>
              </a:ext>
            </a:extLst>
          </p:cNvPr>
          <p:cNvSpPr/>
          <p:nvPr/>
        </p:nvSpPr>
        <p:spPr>
          <a:xfrm rot="10800000">
            <a:off x="5737046" y="353091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9C4274E-F33A-441D-87F4-5CEC502AC9B5}"/>
              </a:ext>
            </a:extLst>
          </p:cNvPr>
          <p:cNvSpPr/>
          <p:nvPr/>
        </p:nvSpPr>
        <p:spPr>
          <a:xfrm rot="10800000">
            <a:off x="5606796" y="51781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56483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6847" y="266331"/>
            <a:ext cx="10377996" cy="6618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2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19743"/>
          <a:stretch/>
        </p:blipFill>
        <p:spPr>
          <a:xfrm>
            <a:off x="0" y="0"/>
            <a:ext cx="12233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61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626"/>
            <a:ext cx="12192000" cy="609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48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626"/>
            <a:ext cx="12192000" cy="609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6309650" y="2490375"/>
            <a:ext cx="1627200" cy="2029800"/>
          </a:xfrm>
          <a:prstGeom prst="rect">
            <a:avLst/>
          </a:prstGeom>
          <a:solidFill>
            <a:srgbClr val="FF0000">
              <a:alpha val="15000"/>
            </a:srgbClr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38875" y="4445950"/>
            <a:ext cx="118146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"Lorem ipsum dolor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et dolore magna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Ut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ad minim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veniam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nostrud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exercitation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ullamco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nisi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aliquip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ex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commodo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I am important. Duis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irure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dolor in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reprehenderit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esse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cillum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dolore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fugiat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pariatur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Excepteur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sint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occaecat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cupidatat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proident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sunt in culpa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officia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deserunt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mollit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id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Sed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perspiciatis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unde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omnis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iste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natus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error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accusantium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doloremque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laudantium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totam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rem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aperiam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eaque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ipsa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quae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ab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illo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inventore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veritatis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et quasi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architecto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beatae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vitae dicta sunt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explicabo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I AM IMPORTANT Nemo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ipsam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aspernatur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odit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fugit, sed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consequuntur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magni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eos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ratione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sequi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nesciunt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Neque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porro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dolor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adipisci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sed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numquam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eius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modi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tempora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incidunt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et dolore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magnam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quaerat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Ut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ad minima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veniam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nostrum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exercitationem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ullam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corporis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suscipit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laboriosam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nisi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aliquid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ex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commodi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vel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iure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reprehenderit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qui in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esse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nihil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molestiae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vel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illum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fugiat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quo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pariatur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?”</a:t>
            </a:r>
            <a:endParaRPr sz="1200" b="1" dirty="0">
              <a:solidFill>
                <a:srgbClr val="99999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159675" y="5338975"/>
            <a:ext cx="5892300" cy="921000"/>
          </a:xfrm>
          <a:prstGeom prst="rect">
            <a:avLst/>
          </a:prstGeom>
          <a:solidFill>
            <a:srgbClr val="FF0000">
              <a:alpha val="15000"/>
            </a:srgbClr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important info</a:t>
            </a:r>
            <a:endParaRPr sz="6000" b="1" dirty="0">
              <a:solidFill>
                <a:schemeClr val="bg2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108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4333425" y="1656750"/>
            <a:ext cx="70218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Highest quality</a:t>
            </a:r>
            <a:endParaRPr sz="4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6 languages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Diverse accents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 jargon</a:t>
            </a:r>
            <a:endParaRPr sz="4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25" y="2114375"/>
            <a:ext cx="2251825" cy="225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27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0" y="-91164"/>
            <a:ext cx="11718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FF"/>
                </a:solidFill>
              </a:rPr>
              <a:t>import</a:t>
            </a:r>
            <a:r>
              <a:rPr lang="en-US" sz="600">
                <a:solidFill>
                  <a:schemeClr val="dk1"/>
                </a:solidFill>
              </a:rPr>
              <a:t> numpy </a:t>
            </a:r>
            <a:r>
              <a:rPr lang="en-US" sz="600">
                <a:solidFill>
                  <a:srgbClr val="0000FF"/>
                </a:solidFill>
              </a:rPr>
              <a:t>as</a:t>
            </a:r>
            <a:r>
              <a:rPr lang="en-US" sz="600">
                <a:solidFill>
                  <a:schemeClr val="dk1"/>
                </a:solidFill>
              </a:rPr>
              <a:t> np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FF"/>
                </a:solidFill>
              </a:rPr>
              <a:t>class</a:t>
            </a:r>
            <a:r>
              <a:rPr lang="en-US" sz="600">
                <a:solidFill>
                  <a:schemeClr val="dk1"/>
                </a:solidFill>
              </a:rPr>
              <a:t> </a:t>
            </a:r>
            <a:r>
              <a:rPr lang="en-US" sz="600">
                <a:solidFill>
                  <a:srgbClr val="800080"/>
                </a:solidFill>
              </a:rPr>
              <a:t>NeuralNetwork</a:t>
            </a:r>
            <a:r>
              <a:rPr lang="en-US" sz="600">
                <a:solidFill>
                  <a:schemeClr val="dk1"/>
                </a:solidFill>
              </a:rPr>
              <a:t>():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__init__(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 seeding for random number generation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np.random.seed(</a:t>
            </a:r>
            <a:r>
              <a:rPr lang="en-US" sz="600">
                <a:solidFill>
                  <a:srgbClr val="0000FF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#converting weights to a 3 by 1 matrix with values from -1 to 1 and mean of 0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.synaptic_weights = </a:t>
            </a:r>
            <a:r>
              <a:rPr lang="en-US" sz="600">
                <a:solidFill>
                  <a:srgbClr val="ADD8E6"/>
                </a:solidFill>
              </a:rPr>
              <a:t>2</a:t>
            </a:r>
            <a:r>
              <a:rPr lang="en-US" sz="600">
                <a:solidFill>
                  <a:schemeClr val="dk1"/>
                </a:solidFill>
              </a:rPr>
              <a:t> * np.random.random((</a:t>
            </a:r>
            <a:r>
              <a:rPr lang="en-US" sz="600">
                <a:solidFill>
                  <a:srgbClr val="ADD8E6"/>
                </a:solidFill>
              </a:rPr>
              <a:t>3</a:t>
            </a:r>
            <a:r>
              <a:rPr lang="en-US" sz="600">
                <a:solidFill>
                  <a:schemeClr val="dk1"/>
                </a:solidFill>
              </a:rPr>
              <a:t>, 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)) - 1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sigmoid(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x):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#applying the sigmoid function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return</a:t>
            </a:r>
            <a:r>
              <a:rPr lang="en-US" sz="600">
                <a:solidFill>
                  <a:schemeClr val="dk1"/>
                </a:solidFill>
              </a:rPr>
              <a:t> 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 / (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 + np.exp(-x))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sigmoid_derivative(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x):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#computing derivative to the Sigmoid function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return</a:t>
            </a:r>
            <a:r>
              <a:rPr lang="en-US" sz="600">
                <a:solidFill>
                  <a:schemeClr val="dk1"/>
                </a:solidFill>
              </a:rPr>
              <a:t> x * (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 - x)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train(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training_inputs, training_outputs, training_iterations):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#training the model to make accurate predictions while adjusting weights continually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for</a:t>
            </a:r>
            <a:r>
              <a:rPr lang="en-US" sz="600">
                <a:solidFill>
                  <a:schemeClr val="dk1"/>
                </a:solidFill>
              </a:rPr>
              <a:t> iteration </a:t>
            </a:r>
            <a:r>
              <a:rPr lang="en-US" sz="600">
                <a:solidFill>
                  <a:srgbClr val="0000FF"/>
                </a:solidFill>
              </a:rPr>
              <a:t>in</a:t>
            </a:r>
            <a:r>
              <a:rPr lang="en-US" sz="600">
                <a:solidFill>
                  <a:schemeClr val="dk1"/>
                </a:solidFill>
              </a:rPr>
              <a:t> range(training_iterations):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FF0000"/>
                </a:solidFill>
              </a:rPr>
              <a:t>#siphon the training data via  the neuron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output =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.think(training_inputs)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FF0000"/>
                </a:solidFill>
              </a:rPr>
              <a:t>#computing error rate for back-propagation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error = training_outputs - output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FF0000"/>
                </a:solidFill>
              </a:rPr>
              <a:t>#performing weight adjustments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adjustments = np.dot(training_inputs.T, error *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.sigmoid_derivative(output))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.synaptic_weights += adjustments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think(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inputs):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#passing the inputs via the neuron to get output</a:t>
            </a:r>
            <a:r>
              <a:rPr lang="en-US" sz="600">
                <a:solidFill>
                  <a:schemeClr val="dk1"/>
                </a:solidFill>
              </a:rPr>
              <a:t>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#converting values to floats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inputs = inputs.astype(</a:t>
            </a:r>
            <a:r>
              <a:rPr lang="en-US" sz="600">
                <a:solidFill>
                  <a:srgbClr val="0000FF"/>
                </a:solidFill>
              </a:rPr>
              <a:t>float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output =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.sigmoid(np.dot(inputs,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.synaptic_weights))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return</a:t>
            </a:r>
            <a:r>
              <a:rPr lang="en-US" sz="600">
                <a:solidFill>
                  <a:schemeClr val="dk1"/>
                </a:solidFill>
              </a:rPr>
              <a:t> output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FF"/>
                </a:solidFill>
              </a:rPr>
              <a:t>if</a:t>
            </a:r>
            <a:r>
              <a:rPr lang="en-US" sz="600">
                <a:solidFill>
                  <a:schemeClr val="dk1"/>
                </a:solidFill>
              </a:rPr>
              <a:t> __name__ == </a:t>
            </a:r>
            <a:r>
              <a:rPr lang="en-US" sz="600">
                <a:solidFill>
                  <a:srgbClr val="008000"/>
                </a:solidFill>
              </a:rPr>
              <a:t>"__main__"</a:t>
            </a:r>
            <a:r>
              <a:rPr lang="en-US" sz="600">
                <a:solidFill>
                  <a:schemeClr val="dk1"/>
                </a:solidFill>
              </a:rPr>
              <a:t>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FF0000"/>
                </a:solidFill>
              </a:rPr>
              <a:t>#initializing the neuron class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neural_network = </a:t>
            </a:r>
            <a:r>
              <a:rPr lang="en-US" sz="600">
                <a:solidFill>
                  <a:srgbClr val="800080"/>
                </a:solidFill>
              </a:rPr>
              <a:t>NeuralNetwork</a:t>
            </a:r>
            <a:r>
              <a:rPr lang="en-US" sz="600">
                <a:solidFill>
                  <a:schemeClr val="dk1"/>
                </a:solidFill>
              </a:rPr>
              <a:t>()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"Beginning Randomly Generated Weights: 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(neural_network.synaptic_weights)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FF0000"/>
                </a:solidFill>
              </a:rPr>
              <a:t>#training data consisting of 4 examples--3 input values and 1 output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training_inputs = np.array([[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],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                    [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],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                    [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],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                    [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]])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training_outputs = np.array([[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]]).T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FF0000"/>
                </a:solidFill>
              </a:rPr>
              <a:t>#training taking place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neural_network.train(training_inputs, training_outputs, </a:t>
            </a:r>
            <a:r>
              <a:rPr lang="en-US" sz="600">
                <a:solidFill>
                  <a:srgbClr val="ADD8E6"/>
                </a:solidFill>
              </a:rPr>
              <a:t>15000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"Ending Weights After Training: 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(neural_network.synaptic_weights)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user_input_one = str(input(</a:t>
            </a:r>
            <a:r>
              <a:rPr lang="en-US" sz="600">
                <a:solidFill>
                  <a:srgbClr val="008000"/>
                </a:solidFill>
              </a:rPr>
              <a:t>"User Input One: "</a:t>
            </a:r>
            <a:r>
              <a:rPr lang="en-US" sz="600">
                <a:solidFill>
                  <a:schemeClr val="dk1"/>
                </a:solidFill>
              </a:rPr>
              <a:t>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user_input_two = str(input(</a:t>
            </a:r>
            <a:r>
              <a:rPr lang="en-US" sz="600">
                <a:solidFill>
                  <a:srgbClr val="008000"/>
                </a:solidFill>
              </a:rPr>
              <a:t>"User Input Two: "</a:t>
            </a:r>
            <a:r>
              <a:rPr lang="en-US" sz="600">
                <a:solidFill>
                  <a:schemeClr val="dk1"/>
                </a:solidFill>
              </a:rPr>
              <a:t>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user_input_three = str(input(</a:t>
            </a:r>
            <a:r>
              <a:rPr lang="en-US" sz="600">
                <a:solidFill>
                  <a:srgbClr val="008000"/>
                </a:solidFill>
              </a:rPr>
              <a:t>"User Input Three: "</a:t>
            </a:r>
            <a:r>
              <a:rPr lang="en-US" sz="600">
                <a:solidFill>
                  <a:schemeClr val="dk1"/>
                </a:solidFill>
              </a:rPr>
              <a:t>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"Considering New Situation: "</a:t>
            </a:r>
            <a:r>
              <a:rPr lang="en-US" sz="600">
                <a:solidFill>
                  <a:schemeClr val="dk1"/>
                </a:solidFill>
              </a:rPr>
              <a:t>, user_input_one, user_input_two, user_input_three)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"New Output data: 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(neural_network.think(np.array([user_input_one, user_input_two, user_input_three])))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"Wow, we did it!"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332850" y="2571150"/>
            <a:ext cx="80223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Facilitate development of</a:t>
            </a:r>
            <a:b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 proof solutions.</a:t>
            </a:r>
            <a:endParaRPr sz="4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4260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19743"/>
          <a:stretch/>
        </p:blipFill>
        <p:spPr>
          <a:xfrm>
            <a:off x="0" y="0"/>
            <a:ext cx="12233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TRAINING DATA AVAILABLE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6107" y="1490670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(mapping hours of audio per language)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478B00-12F1-489F-886C-FADC9BAE4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7441" y="2382982"/>
          <a:ext cx="8957118" cy="198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8477314" imgH="1876459" progId="Excel.Sheet.12">
                  <p:embed/>
                </p:oleObj>
              </mc:Choice>
              <mc:Fallback>
                <p:oleObj name="Worksheet" r:id="rId3" imgW="8477314" imgH="1876459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D478B00-12F1-489F-886C-FADC9BAE4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7441" y="2382982"/>
                        <a:ext cx="8957118" cy="198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730748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0959" y="479395"/>
            <a:ext cx="6090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DCM GOLD STANDARD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2" y="1325910"/>
            <a:ext cx="11096396" cy="47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75163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1" y="1587178"/>
            <a:ext cx="11552381" cy="4190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3645763" y="669684"/>
            <a:ext cx="524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OUTPUT/ REFERENCE TEXT</a:t>
            </a:r>
          </a:p>
        </p:txBody>
      </p:sp>
    </p:spTree>
    <p:extLst>
      <p:ext uri="{BB962C8B-B14F-4D97-AF65-F5344CB8AC3E}">
        <p14:creationId xmlns:p14="http://schemas.microsoft.com/office/powerpoint/2010/main" val="2395898309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85926"/>
            <a:ext cx="10515600" cy="5590899"/>
          </a:xfrm>
        </p:spPr>
        <p:txBody>
          <a:bodyPr/>
          <a:lstStyle/>
          <a:p>
            <a:pPr marL="9525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				WORD ERROR RATE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429" y="1248047"/>
            <a:ext cx="10049521" cy="4929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formula is as follows: </a:t>
            </a: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 = (S + D + I) / N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the number of </a:t>
            </a:r>
            <a:r>
              <a:rPr lang="en-US" sz="2000" i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substitutions</a:t>
            </a:r>
          </a:p>
          <a:p>
            <a:pPr marL="8001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e.g., reference: “I went to the store” vs. hypothesis: “I went to the shore”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the number of </a:t>
            </a:r>
            <a:r>
              <a:rPr lang="en-US" sz="2000" i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deletions</a:t>
            </a:r>
          </a:p>
          <a:p>
            <a:pPr marL="8001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e.g., reference: “I went to the store” vs. hypothesis: “I went to store”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the number of </a:t>
            </a:r>
            <a:r>
              <a:rPr lang="en-US" sz="2000" i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insertions</a:t>
            </a:r>
          </a:p>
          <a:p>
            <a:pPr marL="8001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e.g., reference: “I went to the store” vs hypothesis: “I went to the party store”</a:t>
            </a:r>
          </a:p>
          <a:p>
            <a:pPr marL="3429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 is the number of words in the reference</a:t>
            </a:r>
          </a:p>
        </p:txBody>
      </p:sp>
    </p:spTree>
    <p:extLst>
      <p:ext uri="{BB962C8B-B14F-4D97-AF65-F5344CB8AC3E}">
        <p14:creationId xmlns:p14="http://schemas.microsoft.com/office/powerpoint/2010/main" val="3204760531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3682" y="1560005"/>
          <a:ext cx="6747029" cy="429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124413" y="3208516"/>
          <a:ext cx="2814221" cy="1283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713">
                  <a:extLst>
                    <a:ext uri="{9D8B030D-6E8A-4147-A177-3AD203B41FA5}">
                      <a16:colId xmlns:a16="http://schemas.microsoft.com/office/drawing/2014/main" val="2939034472"/>
                    </a:ext>
                  </a:extLst>
                </a:gridCol>
                <a:gridCol w="1076508">
                  <a:extLst>
                    <a:ext uri="{9D8B030D-6E8A-4147-A177-3AD203B41FA5}">
                      <a16:colId xmlns:a16="http://schemas.microsoft.com/office/drawing/2014/main" val="223795540"/>
                    </a:ext>
                  </a:extLst>
                </a:gridCol>
              </a:tblGrid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FAST/WIPO+UNOG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79.87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45271"/>
                  </a:ext>
                </a:extLst>
              </a:tr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</a:t>
                      </a:r>
                      <a:r>
                        <a:rPr lang="en-US" sz="11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WIPO only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79.05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64038"/>
                  </a:ext>
                </a:extLst>
              </a:tr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</a:t>
                      </a:r>
                      <a:r>
                        <a:rPr lang="en-US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GOOGLE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74.37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69655"/>
                  </a:ext>
                </a:extLst>
              </a:tr>
              <a:tr h="320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FFC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</a:t>
                      </a:r>
                      <a:r>
                        <a:rPr lang="en-US" sz="11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MS Stream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71.63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77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748" y="585925"/>
            <a:ext cx="5596834" cy="5539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 COMPARATIVE SCORES</a:t>
            </a:r>
          </a:p>
        </p:txBody>
      </p:sp>
    </p:spTree>
    <p:extLst>
      <p:ext uri="{BB962C8B-B14F-4D97-AF65-F5344CB8AC3E}">
        <p14:creationId xmlns:p14="http://schemas.microsoft.com/office/powerpoint/2010/main" val="867168289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3662302" y="3387894"/>
            <a:ext cx="10276200" cy="129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0" name="Picture 2" descr="08a5d440-e72a-42e5-870e-50b066177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17" y="821508"/>
            <a:ext cx="8705851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0800000">
            <a:off x="3302494" y="289869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56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EXAMPLES OF HUMAN-GENERATED </a:t>
            </a:r>
            <a:b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CAPTIONING GONE WRONG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40027-0B67-4C8F-9C84-57D0CEDE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77" y="1973032"/>
            <a:ext cx="4727901" cy="969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F7783-1792-4354-8D79-32A1C88CB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64" y="3429000"/>
            <a:ext cx="4727900" cy="707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25F4C-1098-4EAD-953A-CA8FB22A4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51" y="4563422"/>
            <a:ext cx="4778927" cy="1714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5D9D1-6ADB-4EB1-8F84-901865E0F384}"/>
              </a:ext>
            </a:extLst>
          </p:cNvPr>
          <p:cNvSpPr txBox="1"/>
          <p:nvPr/>
        </p:nvSpPr>
        <p:spPr>
          <a:xfrm>
            <a:off x="6858291" y="2255139"/>
            <a:ext cx="466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Should</a:t>
            </a:r>
            <a:r>
              <a:rPr lang="fr-CH" dirty="0"/>
              <a:t> have been:  </a:t>
            </a:r>
            <a:r>
              <a:rPr lang="fr-CH" dirty="0">
                <a:highlight>
                  <a:srgbClr val="FFFF00"/>
                </a:highlight>
              </a:rPr>
              <a:t>Kuwait  and El Salvador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99B1C-BACF-4A8C-961A-C92687C92E64}"/>
              </a:ext>
            </a:extLst>
          </p:cNvPr>
          <p:cNvSpPr txBox="1"/>
          <p:nvPr/>
        </p:nvSpPr>
        <p:spPr>
          <a:xfrm>
            <a:off x="6858291" y="3619341"/>
            <a:ext cx="466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Should</a:t>
            </a:r>
            <a:r>
              <a:rPr lang="fr-CH" dirty="0"/>
              <a:t> have been: </a:t>
            </a:r>
            <a:r>
              <a:rPr lang="fr-CH" dirty="0" err="1">
                <a:highlight>
                  <a:srgbClr val="FFFF00"/>
                </a:highlight>
              </a:rPr>
              <a:t>concluding</a:t>
            </a:r>
            <a:r>
              <a:rPr lang="fr-CH" dirty="0">
                <a:highlight>
                  <a:srgbClr val="FFFF00"/>
                </a:highlight>
              </a:rPr>
              <a:t> observations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E901E-0955-43AD-BDC9-3B3FF5869840}"/>
              </a:ext>
            </a:extLst>
          </p:cNvPr>
          <p:cNvSpPr txBox="1"/>
          <p:nvPr/>
        </p:nvSpPr>
        <p:spPr>
          <a:xfrm>
            <a:off x="6858291" y="4652801"/>
            <a:ext cx="4665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Should</a:t>
            </a:r>
            <a:r>
              <a:rPr lang="fr-CH" dirty="0"/>
              <a:t> have been: </a:t>
            </a:r>
            <a:r>
              <a:rPr lang="fr-CH" dirty="0" err="1">
                <a:highlight>
                  <a:srgbClr val="FFFF00"/>
                </a:highlight>
              </a:rPr>
              <a:t>interacted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with</a:t>
            </a:r>
            <a:r>
              <a:rPr lang="fr-CH" dirty="0">
                <a:highlight>
                  <a:srgbClr val="FFFF00"/>
                </a:highlight>
              </a:rPr>
              <a:t> the Committee, </a:t>
            </a:r>
            <a:r>
              <a:rPr lang="fr-CH" dirty="0" err="1">
                <a:highlight>
                  <a:srgbClr val="FFFF00"/>
                </a:highlight>
              </a:rPr>
              <a:t>their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warmest</a:t>
            </a:r>
            <a:r>
              <a:rPr lang="fr-CH" dirty="0">
                <a:highlight>
                  <a:srgbClr val="FFFF00"/>
                </a:highlight>
              </a:rPr>
              <a:t> gratitude </a:t>
            </a:r>
            <a:r>
              <a:rPr lang="fr-CH" dirty="0"/>
              <a:t>…</a:t>
            </a:r>
          </a:p>
          <a:p>
            <a:endParaRPr lang="fr-CH" dirty="0"/>
          </a:p>
          <a:p>
            <a:r>
              <a:rPr lang="fr-CH" dirty="0" err="1"/>
              <a:t>Extremely</a:t>
            </a:r>
            <a:r>
              <a:rPr lang="fr-CH" dirty="0"/>
              <a:t> </a:t>
            </a:r>
            <a:r>
              <a:rPr lang="fr-CH" dirty="0" err="1">
                <a:highlight>
                  <a:srgbClr val="FFFF00"/>
                </a:highlight>
              </a:rPr>
              <a:t>pleased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with</a:t>
            </a:r>
            <a:r>
              <a:rPr lang="fr-CH" dirty="0">
                <a:highlight>
                  <a:srgbClr val="FFFF00"/>
                </a:highlight>
              </a:rPr>
              <a:t> the </a:t>
            </a:r>
            <a:r>
              <a:rPr lang="fr-CH" dirty="0" err="1">
                <a:highlight>
                  <a:srgbClr val="FFFF00"/>
                </a:highlight>
              </a:rPr>
              <a:t>human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/>
              <a:t>warmth</a:t>
            </a:r>
            <a:endParaRPr lang="fr-CH" dirty="0"/>
          </a:p>
          <a:p>
            <a:endParaRPr lang="fr-CH" dirty="0"/>
          </a:p>
          <a:p>
            <a:r>
              <a:rPr lang="fr-CH" dirty="0"/>
              <a:t>Committee </a:t>
            </a:r>
            <a:r>
              <a:rPr lang="fr-CH" dirty="0">
                <a:highlight>
                  <a:srgbClr val="FFFF00"/>
                </a:highlight>
              </a:rPr>
              <a:t>has </a:t>
            </a:r>
            <a:r>
              <a:rPr lang="fr-CH" dirty="0" err="1">
                <a:highlight>
                  <a:srgbClr val="FFFF00"/>
                </a:highlight>
              </a:rPr>
              <a:t>reflected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concerns</a:t>
            </a:r>
            <a:endParaRPr lang="en-GB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4796535-4959-44FF-8F04-95AAECAD0363}"/>
              </a:ext>
            </a:extLst>
          </p:cNvPr>
          <p:cNvSpPr/>
          <p:nvPr/>
        </p:nvSpPr>
        <p:spPr>
          <a:xfrm rot="10800000">
            <a:off x="5737046" y="219529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5694CBC-34D9-4319-98FF-CC3B495DA7F9}"/>
              </a:ext>
            </a:extLst>
          </p:cNvPr>
          <p:cNvSpPr/>
          <p:nvPr/>
        </p:nvSpPr>
        <p:spPr>
          <a:xfrm rot="10800000">
            <a:off x="5737046" y="353091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9C4274E-F33A-441D-87F4-5CEC502AC9B5}"/>
              </a:ext>
            </a:extLst>
          </p:cNvPr>
          <p:cNvSpPr/>
          <p:nvPr/>
        </p:nvSpPr>
        <p:spPr>
          <a:xfrm rot="10800000">
            <a:off x="5606796" y="51781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8062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0D52-8FA0-4262-8E5D-9A8328BE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910217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MAPPING DEMAND FOR MULTILINGUAL MEETINGS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4B02F6-8FD4-49DB-AE51-FCD08C9426EB}"/>
              </a:ext>
            </a:extLst>
          </p:cNvPr>
          <p:cNvGraphicFramePr>
            <a:graphicFrameLocks/>
          </p:cNvGraphicFramePr>
          <p:nvPr/>
        </p:nvGraphicFramePr>
        <p:xfrm>
          <a:off x="838200" y="1496291"/>
          <a:ext cx="5175955" cy="455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9B76F7-315E-4901-9C45-64E2FC592B44}"/>
              </a:ext>
            </a:extLst>
          </p:cNvPr>
          <p:cNvGraphicFramePr>
            <a:graphicFrameLocks/>
          </p:cNvGraphicFramePr>
          <p:nvPr/>
        </p:nvGraphicFramePr>
        <p:xfrm>
          <a:off x="6781800" y="2186708"/>
          <a:ext cx="4572000" cy="298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74148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DIGITAL RECORDINGS REDESIGN</a:t>
            </a:r>
            <a:br>
              <a:rPr lang="en-US" sz="3200" b="1">
                <a:solidFill>
                  <a:srgbClr val="0070C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en-US" sz="3200" b="1">
              <a:solidFill>
                <a:srgbClr val="0070C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4615467" y="1260971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2"/>
              </a:rPr>
              <a:t>LINK TO FULL MOCKUP</a:t>
            </a:r>
            <a:endParaRPr lang="en-US" sz="20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970" y="2031546"/>
            <a:ext cx="7100059" cy="46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669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72F0-9DF3-4A11-8D09-D41ABE81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16" y="1328377"/>
            <a:ext cx="6948369" cy="5090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D37481-AE84-4902-8C9B-2FA2D3E76DF7}"/>
              </a:ext>
            </a:extLst>
          </p:cNvPr>
          <p:cNvSpPr/>
          <p:nvPr/>
        </p:nvSpPr>
        <p:spPr>
          <a:xfrm>
            <a:off x="1066800" y="390625"/>
            <a:ext cx="100584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ANNOUNCEMENTS ON INDICO.UN EVENT PAGES</a:t>
            </a:r>
          </a:p>
        </p:txBody>
      </p:sp>
    </p:spTree>
    <p:extLst>
      <p:ext uri="{BB962C8B-B14F-4D97-AF65-F5344CB8AC3E}">
        <p14:creationId xmlns:p14="http://schemas.microsoft.com/office/powerpoint/2010/main" val="7836015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626"/>
            <a:ext cx="12192000" cy="609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626"/>
            <a:ext cx="12192000" cy="609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6309650" y="2490375"/>
            <a:ext cx="1627200" cy="2029800"/>
          </a:xfrm>
          <a:prstGeom prst="rect">
            <a:avLst/>
          </a:prstGeom>
          <a:solidFill>
            <a:srgbClr val="FF0000">
              <a:alpha val="15000"/>
            </a:srgbClr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38875" y="4445950"/>
            <a:ext cx="118146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"Lorem ipsum dolor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et dolore magna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Ut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ad minim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veniam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nostrud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exercitation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ullamco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nisi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aliquip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ex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commodo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I am important. Duis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irure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dolor in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reprehenderit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esse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cillum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dolore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fugiat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pariatur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Excepteur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sint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occaecat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cupidatat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proident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sunt in culpa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officia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deserunt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mollit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id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Sed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perspiciatis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unde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omnis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iste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natus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error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accusantium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doloremque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laudantium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totam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rem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aperiam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eaque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ipsa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quae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ab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illo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inventore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veritatis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et quasi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architecto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beatae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vitae dicta sunt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explicabo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I AM IMPORTANT Nemo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ipsam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aspernatur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odit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fugit, sed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consequuntur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magni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eos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ratione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sequi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nesciunt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Neque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porro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dolor sit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adipisci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sed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numquam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eius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modi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tempora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incidunt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et dolore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magnam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quaerat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 Ut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enim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ad minima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veniam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nostrum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exercitationem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ullam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corporis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suscipit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laboriosam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nisi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aliquid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ex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commodi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Quis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autem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vel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iure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reprehenderit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qui in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voluptate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esse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nihil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molestiae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consequatur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, vel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illum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qui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dolorem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eum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fugiat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quo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voluptas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pariatur</a:t>
            </a:r>
            <a:r>
              <a:rPr lang="en-US" sz="1200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?”</a:t>
            </a:r>
            <a:endParaRPr sz="1200" b="1" dirty="0">
              <a:solidFill>
                <a:srgbClr val="99999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159675" y="5338975"/>
            <a:ext cx="5892300" cy="921000"/>
          </a:xfrm>
          <a:prstGeom prst="rect">
            <a:avLst/>
          </a:prstGeom>
          <a:solidFill>
            <a:srgbClr val="FF0000">
              <a:alpha val="15000"/>
            </a:srgbClr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important info</a:t>
            </a:r>
            <a:endParaRPr sz="6000" b="1" dirty="0">
              <a:solidFill>
                <a:schemeClr val="bg2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4333425" y="1656750"/>
            <a:ext cx="70218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Highest quality</a:t>
            </a:r>
            <a:endParaRPr sz="4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6 languages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Diverse accents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 jargon</a:t>
            </a:r>
            <a:endParaRPr sz="4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25" y="2114375"/>
            <a:ext cx="2251825" cy="22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0" y="-91164"/>
            <a:ext cx="11718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FF"/>
                </a:solidFill>
              </a:rPr>
              <a:t>import</a:t>
            </a:r>
            <a:r>
              <a:rPr lang="en-US" sz="600">
                <a:solidFill>
                  <a:schemeClr val="dk1"/>
                </a:solidFill>
              </a:rPr>
              <a:t> numpy </a:t>
            </a:r>
            <a:r>
              <a:rPr lang="en-US" sz="600">
                <a:solidFill>
                  <a:srgbClr val="0000FF"/>
                </a:solidFill>
              </a:rPr>
              <a:t>as</a:t>
            </a:r>
            <a:r>
              <a:rPr lang="en-US" sz="600">
                <a:solidFill>
                  <a:schemeClr val="dk1"/>
                </a:solidFill>
              </a:rPr>
              <a:t> np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FF"/>
                </a:solidFill>
              </a:rPr>
              <a:t>class</a:t>
            </a:r>
            <a:r>
              <a:rPr lang="en-US" sz="600">
                <a:solidFill>
                  <a:schemeClr val="dk1"/>
                </a:solidFill>
              </a:rPr>
              <a:t> </a:t>
            </a:r>
            <a:r>
              <a:rPr lang="en-US" sz="600">
                <a:solidFill>
                  <a:srgbClr val="800080"/>
                </a:solidFill>
              </a:rPr>
              <a:t>NeuralNetwork</a:t>
            </a:r>
            <a:r>
              <a:rPr lang="en-US" sz="600">
                <a:solidFill>
                  <a:schemeClr val="dk1"/>
                </a:solidFill>
              </a:rPr>
              <a:t>():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__init__(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 seeding for random number generation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np.random.seed(</a:t>
            </a:r>
            <a:r>
              <a:rPr lang="en-US" sz="600">
                <a:solidFill>
                  <a:srgbClr val="0000FF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#converting weights to a 3 by 1 matrix with values from -1 to 1 and mean of 0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.synaptic_weights = </a:t>
            </a:r>
            <a:r>
              <a:rPr lang="en-US" sz="600">
                <a:solidFill>
                  <a:srgbClr val="ADD8E6"/>
                </a:solidFill>
              </a:rPr>
              <a:t>2</a:t>
            </a:r>
            <a:r>
              <a:rPr lang="en-US" sz="600">
                <a:solidFill>
                  <a:schemeClr val="dk1"/>
                </a:solidFill>
              </a:rPr>
              <a:t> * np.random.random((</a:t>
            </a:r>
            <a:r>
              <a:rPr lang="en-US" sz="600">
                <a:solidFill>
                  <a:srgbClr val="ADD8E6"/>
                </a:solidFill>
              </a:rPr>
              <a:t>3</a:t>
            </a:r>
            <a:r>
              <a:rPr lang="en-US" sz="600">
                <a:solidFill>
                  <a:schemeClr val="dk1"/>
                </a:solidFill>
              </a:rPr>
              <a:t>, 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)) - 1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sigmoid(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x):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#applying the sigmoid function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return</a:t>
            </a:r>
            <a:r>
              <a:rPr lang="en-US" sz="600">
                <a:solidFill>
                  <a:schemeClr val="dk1"/>
                </a:solidFill>
              </a:rPr>
              <a:t> 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 / (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 + np.exp(-x))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sigmoid_derivative(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x):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#computing derivative to the Sigmoid function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return</a:t>
            </a:r>
            <a:r>
              <a:rPr lang="en-US" sz="600">
                <a:solidFill>
                  <a:schemeClr val="dk1"/>
                </a:solidFill>
              </a:rPr>
              <a:t> x * (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 - x)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train(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training_inputs, training_outputs, training_iterations):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#training the model to make accurate predictions while adjusting weights continually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for</a:t>
            </a:r>
            <a:r>
              <a:rPr lang="en-US" sz="600">
                <a:solidFill>
                  <a:schemeClr val="dk1"/>
                </a:solidFill>
              </a:rPr>
              <a:t> iteration </a:t>
            </a:r>
            <a:r>
              <a:rPr lang="en-US" sz="600">
                <a:solidFill>
                  <a:srgbClr val="0000FF"/>
                </a:solidFill>
              </a:rPr>
              <a:t>in</a:t>
            </a:r>
            <a:r>
              <a:rPr lang="en-US" sz="600">
                <a:solidFill>
                  <a:schemeClr val="dk1"/>
                </a:solidFill>
              </a:rPr>
              <a:t> range(training_iterations):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FF0000"/>
                </a:solidFill>
              </a:rPr>
              <a:t>#siphon the training data via  the neuron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output =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.think(training_inputs)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FF0000"/>
                </a:solidFill>
              </a:rPr>
              <a:t>#computing error rate for back-propagation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error = training_outputs - output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FF0000"/>
                </a:solidFill>
              </a:rPr>
              <a:t>#performing weight adjustments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adjustments = np.dot(training_inputs.T, error *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.sigmoid_derivative(output))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.synaptic_weights += adjustments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def</a:t>
            </a:r>
            <a:r>
              <a:rPr lang="en-US" sz="600">
                <a:solidFill>
                  <a:schemeClr val="dk1"/>
                </a:solidFill>
              </a:rPr>
              <a:t> think(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, inputs):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#passing the inputs via the neuron to get output</a:t>
            </a:r>
            <a:r>
              <a:rPr lang="en-US" sz="600">
                <a:solidFill>
                  <a:schemeClr val="dk1"/>
                </a:solidFill>
              </a:rPr>
              <a:t>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FF0000"/>
                </a:solidFill>
              </a:rPr>
              <a:t>#converting values to floats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inputs = inputs.astype(</a:t>
            </a:r>
            <a:r>
              <a:rPr lang="en-US" sz="600">
                <a:solidFill>
                  <a:srgbClr val="0000FF"/>
                </a:solidFill>
              </a:rPr>
              <a:t>float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output =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.sigmoid(np.dot(inputs, </a:t>
            </a:r>
            <a:r>
              <a:rPr lang="en-US" sz="600">
                <a:solidFill>
                  <a:srgbClr val="0000FF"/>
                </a:solidFill>
              </a:rPr>
              <a:t>self</a:t>
            </a:r>
            <a:r>
              <a:rPr lang="en-US" sz="600">
                <a:solidFill>
                  <a:schemeClr val="dk1"/>
                </a:solidFill>
              </a:rPr>
              <a:t>.synaptic_weights))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</a:t>
            </a:r>
            <a:r>
              <a:rPr lang="en-US" sz="600">
                <a:solidFill>
                  <a:srgbClr val="0000FF"/>
                </a:solidFill>
              </a:rPr>
              <a:t>return</a:t>
            </a:r>
            <a:r>
              <a:rPr lang="en-US" sz="600">
                <a:solidFill>
                  <a:schemeClr val="dk1"/>
                </a:solidFill>
              </a:rPr>
              <a:t> output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FF"/>
                </a:solidFill>
              </a:rPr>
              <a:t>if</a:t>
            </a:r>
            <a:r>
              <a:rPr lang="en-US" sz="600">
                <a:solidFill>
                  <a:schemeClr val="dk1"/>
                </a:solidFill>
              </a:rPr>
              <a:t> __name__ == </a:t>
            </a:r>
            <a:r>
              <a:rPr lang="en-US" sz="600">
                <a:solidFill>
                  <a:srgbClr val="008000"/>
                </a:solidFill>
              </a:rPr>
              <a:t>"__main__"</a:t>
            </a:r>
            <a:r>
              <a:rPr lang="en-US" sz="600">
                <a:solidFill>
                  <a:schemeClr val="dk1"/>
                </a:solidFill>
              </a:rPr>
              <a:t>: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FF0000"/>
                </a:solidFill>
              </a:rPr>
              <a:t>#initializing the neuron class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neural_network = </a:t>
            </a:r>
            <a:r>
              <a:rPr lang="en-US" sz="600">
                <a:solidFill>
                  <a:srgbClr val="800080"/>
                </a:solidFill>
              </a:rPr>
              <a:t>NeuralNetwork</a:t>
            </a:r>
            <a:r>
              <a:rPr lang="en-US" sz="600">
                <a:solidFill>
                  <a:schemeClr val="dk1"/>
                </a:solidFill>
              </a:rPr>
              <a:t>()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"Beginning Randomly Generated Weights: 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(neural_network.synaptic_weights)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FF0000"/>
                </a:solidFill>
              </a:rPr>
              <a:t>#training data consisting of 4 examples--3 input values and 1 output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training_inputs = np.array([[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],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                    [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],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                    [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],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                            [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]])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training_outputs = np.array([[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1</a:t>
            </a:r>
            <a:r>
              <a:rPr lang="en-US" sz="600">
                <a:solidFill>
                  <a:schemeClr val="dk1"/>
                </a:solidFill>
              </a:rPr>
              <a:t>,</a:t>
            </a:r>
            <a:r>
              <a:rPr lang="en-US" sz="600">
                <a:solidFill>
                  <a:srgbClr val="ADD8E6"/>
                </a:solidFill>
              </a:rPr>
              <a:t>0</a:t>
            </a:r>
            <a:r>
              <a:rPr lang="en-US" sz="600">
                <a:solidFill>
                  <a:schemeClr val="dk1"/>
                </a:solidFill>
              </a:rPr>
              <a:t>]]).T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FF0000"/>
                </a:solidFill>
              </a:rPr>
              <a:t>#training taking place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neural_network.train(training_inputs, training_outputs, </a:t>
            </a:r>
            <a:r>
              <a:rPr lang="en-US" sz="600">
                <a:solidFill>
                  <a:srgbClr val="ADD8E6"/>
                </a:solidFill>
              </a:rPr>
              <a:t>15000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"Ending Weights After Training: 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(neural_network.synaptic_weights)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user_input_one = str(input(</a:t>
            </a:r>
            <a:r>
              <a:rPr lang="en-US" sz="600">
                <a:solidFill>
                  <a:srgbClr val="008000"/>
                </a:solidFill>
              </a:rPr>
              <a:t>"User Input One: "</a:t>
            </a:r>
            <a:r>
              <a:rPr lang="en-US" sz="600">
                <a:solidFill>
                  <a:schemeClr val="dk1"/>
                </a:solidFill>
              </a:rPr>
              <a:t>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user_input_two = str(input(</a:t>
            </a:r>
            <a:r>
              <a:rPr lang="en-US" sz="600">
                <a:solidFill>
                  <a:srgbClr val="008000"/>
                </a:solidFill>
              </a:rPr>
              <a:t>"User Input Two: "</a:t>
            </a:r>
            <a:r>
              <a:rPr lang="en-US" sz="600">
                <a:solidFill>
                  <a:schemeClr val="dk1"/>
                </a:solidFill>
              </a:rPr>
              <a:t>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user_input_three = str(input(</a:t>
            </a:r>
            <a:r>
              <a:rPr lang="en-US" sz="600">
                <a:solidFill>
                  <a:srgbClr val="008000"/>
                </a:solidFill>
              </a:rPr>
              <a:t>"User Input Three: "</a:t>
            </a:r>
            <a:r>
              <a:rPr lang="en-US" sz="600">
                <a:solidFill>
                  <a:schemeClr val="dk1"/>
                </a:solidFill>
              </a:rPr>
              <a:t>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"Considering New Situation: "</a:t>
            </a:r>
            <a:r>
              <a:rPr lang="en-US" sz="600">
                <a:solidFill>
                  <a:schemeClr val="dk1"/>
                </a:solidFill>
              </a:rPr>
              <a:t>, user_input_one, user_input_two, user_input_three)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"New Output data: 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(neural_network.think(np.array([user_input_one, user_input_two, user_input_three])))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</a:rPr>
              <a:t>    </a:t>
            </a:r>
            <a:r>
              <a:rPr lang="en-US" sz="600">
                <a:solidFill>
                  <a:srgbClr val="0000FF"/>
                </a:solidFill>
              </a:rPr>
              <a:t>print</a:t>
            </a:r>
            <a:r>
              <a:rPr lang="en-US" sz="600">
                <a:solidFill>
                  <a:schemeClr val="dk1"/>
                </a:solidFill>
              </a:rPr>
              <a:t>(</a:t>
            </a:r>
            <a:r>
              <a:rPr lang="en-US" sz="600">
                <a:solidFill>
                  <a:srgbClr val="008000"/>
                </a:solidFill>
              </a:rPr>
              <a:t>"Wow, we did it!"</a:t>
            </a:r>
            <a:r>
              <a:rPr lang="en-US" sz="600">
                <a:solidFill>
                  <a:schemeClr val="dk1"/>
                </a:solidFill>
              </a:rPr>
              <a:t>)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332850" y="2571150"/>
            <a:ext cx="80223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Facilitate development of</a:t>
            </a:r>
            <a:b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 proof solutions.</a:t>
            </a:r>
            <a:endParaRPr sz="4800" b="1" dirty="0">
              <a:solidFill>
                <a:schemeClr val="bg2">
                  <a:lumMod val="75000"/>
                </a:schemeClr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TRAINING DATA AVAILABLE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6107" y="1490670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(mapping hours of audio per language)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478B00-12F1-489F-886C-FADC9BAE4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7441" y="2382982"/>
          <a:ext cx="8957118" cy="198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8477314" imgH="1876459" progId="Excel.Sheet.12">
                  <p:embed/>
                </p:oleObj>
              </mc:Choice>
              <mc:Fallback>
                <p:oleObj name="Worksheet" r:id="rId3" imgW="8477314" imgH="1876459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D478B00-12F1-489F-886C-FADC9BAE4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7441" y="2382982"/>
                        <a:ext cx="8957118" cy="198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986262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0959" y="479395"/>
            <a:ext cx="6090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DCM GOLD STANDARD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2" y="1325910"/>
            <a:ext cx="11096396" cy="477351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1" y="1587178"/>
            <a:ext cx="11552381" cy="4190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3645763" y="669684"/>
            <a:ext cx="524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OUTPUT/ REFERENCE TEXT</a:t>
            </a:r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EFF0A-B277-496B-8D66-CE9C0B4C688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22eec61-2d44-43c5-b594-c27c970b8cd8"/>
    <ds:schemaRef ds:uri="081dbcec-f8f8-470e-9cf1-ff758009fc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00543B-8E45-4119-B131-10A81D467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562DC-BB9B-4139-B66A-C8163049A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dbcec-f8f8-470e-9cf1-ff758009fc79"/>
    <ds:schemaRef ds:uri="b22eec61-2d44-43c5-b594-c27c970b8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2178</Words>
  <Application>Microsoft Office PowerPoint</Application>
  <PresentationFormat>Widescreen</PresentationFormat>
  <Paragraphs>264</Paragraphs>
  <Slides>29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Wingdings</vt:lpstr>
      <vt:lpstr>Open Sans</vt:lpstr>
      <vt:lpstr>1_Office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DATA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HUMAN-GENERATED  CAPTIONING GONE WRONG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DATA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HUMAN-GENERATED  CAPTIONING GONE WRONG</vt:lpstr>
      <vt:lpstr>MAPPING DEMAND FOR MULTILINGUAL MEETINGS</vt:lpstr>
      <vt:lpstr>DIGITAL RECORDINGS REDESIGN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LOBANOVA</dc:creator>
  <cp:lastModifiedBy>Sapar Annayev</cp:lastModifiedBy>
  <cp:revision>16</cp:revision>
  <dcterms:modified xsi:type="dcterms:W3CDTF">2022-08-15T15:53:36Z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</Properties>
</file>