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7" r:id="rId5"/>
    <p:sldId id="945" r:id="rId6"/>
    <p:sldId id="946" r:id="rId7"/>
    <p:sldId id="958" r:id="rId8"/>
    <p:sldId id="947" r:id="rId9"/>
    <p:sldId id="949" r:id="rId10"/>
    <p:sldId id="950" r:id="rId11"/>
    <p:sldId id="959" r:id="rId12"/>
    <p:sldId id="960" r:id="rId13"/>
    <p:sldId id="961" r:id="rId14"/>
    <p:sldId id="951" r:id="rId15"/>
    <p:sldId id="962" r:id="rId16"/>
    <p:sldId id="952" r:id="rId17"/>
    <p:sldId id="963" r:id="rId18"/>
    <p:sldId id="953" r:id="rId19"/>
    <p:sldId id="708" r:id="rId20"/>
  </p:sldIdLst>
  <p:sldSz cx="12192000" cy="6858000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4543" userDrawn="1">
          <p15:clr>
            <a:srgbClr val="A4A3A4"/>
          </p15:clr>
        </p15:guide>
        <p15:guide id="3" pos="6108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5496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pos="6403" userDrawn="1">
          <p15:clr>
            <a:srgbClr val="A4A3A4"/>
          </p15:clr>
        </p15:guide>
        <p15:guide id="8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nshoven" initials="CM" lastIdx="4" clrIdx="0">
    <p:extLst>
      <p:ext uri="{19B8F6BF-5375-455C-9EA6-DF929625EA0E}">
        <p15:presenceInfo xmlns:p15="http://schemas.microsoft.com/office/powerpoint/2012/main" userId="S::christophe.manshoven@un.org::40a22272-7167-4a9b-bb17-7a19b3c4df65" providerId="AD"/>
      </p:ext>
    </p:extLst>
  </p:cmAuthor>
  <p:cmAuthor id="2" name="Giuseppe Di Bona" initials="GB" lastIdx="1" clrIdx="1">
    <p:extLst>
      <p:ext uri="{19B8F6BF-5375-455C-9EA6-DF929625EA0E}">
        <p15:presenceInfo xmlns:p15="http://schemas.microsoft.com/office/powerpoint/2012/main" userId="S::giuseppe.dibona@un.org::b8699db3-b2f4-4a37-b2a5-14e0c2ecf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14"/>
      </p:cViewPr>
      <p:guideLst>
        <p:guide orient="horz" pos="459"/>
        <p:guide pos="4543"/>
        <p:guide pos="6108"/>
        <p:guide pos="7333"/>
        <p:guide pos="5496"/>
        <p:guide pos="257"/>
        <p:guide pos="6403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723D8B-BBD9-9B40-9E18-AA1EB0A97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B7697-4886-A042-9B56-37050386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556988-EFCA-1E41-9965-FDE2F1CA5439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1ED4A-42A2-A24D-849E-55AADF2B4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AA978-ED75-F64E-8F19-DAA8991A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E9A339-FA46-5241-8C11-70A60AA8B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A6A9DA-1BB2-4AA4-BA4A-B8C428425A2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D344B7-3002-4AD0-AE5F-BD1E66CE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1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53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2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5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C077BD-1E22-F542-9968-8649DC5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1793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5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79D47DE-48EA-D644-8EF6-BA2568454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225" y="6070600"/>
            <a:ext cx="1049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err="1">
                <a:solidFill>
                  <a:srgbClr val="095271"/>
                </a:solidFill>
                <a:latin typeface="PT Sans" panose="020B0503020203020204" pitchFamily="34" charset="77"/>
              </a:rPr>
              <a:t>indico.un.org</a:t>
            </a:r>
            <a:endParaRPr lang="en-US" altLang="en-US" sz="1200" b="1">
              <a:solidFill>
                <a:srgbClr val="09527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2" r:id="rId4"/>
    <p:sldLayoutId id="2147483675" r:id="rId5"/>
    <p:sldLayoutId id="214748367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unog.ch/indicohelp/contact-u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unog.ch/indicohelp/contact-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itednations.sharepoint.com/sites/UE2Indico/Shared%20Documents/Reporting%20and%20Documentation/Stakeholders%20Meeting/April%202022/Indico.UN_StakeholdersMeeting_27April2022.pptx?web=1" TargetMode="External"/><Relationship Id="rId4" Type="http://schemas.openxmlformats.org/officeDocument/2006/relationships/hyperlink" Target="https://rtce-confluence.unog.ch/download/attachments/145463294/Paper-Migration%20of%20Indico.UN%20-%20v1%20to%20v2.pdf?version=1&amp;modificationDate=1657704687646&amp;api=v2&amp;download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038A0-2500-2B4E-BF3E-8E51FD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2" y="1223963"/>
            <a:ext cx="10200958" cy="2387600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PT Sans"/>
              </a:rPr>
              <a:t>Migration of v1 events to version 2</a:t>
            </a:r>
            <a:endParaRPr lang="en-US" dirty="0">
              <a:latin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Registration (4/4) 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0B457-FDFE-412D-938D-81EC7A863F9B}"/>
              </a:ext>
            </a:extLst>
          </p:cNvPr>
          <p:cNvSpPr txBox="1"/>
          <p:nvPr/>
        </p:nvSpPr>
        <p:spPr>
          <a:xfrm>
            <a:off x="278510" y="893236"/>
            <a:ext cx="1149672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Field Types</a:t>
            </a:r>
          </a:p>
          <a:p>
            <a:endParaRPr lang="en-US" sz="18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9D5072-170E-4582-B667-6A13686B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36C3A-0CF0-497A-B43C-3877C3EBE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09" y="1263410"/>
            <a:ext cx="6423236" cy="48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Protection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BA215-8932-428B-B10C-072C3B2237CE}"/>
              </a:ext>
            </a:extLst>
          </p:cNvPr>
          <p:cNvSpPr txBox="1"/>
          <p:nvPr/>
        </p:nvSpPr>
        <p:spPr>
          <a:xfrm>
            <a:off x="278510" y="893236"/>
            <a:ext cx="761843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fields that are enclosed in green boxes will be migrated</a:t>
            </a:r>
          </a:p>
          <a:p>
            <a:endParaRPr lang="en-US" dirty="0"/>
          </a:p>
          <a:p>
            <a:r>
              <a:rPr lang="en-US" dirty="0"/>
              <a:t>The following fields will not be migrated: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Modification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Session coordinator's rights</a:t>
            </a:r>
          </a:p>
          <a:p>
            <a:endParaRPr lang="en-US" dirty="0"/>
          </a:p>
          <a:p>
            <a:r>
              <a:rPr lang="en-US" dirty="0"/>
              <a:t>The above fields are not migrated as there has been minimal use of them in version 1.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9E7C64-E3A2-48F5-90DE-E45D0FAB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624" y="7345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1D79CD-D949-4EB8-BB53-FE127F83A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00240"/>
              </p:ext>
            </p:extLst>
          </p:nvPr>
        </p:nvGraphicFramePr>
        <p:xfrm>
          <a:off x="8145624" y="734585"/>
          <a:ext cx="355282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52381" imgH="7725853" progId="Paint.Picture">
                  <p:embed/>
                </p:oleObj>
              </mc:Choice>
              <mc:Fallback>
                <p:oleObj name="Bitmap Image" r:id="rId3" imgW="5552381" imgH="7725853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1D79CD-D949-4EB8-BB53-FE127F83A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624" y="734585"/>
                        <a:ext cx="3552825" cy="493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45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Tools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BA215-8932-428B-B10C-072C3B2237CE}"/>
              </a:ext>
            </a:extLst>
          </p:cNvPr>
          <p:cNvSpPr txBox="1"/>
          <p:nvPr/>
        </p:nvSpPr>
        <p:spPr>
          <a:xfrm>
            <a:off x="278510" y="893236"/>
            <a:ext cx="7618435" cy="3151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Managers should create new events on version 2 before cloning to make copies of events. </a:t>
            </a:r>
          </a:p>
          <a:p>
            <a:endParaRPr lang="en-US" dirty="0"/>
          </a:p>
          <a:p>
            <a:r>
              <a:rPr lang="en-US" u="sng" dirty="0"/>
              <a:t>Events that are migrated from version 1 should not be cloned. </a:t>
            </a:r>
          </a:p>
          <a:p>
            <a:endParaRPr lang="en-US" u="sng" dirty="0"/>
          </a:p>
          <a:p>
            <a:endParaRPr lang="en-US" u="sng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Lock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settings applied for locking an event will be migrated to version 2 </a:t>
            </a:r>
          </a:p>
          <a:p>
            <a:endParaRPr lang="en-US" u="sng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9E7C64-E3A2-48F5-90DE-E45D0FAB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624" y="7345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AACD27-8857-43CC-AFD6-E587BB12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349" y="1534822"/>
            <a:ext cx="137833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F08818-CCA6-4487-AD52-229F6DF40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2899"/>
              </p:ext>
            </p:extLst>
          </p:nvPr>
        </p:nvGraphicFramePr>
        <p:xfrm>
          <a:off x="7504303" y="2468859"/>
          <a:ext cx="4409187" cy="210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361905" imgH="3038095" progId="Paint.Picture">
                  <p:embed/>
                </p:oleObj>
              </mc:Choice>
              <mc:Fallback>
                <p:oleObj name="Bitmap Image" r:id="rId3" imgW="6361905" imgH="3038095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F08818-CCA6-4487-AD52-229F6DF40C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303" y="2468859"/>
                        <a:ext cx="4409187" cy="2104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91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77538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Layout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9CF93-4C5C-4BF4-B8B1-B71550E96F67}"/>
              </a:ext>
            </a:extLst>
          </p:cNvPr>
          <p:cNvSpPr txBox="1"/>
          <p:nvPr/>
        </p:nvSpPr>
        <p:spPr>
          <a:xfrm>
            <a:off x="278510" y="893236"/>
            <a:ext cx="7618435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Layout</a:t>
            </a:r>
          </a:p>
          <a:p>
            <a:endParaRPr lang="en-US" dirty="0"/>
          </a:p>
          <a:p>
            <a:r>
              <a:rPr lang="en-US" dirty="0"/>
              <a:t>All settings that are enclosed in green boxes will be migrated.</a:t>
            </a:r>
          </a:p>
          <a:p>
            <a:endParaRPr lang="en-US" dirty="0"/>
          </a:p>
          <a:p>
            <a:r>
              <a:rPr lang="en-US" dirty="0"/>
              <a:t>The following settings will not be migrated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Stylesheets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Bookmarks </a:t>
            </a:r>
          </a:p>
          <a:p>
            <a:endParaRPr lang="en-US" dirty="0"/>
          </a:p>
          <a:p>
            <a:r>
              <a:rPr lang="en-US" dirty="0"/>
              <a:t>Managers who wish to have a backup of the stylesheets should ensure that they are manually backed up.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18D8A-58CE-41F5-BB9A-2900EB9D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137BF6E-93B3-41BD-BC59-1C5AAD1D2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82408"/>
              </p:ext>
            </p:extLst>
          </p:nvPr>
        </p:nvGraphicFramePr>
        <p:xfrm>
          <a:off x="8341614" y="809848"/>
          <a:ext cx="35718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152381" imgH="7392432" progId="Paint.Picture">
                  <p:embed/>
                </p:oleObj>
              </mc:Choice>
              <mc:Fallback>
                <p:oleObj name="Bitmap Image" r:id="rId3" imgW="7152381" imgH="7392432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137BF6E-93B3-41BD-BC59-1C5AAD1D29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614" y="809848"/>
                        <a:ext cx="3571875" cy="369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6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77538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Logs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9CF93-4C5C-4BF4-B8B1-B71550E96F67}"/>
              </a:ext>
            </a:extLst>
          </p:cNvPr>
          <p:cNvSpPr txBox="1"/>
          <p:nvPr/>
        </p:nvSpPr>
        <p:spPr>
          <a:xfrm>
            <a:off x="278510" y="893236"/>
            <a:ext cx="7618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log data will be migrated for reference.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18D8A-58CE-41F5-BB9A-2900EB9D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C51C089-00CD-49CA-8279-962973A6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89" y="1360711"/>
            <a:ext cx="173651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5FE540-B492-4E5F-BC61-3D186FB70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058751"/>
              </p:ext>
            </p:extLst>
          </p:nvPr>
        </p:nvGraphicFramePr>
        <p:xfrm>
          <a:off x="149290" y="1360712"/>
          <a:ext cx="5060302" cy="435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640116" imgH="6571429" progId="Paint.Picture">
                  <p:embed/>
                </p:oleObj>
              </mc:Choice>
              <mc:Fallback>
                <p:oleObj name="Bitmap Image" r:id="rId3" imgW="7640116" imgH="6571429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25FE540-B492-4E5F-BC61-3D186FB709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90" y="1360712"/>
                        <a:ext cx="5060302" cy="4354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7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Points to consider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DC28D-DB71-43EC-84AD-0D4B88A71197}"/>
              </a:ext>
            </a:extLst>
          </p:cNvPr>
          <p:cNvSpPr txBox="1"/>
          <p:nvPr/>
        </p:nvSpPr>
        <p:spPr>
          <a:xfrm>
            <a:off x="438912" y="1161288"/>
            <a:ext cx="10351008" cy="4130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800" b="1" u="sng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Important points to remember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Ensure that your organization/team (category) is migrated to version 2 before the 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October.</a:t>
            </a:r>
            <a:b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3"/>
              </a:rPr>
              <a:t>Contact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support team using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3"/>
              </a:rPr>
              <a:t>contact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form if you are unsure or need assistance.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 not create an event in version 1 starting after or during the 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October 2022.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You do not need to take any action regarding events that were created in version 1 (and end before the 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October 2022.) unless you want to manually create a backup of a setting that is not migrated.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 new features will be developed for Indico.UN after the 15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July until the end of the decommissioning of version 1.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0E8-BC5D-4B35-B56C-BCBD99865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6000"/>
              <a:t>THANK YOU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0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Introduction</a:t>
            </a:r>
            <a:endParaRPr lang="en-GB" sz="4400" b="1" spc="30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28662-38F0-43FD-9BC7-EDAD9E184168}"/>
              </a:ext>
            </a:extLst>
          </p:cNvPr>
          <p:cNvSpPr txBox="1"/>
          <p:nvPr/>
        </p:nvSpPr>
        <p:spPr>
          <a:xfrm>
            <a:off x="381374" y="1005862"/>
            <a:ext cx="11039482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We will decommission Indico.UN v1 in early October and only use Indico.UN v2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Most clients are already migrated to v2 but old events are still in v1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your organization or team is not yet migrated to version 2, </a:t>
            </a:r>
            <a:r>
              <a:rPr lang="en-US" b="1" u="sng" dirty="0">
                <a:hlinkClick r:id="rId3"/>
              </a:rPr>
              <a:t>contact</a:t>
            </a:r>
            <a:r>
              <a:rPr lang="en-US" b="1" dirty="0"/>
              <a:t> the Indico.UN support team immediately</a:t>
            </a:r>
            <a:r>
              <a:rPr lang="en-US" dirty="0"/>
              <a:t> 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The migration will copy the event data from the v1 system to the v2 system in October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Information regarding the migration has been shared previously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4"/>
              </a:rPr>
              <a:t>Paper on the Decommissioning of Indico.UN version 1</a:t>
            </a: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5"/>
              </a:rPr>
              <a:t>Indico.UN Bulletin #2022/1 - Settings and fields retained during the migration of past events to version 2 </a:t>
            </a: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u="sng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This presentation will cover the contents of the Bulletin and only applies to organizations that started using Indico.UN on v1</a:t>
            </a:r>
          </a:p>
          <a:p>
            <a:pPr algn="l"/>
            <a:endParaRPr lang="en-US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2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General settings (1/2) 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FFDB95-10AC-40C9-B83C-9E6873E0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534" y="681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F9BB13-C718-48CB-A187-B2F549019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524614"/>
              </p:ext>
            </p:extLst>
          </p:nvPr>
        </p:nvGraphicFramePr>
        <p:xfrm>
          <a:off x="8453534" y="681135"/>
          <a:ext cx="3552825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61905" imgH="7276190" progId="Paint.Picture">
                  <p:embed/>
                </p:oleObj>
              </mc:Choice>
              <mc:Fallback>
                <p:oleObj name="Bitmap Image" r:id="rId3" imgW="5161905" imgH="727619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F9BB13-C718-48CB-A187-B2F549019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534" y="681135"/>
                        <a:ext cx="3552825" cy="501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BC27C1-1EC2-4C97-AA26-B2C45B986ADC}"/>
              </a:ext>
            </a:extLst>
          </p:cNvPr>
          <p:cNvSpPr txBox="1"/>
          <p:nvPr/>
        </p:nvSpPr>
        <p:spPr>
          <a:xfrm>
            <a:off x="447869" y="1184988"/>
            <a:ext cx="7865707" cy="404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settings that are enclosed in green boxes will be migrated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Settings that will not be migrated include: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Default style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Event type </a:t>
            </a:r>
            <a:b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(Will be defaulted to the default value in version 2 with no impact for events)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event URLs will be migrated, ensuring that event invitees and the public can access the event page. </a:t>
            </a:r>
            <a:b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addition, if a short URL was defined for an event in version 1, it will continue working after the migration to version 2 unless the same short URL was used twice, in which case it will only be retained for the most recent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0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General settings (2/2) 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FFDB95-10AC-40C9-B83C-9E6873E0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534" y="681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C27C1-1EC2-4C97-AA26-B2C45B986ADC}"/>
              </a:ext>
            </a:extLst>
          </p:cNvPr>
          <p:cNvSpPr txBox="1"/>
          <p:nvPr/>
        </p:nvSpPr>
        <p:spPr>
          <a:xfrm>
            <a:off x="447869" y="1184988"/>
            <a:ext cx="7743437" cy="4122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the events are in the past and badges no longer need to be printed, Security Settings won’t be migrated.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Fields that won’t be migrated include: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Chairpersons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Type of contributions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Custom lists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Badge Templates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 not sync with gMeets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Custom class field will be mapped to the equivalent representation type schema in version 2. 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06A2E0D-6F72-40FA-BA76-867A85D7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664" y="307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18F5BC-8ACC-44E6-ABFD-ECDE020B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4A40AF9-C887-4C42-B6E7-721AB3F29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93796"/>
              </p:ext>
            </p:extLst>
          </p:nvPr>
        </p:nvGraphicFramePr>
        <p:xfrm>
          <a:off x="8191306" y="1184988"/>
          <a:ext cx="3552825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334745" imgH="5923810" progId="Paint.Picture">
                  <p:embed/>
                </p:oleObj>
              </mc:Choice>
              <mc:Fallback>
                <p:oleObj name="Bitmap Image" r:id="rId3" imgW="5334745" imgH="592381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4A40AF9-C887-4C42-B6E7-721AB3F29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306" y="1184988"/>
                        <a:ext cx="3552825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36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Timetable 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0A6FD-8F65-4D97-93D1-E2F6161FEDC3}"/>
              </a:ext>
            </a:extLst>
          </p:cNvPr>
          <p:cNvSpPr txBox="1"/>
          <p:nvPr/>
        </p:nvSpPr>
        <p:spPr>
          <a:xfrm>
            <a:off x="337961" y="1054359"/>
            <a:ext cx="7865707" cy="5159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Session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settings that are enclosed in green boxes will be migrated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Fields that won’t be migrated include: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Sub-Title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Session Type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Break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fields will be migrated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Contribution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Contribution will not be migrated to version 2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644BAA7-8495-4135-A0CE-543DAB16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664" y="8932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F77B33A-1683-48D3-A963-A0400E055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70978"/>
              </p:ext>
            </p:extLst>
          </p:nvPr>
        </p:nvGraphicFramePr>
        <p:xfrm>
          <a:off x="8434956" y="106853"/>
          <a:ext cx="355282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068007" imgH="5571429" progId="Paint.Picture">
                  <p:embed/>
                </p:oleObj>
              </mc:Choice>
              <mc:Fallback>
                <p:oleObj name="Bitmap Image" r:id="rId3" imgW="5068007" imgH="5571429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F77B33A-1683-48D3-A963-A0400E0550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956" y="106853"/>
                        <a:ext cx="3552825" cy="390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C4868EA-3D6D-4994-868E-FEAF6C26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DF829E8-812C-473F-AB56-CD8FA7778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339411"/>
              </p:ext>
            </p:extLst>
          </p:nvPr>
        </p:nvGraphicFramePr>
        <p:xfrm>
          <a:off x="8482934" y="4012103"/>
          <a:ext cx="35528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028571" imgH="4019048" progId="Paint.Picture">
                  <p:embed/>
                </p:oleObj>
              </mc:Choice>
              <mc:Fallback>
                <p:oleObj name="Bitmap Image" r:id="rId5" imgW="5028571" imgH="4019048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DF829E8-812C-473F-AB56-CD8FA77782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934" y="4012103"/>
                        <a:ext cx="3552825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51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Material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3E5DE26-65AD-442B-8B38-28EC3B6C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384" y="8932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0D6CC9-351C-4511-9187-578DF424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793897"/>
              </p:ext>
            </p:extLst>
          </p:nvPr>
        </p:nvGraphicFramePr>
        <p:xfrm>
          <a:off x="438347" y="2040901"/>
          <a:ext cx="355282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866667" imgH="4334480" progId="Paint.Picture">
                  <p:embed/>
                </p:oleObj>
              </mc:Choice>
              <mc:Fallback>
                <p:oleObj name="Bitmap Image" r:id="rId3" imgW="3866667" imgH="433448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F0D6CC9-351C-4511-9187-578DF424F9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47" y="2040901"/>
                        <a:ext cx="355282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7E031A-3D46-4243-9474-1B9345FA3747}"/>
              </a:ext>
            </a:extLst>
          </p:cNvPr>
          <p:cNvSpPr txBox="1"/>
          <p:nvPr/>
        </p:nvSpPr>
        <p:spPr>
          <a:xfrm>
            <a:off x="337961" y="1054359"/>
            <a:ext cx="7306423" cy="375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fields and uploaded files will be migrated.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6FF75-163E-40C3-AF60-405E7BA8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796" y="2995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A0D0D6-7DDB-46F0-86AD-584191C5C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65380"/>
              </p:ext>
            </p:extLst>
          </p:nvPr>
        </p:nvGraphicFramePr>
        <p:xfrm>
          <a:off x="4544009" y="3531800"/>
          <a:ext cx="35528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858164" imgH="2276793" progId="Paint.Picture">
                  <p:embed/>
                </p:oleObj>
              </mc:Choice>
              <mc:Fallback>
                <p:oleObj name="Bitmap Image" r:id="rId5" imgW="3858164" imgH="2276793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FA0D0D6-7DDB-46F0-86AD-584191C5C3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009" y="3531800"/>
                        <a:ext cx="3552825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54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Registration (1/4) 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827BC-C1A6-4495-AFD5-6350CF3EB1EC}"/>
              </a:ext>
            </a:extLst>
          </p:cNvPr>
          <p:cNvSpPr txBox="1"/>
          <p:nvPr/>
        </p:nvSpPr>
        <p:spPr>
          <a:xfrm>
            <a:off x="393192" y="1556018"/>
            <a:ext cx="112471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meeting participant registrant data will be migrated to version 2.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Meeting managers will be able to access historic registration data once the migration to version 2 is completed. 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following slides detail the registration configuration fields that will be (and will not be) migrated. 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9D5072-170E-4582-B667-6A13686B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Registration (2/4)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0B457-FDFE-412D-938D-81EC7A863F9B}"/>
              </a:ext>
            </a:extLst>
          </p:cNvPr>
          <p:cNvSpPr txBox="1"/>
          <p:nvPr/>
        </p:nvSpPr>
        <p:spPr>
          <a:xfrm>
            <a:off x="278510" y="893236"/>
            <a:ext cx="8255605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Setup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All fields that are enclosed in green boxes will be migrated.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following fields will not be migrated as registrations for these events will already be closed.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Max no of registrants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Automatic notification on approve/reject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Email registrant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Limit NGO badge's validity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Limit Public badge's validity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Restrict NGO selection to the approved list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Quota for NGO Approvals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Quota for NGO Approvals Per Session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Registration Quota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 Must have an account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 Allow renewal registration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Always display full list of registrations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Excluded Representation Types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9D5072-170E-4582-B667-6A13686B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98EDF2-3D2E-4756-B44F-2AEC84A5C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020306"/>
              </p:ext>
            </p:extLst>
          </p:nvPr>
        </p:nvGraphicFramePr>
        <p:xfrm>
          <a:off x="8619460" y="45770"/>
          <a:ext cx="3552825" cy="658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858164" imgH="7152381" progId="Paint.Picture">
                  <p:embed/>
                </p:oleObj>
              </mc:Choice>
              <mc:Fallback>
                <p:oleObj name="Bitmap Image" r:id="rId3" imgW="3858164" imgH="7152381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E98EDF2-3D2E-4756-B44F-2AEC84A5C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460" y="45770"/>
                        <a:ext cx="3552825" cy="658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Registration (3/4) 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0B457-FDFE-412D-938D-81EC7A863F9B}"/>
              </a:ext>
            </a:extLst>
          </p:cNvPr>
          <p:cNvSpPr txBox="1"/>
          <p:nvPr/>
        </p:nvSpPr>
        <p:spPr>
          <a:xfrm>
            <a:off x="278510" y="893236"/>
            <a:ext cx="11496723" cy="3184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Edit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As the registration form is built dynamically using fields, the section below will detail the sections and field types that will and will not be migrated. </a:t>
            </a:r>
          </a:p>
          <a:p>
            <a:pPr algn="l"/>
            <a:endParaRPr lang="en-US" dirty="0"/>
          </a:p>
          <a:p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Sections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9D5072-170E-4582-B667-6A13686B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EA74-1DF3-40D4-B80F-4D57E70A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09" y="2573207"/>
            <a:ext cx="104489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5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0.2408"/>
  <p:tag name="SLIDO_PRESENTATION_ID" val="00000000-0000-0000-0000-000000000000"/>
  <p:tag name="SLIDO_EVENT_SECTION_UUID" val="26b3345c-b3f0-4d9a-9f9b-57743235bcf8"/>
  <p:tag name="SLIDO_EVENT_UUID" val="c2a3dcdd-f8e9-4f07-afd4-5851510552a3"/>
</p:tagLst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BE6BD7-71D4-4A5F-BA11-3134F38CDD49}"/>
</file>

<file path=customXml/itemProps2.xml><?xml version="1.0" encoding="utf-8"?>
<ds:datastoreItem xmlns:ds="http://schemas.openxmlformats.org/officeDocument/2006/customXml" ds:itemID="{CE0F4488-42CC-4A83-B053-DAFE7DFA7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21FC5-3668-4CFD-8533-1AECBE1D7D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cfbf084-ad3a-46e0-b363-31680f31578c"/>
    <ds:schemaRef ds:uri="a333398c-7e7e-40ff-96ad-b22bfc0f291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{C55B7E96-9B49-064C-B723-EAFABA20CB6D}tf10001060</Template>
  <TotalTime>27</TotalTime>
  <Words>845</Words>
  <Application>Microsoft Office PowerPoint</Application>
  <PresentationFormat>Widescreen</PresentationFormat>
  <Paragraphs>145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Migration of v1 events to version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STECKHAN</dc:creator>
  <cp:lastModifiedBy>Christophe Manshoven</cp:lastModifiedBy>
  <cp:revision>15</cp:revision>
  <dcterms:created xsi:type="dcterms:W3CDTF">2020-04-08T14:43:03Z</dcterms:created>
  <dcterms:modified xsi:type="dcterms:W3CDTF">2022-08-15T15:48:06Z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  <property fmtid="{D5CDD505-2E9C-101B-9397-08002B2CF9AE}" pid="3" name="SlidoAppVersion">
    <vt:lpwstr>1.0.0.2408</vt:lpwstr>
  </property>
</Properties>
</file>