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9"/>
  </p:notesMasterIdLst>
  <p:sldIdLst>
    <p:sldId id="911" r:id="rId5"/>
    <p:sldId id="923" r:id="rId6"/>
    <p:sldId id="912" r:id="rId7"/>
    <p:sldId id="91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har Shahzad" initials="SS" lastIdx="1" clrIdx="0">
    <p:extLst>
      <p:ext uri="{19B8F6BF-5375-455C-9EA6-DF929625EA0E}">
        <p15:presenceInfo xmlns:p15="http://schemas.microsoft.com/office/powerpoint/2012/main" userId="S::sehar.shahzad@un.org::6b9ebba1-fbb9-4eff-ad97-4a7221a23e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0092F6"/>
    <a:srgbClr val="CC99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FD187-E688-4242-96A7-549C344BFF3A}" type="datetimeFigureOut">
              <a:rPr lang="en-US" smtClean="0"/>
              <a:t>8/18/22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FEE6E-A8BE-43A4-A113-EDB8E4220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71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D344B7-3002-4AD0-AE5F-BD1E66CEE7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70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D344B7-3002-4AD0-AE5F-BD1E66CEE7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67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20DEA7-9CD0-CD4C-A01F-A8CE0ACDF6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" y="0"/>
            <a:ext cx="122072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896" y="1224011"/>
            <a:ext cx="5049982" cy="2387600"/>
          </a:xfrm>
          <a:prstGeom prst="rect">
            <a:avLst/>
          </a:prstGeom>
        </p:spPr>
        <p:txBody>
          <a:bodyPr anchor="b"/>
          <a:lstStyle>
            <a:lvl1pPr algn="l">
              <a:defRPr sz="3400" b="1" i="0" cap="all" spc="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396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0C077BD-1E22-F542-9968-8649DC58D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" y="0"/>
            <a:ext cx="1220724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28B46D-9098-BC40-9FB0-B2ED7572789A}"/>
              </a:ext>
            </a:extLst>
          </p:cNvPr>
          <p:cNvSpPr txBox="1">
            <a:spLocks/>
          </p:cNvSpPr>
          <p:nvPr userDrawn="1"/>
        </p:nvSpPr>
        <p:spPr>
          <a:xfrm>
            <a:off x="914400" y="457200"/>
            <a:ext cx="10519576" cy="10272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 spc="300">
                <a:solidFill>
                  <a:srgbClr val="095271"/>
                </a:solidFill>
                <a:latin typeface="PT Sans" panose="020B0503020203020204" pitchFamily="34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000" b="1" i="0" baseline="0">
                <a:solidFill>
                  <a:schemeClr val="bg1"/>
                </a:solidFill>
                <a:latin typeface="Calibri" panose="020F0502020204030204" pitchFamily="34" charset="0"/>
              </a:rPr>
              <a:t>AGENDA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F4ADB90-CE99-424F-B566-22FC8D3CF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6255" y="1484458"/>
            <a:ext cx="8431687" cy="3771354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sz="1600" b="1" i="0" cap="none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457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399" y="457200"/>
            <a:ext cx="5405147" cy="102725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3000" b="1" spc="3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914400" y="2057400"/>
            <a:ext cx="5405148" cy="3657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7169726" y="1"/>
            <a:ext cx="5022273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843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2B459D-59B4-AE41-87CF-63E66E130CF1}"/>
              </a:ext>
            </a:extLst>
          </p:cNvPr>
          <p:cNvSpPr txBox="1">
            <a:spLocks/>
          </p:cNvSpPr>
          <p:nvPr userDrawn="1"/>
        </p:nvSpPr>
        <p:spPr>
          <a:xfrm>
            <a:off x="914400" y="457200"/>
            <a:ext cx="10519576" cy="10272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 spc="300">
                <a:solidFill>
                  <a:srgbClr val="095271"/>
                </a:solidFill>
                <a:latin typeface="PT Sans" panose="020B0503020203020204" pitchFamily="34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000" b="1" i="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8D2D0F5-E61D-5749-9A88-8155ECE800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243012"/>
            <a:ext cx="8079188" cy="4371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C7B749-15E3-4744-B477-F787DC6133A3}"/>
              </a:ext>
            </a:extLst>
          </p:cNvPr>
          <p:cNvSpPr txBox="1"/>
          <p:nvPr userDrawn="1"/>
        </p:nvSpPr>
        <p:spPr>
          <a:xfrm>
            <a:off x="1222408" y="6814686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9497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733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CF13-D140-47D2-ABB9-2F8477A280D7}" type="datetimeFigureOut">
              <a:rPr lang="en-US" smtClean="0"/>
              <a:t>8/18/22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55FC-4CAA-4F96-A44C-BFC954F2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5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978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B7A90E-53FD-C34A-BA40-F9D40D49CA9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" y="0"/>
            <a:ext cx="1220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2-reg-demo.unog.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https://indico.un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.accreditation@un.or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7179F3-1959-E749-AE93-FC3D029C9AEA}"/>
              </a:ext>
            </a:extLst>
          </p:cNvPr>
          <p:cNvSpPr txBox="1">
            <a:spLocks/>
          </p:cNvSpPr>
          <p:nvPr/>
        </p:nvSpPr>
        <p:spPr>
          <a:xfrm>
            <a:off x="0" y="35738"/>
            <a:ext cx="12192000" cy="67653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30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Step 1: Account creation</a:t>
            </a:r>
            <a:endParaRPr kumimoji="0" lang="en-GB" sz="3500" b="1" i="0" u="none" strike="noStrike" kern="1200" cap="none" spc="30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4FF3A2-4A92-42CA-8B27-930CF2458683}"/>
              </a:ext>
            </a:extLst>
          </p:cNvPr>
          <p:cNvSpPr/>
          <p:nvPr/>
        </p:nvSpPr>
        <p:spPr>
          <a:xfrm>
            <a:off x="161931" y="897625"/>
            <a:ext cx="340904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u="sng" spc="3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Demo</a:t>
            </a:r>
            <a:r>
              <a:rPr lang="en-US" sz="2000" dirty="0"/>
              <a:t> environment: </a:t>
            </a:r>
            <a:r>
              <a:rPr lang="en-US" sz="2000" dirty="0">
                <a:hlinkClick r:id="rId3"/>
              </a:rPr>
              <a:t>https://v2-reg-demo.unog.ch/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Production</a:t>
            </a:r>
            <a:r>
              <a:rPr lang="en-US" sz="2000" dirty="0"/>
              <a:t> environment: </a:t>
            </a:r>
            <a:r>
              <a:rPr lang="en-US" sz="2000" u="sng" spc="300" dirty="0">
                <a:solidFill>
                  <a:schemeClr val="accent1">
                    <a:lumMod val="75000"/>
                  </a:schemeClr>
                </a:solidFill>
                <a:cs typeface="Calibri"/>
                <a:hlinkClick r:id="rId4"/>
              </a:rPr>
              <a:t>https://indico.un.org/</a:t>
            </a:r>
            <a:endParaRPr lang="en-US" sz="2000" u="sng" spc="3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spc="3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D4C574-354A-8849-A806-091AB397A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22" y="712269"/>
            <a:ext cx="8249276" cy="5101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CE1B7F4-E0B2-FC4A-A356-4CF68CA3D476}"/>
              </a:ext>
            </a:extLst>
          </p:cNvPr>
          <p:cNvSpPr/>
          <p:nvPr/>
        </p:nvSpPr>
        <p:spPr>
          <a:xfrm>
            <a:off x="228340" y="4184386"/>
            <a:ext cx="3409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1. Click on the Login button</a:t>
            </a:r>
          </a:p>
        </p:txBody>
      </p:sp>
    </p:spTree>
    <p:extLst>
      <p:ext uri="{BB962C8B-B14F-4D97-AF65-F5344CB8AC3E}">
        <p14:creationId xmlns:p14="http://schemas.microsoft.com/office/powerpoint/2010/main" val="182017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7179F3-1959-E749-AE93-FC3D029C9AEA}"/>
              </a:ext>
            </a:extLst>
          </p:cNvPr>
          <p:cNvSpPr txBox="1">
            <a:spLocks/>
          </p:cNvSpPr>
          <p:nvPr/>
        </p:nvSpPr>
        <p:spPr>
          <a:xfrm>
            <a:off x="0" y="74238"/>
            <a:ext cx="12192000" cy="70787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30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Step 2: Account creation</a:t>
            </a:r>
            <a:endParaRPr kumimoji="0" lang="en-GB" sz="3500" b="1" i="0" u="none" strike="noStrike" kern="1200" cap="none" spc="30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4FF3A2-4A92-42CA-8B27-930CF2458683}"/>
              </a:ext>
            </a:extLst>
          </p:cNvPr>
          <p:cNvSpPr/>
          <p:nvPr/>
        </p:nvSpPr>
        <p:spPr>
          <a:xfrm>
            <a:off x="494523" y="3301465"/>
            <a:ext cx="5781866" cy="286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AutoNum type="arabicPeriod"/>
            </a:pPr>
            <a:r>
              <a:rPr lang="en-US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Enter your email address.</a:t>
            </a:r>
          </a:p>
          <a:p>
            <a:r>
              <a:rPr lang="en-US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(kindly use the same email address, first name and last name as of eRegistration)</a:t>
            </a:r>
          </a:p>
          <a:p>
            <a:endParaRPr lang="en-US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endParaRPr lang="en-US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en-US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2. Then click on </a:t>
            </a:r>
            <a:r>
              <a:rPr lang="en-US" b="1" u="sng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Send me a  verification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A verification email will be sent to your email address 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04CFE7-A1A3-4AF5-9052-59FC02C510AB}"/>
              </a:ext>
            </a:extLst>
          </p:cNvPr>
          <p:cNvSpPr/>
          <p:nvPr/>
        </p:nvSpPr>
        <p:spPr>
          <a:xfrm>
            <a:off x="494523" y="1060710"/>
            <a:ext cx="5781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On the </a:t>
            </a:r>
            <a:r>
              <a:rPr lang="en-US" b="1" spc="30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Indico.UN</a:t>
            </a:r>
            <a:r>
              <a:rPr lang="en-US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 login page, click on “</a:t>
            </a:r>
            <a:r>
              <a:rPr lang="en-US" b="1" spc="300">
                <a:solidFill>
                  <a:srgbClr val="941100"/>
                </a:solidFill>
                <a:cs typeface="Calibri"/>
              </a:rPr>
              <a:t>Create one here</a:t>
            </a:r>
            <a:r>
              <a:rPr lang="en-US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” to create an account.</a:t>
            </a:r>
          </a:p>
          <a:p>
            <a:endParaRPr lang="en-US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39EA3B6-7EE3-7845-800E-5061316AF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191" y="74238"/>
            <a:ext cx="3318310" cy="279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1339DE-C98F-234A-B98F-C297B4AAC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01" y="3185963"/>
            <a:ext cx="5133360" cy="321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4801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6CB1D0-6AFB-4CBB-8778-9E52FA73FE68}"/>
              </a:ext>
            </a:extLst>
          </p:cNvPr>
          <p:cNvSpPr/>
          <p:nvPr/>
        </p:nvSpPr>
        <p:spPr>
          <a:xfrm>
            <a:off x="348300" y="821746"/>
            <a:ext cx="59562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Go to your email inbox and open the verification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endParaRPr lang="en-US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endParaRPr lang="en-US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endParaRPr lang="en-US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Click on the link in the verification email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189AE2-D6FD-44F1-A513-9F5245D147B2}"/>
              </a:ext>
            </a:extLst>
          </p:cNvPr>
          <p:cNvSpPr/>
          <p:nvPr/>
        </p:nvSpPr>
        <p:spPr>
          <a:xfrm>
            <a:off x="348300" y="2984617"/>
            <a:ext cx="6525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You will be redirected to the </a:t>
            </a:r>
            <a:r>
              <a:rPr lang="en-US" b="1" spc="30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Indico.UN</a:t>
            </a:r>
            <a:r>
              <a:rPr lang="en-US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 profile form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Fill out the form(first and family name, </a:t>
            </a:r>
            <a:r>
              <a:rPr lang="en-US" b="1" spc="30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etc</a:t>
            </a:r>
            <a:r>
              <a:rPr lang="en-US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)</a:t>
            </a:r>
          </a:p>
          <a:p>
            <a:endParaRPr lang="en-US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800100" lvl="1" indent="-342900">
              <a:buAutoNum type="arabicPeriod"/>
            </a:pPr>
            <a:r>
              <a:rPr lang="en-US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Pay attention to the password requirements</a:t>
            </a:r>
          </a:p>
          <a:p>
            <a:pPr marL="800100" lvl="1" indent="-342900">
              <a:buAutoNum type="arabicPeriod"/>
            </a:pPr>
            <a:endParaRPr lang="en-US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800100" lvl="1" indent="-342900">
              <a:buAutoNum type="arabicPeriod"/>
            </a:pPr>
            <a:r>
              <a:rPr lang="en-US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Enter the captcha value (addition result)</a:t>
            </a:r>
          </a:p>
          <a:p>
            <a:pPr marL="800100" lvl="1" indent="-342900">
              <a:buAutoNum type="arabicPeriod"/>
            </a:pPr>
            <a:endParaRPr lang="en-US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800100" lvl="1" indent="-342900">
              <a:buAutoNum type="arabicPeriod"/>
            </a:pPr>
            <a:r>
              <a:rPr lang="en-US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Click on ”</a:t>
            </a:r>
            <a:r>
              <a:rPr lang="en-US" b="1" spc="300">
                <a:solidFill>
                  <a:srgbClr val="941100"/>
                </a:solidFill>
                <a:cs typeface="Calibri"/>
              </a:rPr>
              <a:t>Create my Indico profile</a:t>
            </a:r>
            <a:r>
              <a:rPr lang="en-US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D65035-7795-4F23-844D-689C250A7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16" y="1490923"/>
            <a:ext cx="5180897" cy="6929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9024BFF-4019-4615-B80A-02A43C5E53D6}"/>
              </a:ext>
            </a:extLst>
          </p:cNvPr>
          <p:cNvSpPr txBox="1">
            <a:spLocks/>
          </p:cNvSpPr>
          <p:nvPr/>
        </p:nvSpPr>
        <p:spPr>
          <a:xfrm>
            <a:off x="0" y="170488"/>
            <a:ext cx="12192000" cy="83721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30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Step 3: Account Creation</a:t>
            </a:r>
            <a:endParaRPr kumimoji="0" lang="en-GB" sz="3500" b="1" i="0" u="none" strike="noStrike" kern="1200" cap="none" spc="30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Calibri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C4BE2D-DACB-394C-BBAF-2923B46D8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65" y="74923"/>
            <a:ext cx="5066499" cy="6708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11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C52017-0B74-4DC6-A72F-41AFA9EFFAF1}"/>
              </a:ext>
            </a:extLst>
          </p:cNvPr>
          <p:cNvSpPr txBox="1"/>
          <p:nvPr/>
        </p:nvSpPr>
        <p:spPr>
          <a:xfrm>
            <a:off x="334863" y="2571730"/>
            <a:ext cx="11634951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Send an email to the </a:t>
            </a:r>
            <a:r>
              <a:rPr lang="en-US" sz="2000" b="1" spc="300" dirty="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Indico.UN</a:t>
            </a:r>
            <a:r>
              <a:rPr lang="en-US" sz="2000" b="1" spc="3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Support </a:t>
            </a:r>
            <a:r>
              <a:rPr lang="en-US" sz="2000" b="1" spc="300" dirty="0">
                <a:solidFill>
                  <a:schemeClr val="accent1">
                    <a:lumMod val="75000"/>
                  </a:schemeClr>
                </a:solidFill>
                <a:cs typeface="Calibri"/>
                <a:hlinkClick r:id="rId2"/>
              </a:rPr>
              <a:t>support.accreditation@un.org</a:t>
            </a:r>
            <a:r>
              <a:rPr lang="en-US" sz="2000" b="1" spc="3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and put in copy your </a:t>
            </a:r>
            <a:r>
              <a:rPr lang="en-US" sz="2000" b="1" spc="300" dirty="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IndicoUN</a:t>
            </a:r>
            <a:r>
              <a:rPr lang="en-US" sz="2000" b="1" spc="3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focal point and your </a:t>
            </a:r>
            <a:r>
              <a:rPr lang="en-US" sz="2000" b="1" spc="300" dirty="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IndicoUN</a:t>
            </a:r>
            <a:r>
              <a:rPr lang="en-US" sz="2000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 contact.</a:t>
            </a:r>
            <a:endParaRPr lang="en-US" sz="2000" b="1" spc="3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B32958-5000-4753-B91D-4CE5C6388C02}"/>
              </a:ext>
            </a:extLst>
          </p:cNvPr>
          <p:cNvSpPr txBox="1">
            <a:spLocks/>
          </p:cNvSpPr>
          <p:nvPr/>
        </p:nvSpPr>
        <p:spPr>
          <a:xfrm>
            <a:off x="0" y="130601"/>
            <a:ext cx="12192000" cy="64633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30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Step 4: </a:t>
            </a:r>
            <a:r>
              <a:rPr kumimoji="0" lang="en-US" sz="3500" b="1" i="0" u="none" strike="noStrike" kern="1200" cap="none" spc="30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Category Manager role</a:t>
            </a:r>
            <a:endParaRPr kumimoji="0" lang="en-GB" sz="3500" b="1" i="0" u="none" strike="noStrike" kern="1200" cap="none" spc="30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526D2F-7966-6344-A938-A2DE0ACB188E}"/>
              </a:ext>
            </a:extLst>
          </p:cNvPr>
          <p:cNvSpPr/>
          <p:nvPr/>
        </p:nvSpPr>
        <p:spPr>
          <a:xfrm>
            <a:off x="336466" y="1007706"/>
            <a:ext cx="1129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Now that your </a:t>
            </a:r>
            <a:r>
              <a:rPr lang="en-US" sz="2000" b="1" spc="300" dirty="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Indico.UN</a:t>
            </a:r>
            <a:r>
              <a:rPr lang="en-US" sz="2000" b="1" spc="3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profile has been successfully created, you need to get category manager role.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spc="3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7968B6-1925-1B4F-B921-EFA09EDF01B7}"/>
              </a:ext>
            </a:extLst>
          </p:cNvPr>
          <p:cNvSpPr/>
          <p:nvPr/>
        </p:nvSpPr>
        <p:spPr>
          <a:xfrm>
            <a:off x="334863" y="3818167"/>
            <a:ext cx="10900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Once you receive a confirmation email that you have been granted the Category Manager role, you can start creating conferences, managing participants, testing the functionalities of the system. </a:t>
            </a:r>
          </a:p>
        </p:txBody>
      </p:sp>
    </p:spTree>
    <p:extLst>
      <p:ext uri="{BB962C8B-B14F-4D97-AF65-F5344CB8AC3E}">
        <p14:creationId xmlns:p14="http://schemas.microsoft.com/office/powerpoint/2010/main" val="19568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z="4000" b="1" spc="300" dirty="0" smtClean="0">
            <a:solidFill>
              <a:schemeClr val="accent1">
                <a:lumMod val="75000"/>
              </a:schemeClr>
            </a:solidFill>
            <a:cs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7435B14-3D13-6E4B-BEFC-E0309F45F94B}" vid="{5F166325-41AA-E543-90E3-4968BD0EE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195B9495523448EAA8C2805A437E4" ma:contentTypeVersion="12" ma:contentTypeDescription="Create a new document." ma:contentTypeScope="" ma:versionID="6ad0d741bc28210c4cf0e231331257c8">
  <xsd:schema xmlns:xsd="http://www.w3.org/2001/XMLSchema" xmlns:xs="http://www.w3.org/2001/XMLSchema" xmlns:p="http://schemas.microsoft.com/office/2006/metadata/properties" xmlns:ns2="081dbcec-f8f8-470e-9cf1-ff758009fc79" xmlns:ns3="b22eec61-2d44-43c5-b594-c27c970b8cd8" targetNamespace="http://schemas.microsoft.com/office/2006/metadata/properties" ma:root="true" ma:fieldsID="10b24c00f8997bd5d8b9028406fd7fdf" ns2:_="" ns3:_="">
    <xsd:import namespace="081dbcec-f8f8-470e-9cf1-ff758009fc79"/>
    <xsd:import namespace="b22eec61-2d44-43c5-b594-c27c970b8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dbcec-f8f8-470e-9cf1-ff758009fc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eec61-2d44-43c5-b594-c27c970b8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32079F-DB67-40B3-80E9-2A2AC49D0E5D}">
  <ds:schemaRefs>
    <ds:schemaRef ds:uri="081dbcec-f8f8-470e-9cf1-ff758009fc79"/>
    <ds:schemaRef ds:uri="b22eec61-2d44-43c5-b594-c27c970b8c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7EEE590-E937-4883-863E-7E00CF0BB5FA}">
  <ds:schemaRefs>
    <ds:schemaRef ds:uri="http://schemas.openxmlformats.org/package/2006/metadata/core-properties"/>
    <ds:schemaRef ds:uri="081dbcec-f8f8-470e-9cf1-ff758009fc79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b22eec61-2d44-43c5-b594-c27c970b8cd8"/>
  </ds:schemaRefs>
</ds:datastoreItem>
</file>

<file path=customXml/itemProps3.xml><?xml version="1.0" encoding="utf-8"?>
<ds:datastoreItem xmlns:ds="http://schemas.openxmlformats.org/officeDocument/2006/customXml" ds:itemID="{A9B5467B-C607-4B66-9D63-13E2ED1CF5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259</Words>
  <Application>Microsoft Macintosh PowerPoint</Application>
  <PresentationFormat>Widescreen</PresentationFormat>
  <Paragraphs>36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Delegation registration: 05 October 2021</dc:title>
  <dc:creator>Sehar Shahzad</dc:creator>
  <cp:lastModifiedBy>Nzete Da Sama Itoua</cp:lastModifiedBy>
  <cp:revision>4</cp:revision>
  <dcterms:created xsi:type="dcterms:W3CDTF">2021-10-02T09:20:25Z</dcterms:created>
  <dcterms:modified xsi:type="dcterms:W3CDTF">2022-08-18T12:14:02Z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0x010100549195B9495523448EAA8C2805A437E4</vt:lpwstr>
  </property>
</Properties>
</file>