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57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har Shahzad" initials="SS" lastIdx="1" clrIdx="0">
    <p:extLst>
      <p:ext uri="{19B8F6BF-5375-455C-9EA6-DF929625EA0E}">
        <p15:presenceInfo xmlns:p15="http://schemas.microsoft.com/office/powerpoint/2012/main" userId="S::sehar.shahzad@un.org::6b9ebba1-fbb9-4eff-ad97-4a7221a23ef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694"/>
    <a:srgbClr val="0090C9"/>
    <a:srgbClr val="008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52"/>
    <p:restoredTop sz="94724"/>
  </p:normalViewPr>
  <p:slideViewPr>
    <p:cSldViewPr snapToGrid="0">
      <p:cViewPr varScale="1">
        <p:scale>
          <a:sx n="81" d="100"/>
          <a:sy n="81" d="100"/>
        </p:scale>
        <p:origin x="107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7CAF0-2BB6-45CE-B6F2-9FA8CFD5ECBE}" type="datetimeFigureOut">
              <a:rPr lang="en-US" smtClean="0"/>
              <a:t>17/08/2022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90CB0-4A97-4727-B96A-A11B24AF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40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33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60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91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53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18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534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20DEA7-9CD0-CD4C-A01F-A8CE0ACDF6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240" y="0"/>
            <a:ext cx="122072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896" y="1224011"/>
            <a:ext cx="5049982" cy="2387600"/>
          </a:xfrm>
          <a:prstGeom prst="rect">
            <a:avLst/>
          </a:prstGeom>
        </p:spPr>
        <p:txBody>
          <a:bodyPr anchor="b"/>
          <a:lstStyle>
            <a:lvl1pPr algn="l">
              <a:defRPr sz="3400" b="1" i="0" cap="all" spc="3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1358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B7A90E-53FD-C34A-BA40-F9D40D49CA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07240" cy="6858000"/>
          </a:xfrm>
          <a:prstGeom prst="rect">
            <a:avLst/>
          </a:prstGeom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id="{279D47DE-48EA-D644-8EF6-BA25684549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6225" y="6070600"/>
            <a:ext cx="10493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 b="1" err="1">
                <a:solidFill>
                  <a:srgbClr val="095271"/>
                </a:solidFill>
                <a:latin typeface="PT Sans" panose="020B0503020203020204" pitchFamily="34" charset="77"/>
              </a:rPr>
              <a:t>indico.un.org</a:t>
            </a:r>
            <a:endParaRPr lang="en-US" altLang="en-US" sz="1200" b="1">
              <a:solidFill>
                <a:srgbClr val="095271"/>
              </a:solidFill>
              <a:latin typeface="PT Sans" panose="020B05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6648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1" r:id="rId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nf.unog.ch/indicohelp/contact-us/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E038A0-2500-2B4E-BF3E-8E51FD668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162" y="1223963"/>
            <a:ext cx="8109773" cy="2387600"/>
          </a:xfrm>
        </p:spPr>
        <p:txBody>
          <a:bodyPr lIns="91440" tIns="45720" rIns="91440" bIns="45720" anchor="b"/>
          <a:lstStyle/>
          <a:p>
            <a:pPr fontAlgn="auto">
              <a:spcAft>
                <a:spcPts val="0"/>
              </a:spcAft>
              <a:defRPr/>
            </a:pPr>
            <a:r>
              <a:rPr lang="en-GB" dirty="0" err="1">
                <a:latin typeface="PT Sans"/>
              </a:rPr>
              <a:t>Indico.un</a:t>
            </a:r>
            <a:r>
              <a:rPr lang="en-GB" dirty="0">
                <a:latin typeface="PT Sans"/>
              </a:rPr>
              <a:t> Service desk</a:t>
            </a:r>
            <a:endParaRPr lang="en-US" dirty="0">
              <a:latin typeface="PT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8D0717-A8F1-4B99-AE39-9BCA067A85E0}"/>
              </a:ext>
            </a:extLst>
          </p:cNvPr>
          <p:cNvSpPr txBox="1"/>
          <p:nvPr/>
        </p:nvSpPr>
        <p:spPr>
          <a:xfrm>
            <a:off x="1046162" y="3611563"/>
            <a:ext cx="3629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</a:rPr>
              <a:t>Dated: August 2022</a:t>
            </a:r>
          </a:p>
        </p:txBody>
      </p:sp>
    </p:spTree>
    <p:extLst>
      <p:ext uri="{BB962C8B-B14F-4D97-AF65-F5344CB8AC3E}">
        <p14:creationId xmlns:p14="http://schemas.microsoft.com/office/powerpoint/2010/main" val="1292623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itle 1">
                <a:extLst>
                  <a:ext uri="{FF2B5EF4-FFF2-40B4-BE49-F238E27FC236}">
                    <a16:creationId xmlns:a16="http://schemas.microsoft.com/office/drawing/2014/main" id="{DEFCC3ED-182D-4A0D-A0A5-10F4344559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6745" y="271796"/>
                <a:ext cx="11083469" cy="787081"/>
              </a:xfrm>
              <a:prstGeom prst="rect">
                <a:avLst/>
              </a:prstGeom>
            </p:spPr>
            <p:txBody>
              <a:bodyPr lIns="91440" tIns="45720" rIns="91440" bIns="45720" anchor="t"/>
              <a:lstStyle>
                <a:lvl1pPr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pc="30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pPr>
                        <m:e>
                          <m:r>
                            <a:rPr lang="en-US" b="1" i="1" spc="3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𝑺𝒆𝒓𝒗𝒊𝒄𝒆</m:t>
                          </m:r>
                          <m:r>
                            <a:rPr lang="en-US" b="1" i="1" spc="3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 </m:t>
                          </m:r>
                          <m:r>
                            <a:rPr lang="en-US" b="1" i="1" spc="3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𝑫𝒆𝒔𝒌</m:t>
                          </m:r>
                          <m:r>
                            <a:rPr lang="en-US" b="1" i="1" spc="3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 </m:t>
                          </m:r>
                          <m:r>
                            <a:rPr lang="en-US" b="1" i="1" spc="3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𝒕𝒆𝒂𝒎</m:t>
                          </m:r>
                        </m:e>
                        <m:sup/>
                      </m:sSup>
                    </m:oMath>
                  </m:oMathPara>
                </a14:m>
                <a:endParaRPr lang="en-GB" b="1" spc="3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73" name="Title 1">
                <a:extLst>
                  <a:ext uri="{FF2B5EF4-FFF2-40B4-BE49-F238E27FC236}">
                    <a16:creationId xmlns:a16="http://schemas.microsoft.com/office/drawing/2014/main" id="{DEFCC3ED-182D-4A0D-A0A5-10F434455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45" y="271796"/>
                <a:ext cx="11083469" cy="7870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phic 11" descr="Information with solid fill">
            <a:extLst>
              <a:ext uri="{FF2B5EF4-FFF2-40B4-BE49-F238E27FC236}">
                <a16:creationId xmlns:a16="http://schemas.microsoft.com/office/drawing/2014/main" id="{B5A7B304-E635-4FDF-8E61-BFE012A21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1250" y="141693"/>
            <a:ext cx="531126" cy="531126"/>
          </a:xfrm>
          <a:prstGeom prst="rect">
            <a:avLst/>
          </a:prstGeom>
        </p:spPr>
      </p:pic>
      <p:sp>
        <p:nvSpPr>
          <p:cNvPr id="79" name="Oval 78">
            <a:extLst>
              <a:ext uri="{FF2B5EF4-FFF2-40B4-BE49-F238E27FC236}">
                <a16:creationId xmlns:a16="http://schemas.microsoft.com/office/drawing/2014/main" id="{589E8A60-FE9E-4669-8B58-81ADF4E6F69C}"/>
              </a:ext>
            </a:extLst>
          </p:cNvPr>
          <p:cNvSpPr/>
          <p:nvPr/>
        </p:nvSpPr>
        <p:spPr>
          <a:xfrm>
            <a:off x="481249" y="134210"/>
            <a:ext cx="531127" cy="531127"/>
          </a:xfrm>
          <a:prstGeom prst="ellipse">
            <a:avLst/>
          </a:prstGeom>
          <a:noFill/>
          <a:ln w="698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2113EC-69E9-4CDF-B23A-52CEB72B06BB}"/>
              </a:ext>
            </a:extLst>
          </p:cNvPr>
          <p:cNvSpPr txBox="1"/>
          <p:nvPr/>
        </p:nvSpPr>
        <p:spPr>
          <a:xfrm>
            <a:off x="1012376" y="1715784"/>
            <a:ext cx="711327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Six UN staff, Geneva based:</a:t>
            </a:r>
          </a:p>
          <a:p>
            <a:pPr algn="l"/>
            <a:endParaRPr lang="en-US" dirty="0"/>
          </a:p>
          <a:p>
            <a:pPr marL="285750" indent="-285750" algn="l">
              <a:buFontTx/>
              <a:buChar char="-"/>
            </a:pPr>
            <a:r>
              <a:rPr lang="en-US" dirty="0"/>
              <a:t>Houria Chouari</a:t>
            </a:r>
          </a:p>
          <a:p>
            <a:pPr marL="285750" indent="-285750" algn="l">
              <a:buFontTx/>
              <a:buChar char="-"/>
            </a:pPr>
            <a:r>
              <a:rPr lang="en-US" dirty="0"/>
              <a:t>Deidre Windsor</a:t>
            </a:r>
          </a:p>
          <a:p>
            <a:pPr marL="285750" indent="-285750" algn="l">
              <a:buFontTx/>
              <a:buChar char="-"/>
            </a:pPr>
            <a:r>
              <a:rPr lang="en-US" dirty="0"/>
              <a:t>Gaelle Paillot</a:t>
            </a:r>
          </a:p>
          <a:p>
            <a:pPr marL="285750" indent="-285750" algn="l">
              <a:buFontTx/>
              <a:buChar char="-"/>
            </a:pPr>
            <a:r>
              <a:rPr lang="en-US" dirty="0"/>
              <a:t>David Lightbound</a:t>
            </a:r>
          </a:p>
          <a:p>
            <a:pPr marL="285750" indent="-285750" algn="l">
              <a:buFontTx/>
              <a:buChar char="-"/>
            </a:pPr>
            <a:r>
              <a:rPr lang="en-US" dirty="0"/>
              <a:t>Anand Mamtora</a:t>
            </a:r>
          </a:p>
          <a:p>
            <a:pPr marL="285750" indent="-285750" algn="l">
              <a:buFontTx/>
              <a:buChar char="-"/>
            </a:pPr>
            <a:r>
              <a:rPr lang="en-US" dirty="0"/>
              <a:t>Christophe Henry</a:t>
            </a:r>
          </a:p>
        </p:txBody>
      </p:sp>
    </p:spTree>
    <p:extLst>
      <p:ext uri="{BB962C8B-B14F-4D97-AF65-F5344CB8AC3E}">
        <p14:creationId xmlns:p14="http://schemas.microsoft.com/office/powerpoint/2010/main" val="1942134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itle 1">
                <a:extLst>
                  <a:ext uri="{FF2B5EF4-FFF2-40B4-BE49-F238E27FC236}">
                    <a16:creationId xmlns:a16="http://schemas.microsoft.com/office/drawing/2014/main" id="{DEFCC3ED-182D-4A0D-A0A5-10F4344559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6745" y="271796"/>
                <a:ext cx="11083469" cy="787081"/>
              </a:xfrm>
              <a:prstGeom prst="rect">
                <a:avLst/>
              </a:prstGeom>
            </p:spPr>
            <p:txBody>
              <a:bodyPr lIns="91440" tIns="45720" rIns="91440" bIns="45720" anchor="t"/>
              <a:lstStyle>
                <a:lvl1pPr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pc="30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pPr>
                        <m:e>
                          <m:r>
                            <a:rPr lang="en-US" b="1" i="1" spc="3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𝑺𝒆𝒓𝒗𝒊𝒄𝒆</m:t>
                          </m:r>
                          <m:r>
                            <a:rPr lang="en-US" b="1" i="1" spc="3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 </m:t>
                          </m:r>
                          <m:r>
                            <a:rPr lang="en-US" b="1" i="1" spc="3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𝑫𝒆𝒔𝒌</m:t>
                          </m:r>
                          <m:r>
                            <a:rPr lang="en-US" b="1" i="1" spc="3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 </m:t>
                          </m:r>
                          <m:r>
                            <a:rPr lang="en-US" b="1" i="1" spc="30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𝒂𝒄𝒕𝒊𝒗𝒊𝒕𝒊𝒆𝒔</m:t>
                          </m:r>
                        </m:e>
                        <m:sup/>
                      </m:sSup>
                    </m:oMath>
                  </m:oMathPara>
                </a14:m>
                <a:endParaRPr lang="en-GB" b="1" spc="3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73" name="Title 1">
                <a:extLst>
                  <a:ext uri="{FF2B5EF4-FFF2-40B4-BE49-F238E27FC236}">
                    <a16:creationId xmlns:a16="http://schemas.microsoft.com/office/drawing/2014/main" id="{DEFCC3ED-182D-4A0D-A0A5-10F434455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45" y="271796"/>
                <a:ext cx="11083469" cy="7870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phic 11" descr="Information with solid fill">
            <a:extLst>
              <a:ext uri="{FF2B5EF4-FFF2-40B4-BE49-F238E27FC236}">
                <a16:creationId xmlns:a16="http://schemas.microsoft.com/office/drawing/2014/main" id="{B5A7B304-E635-4FDF-8E61-BFE012A21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1250" y="141693"/>
            <a:ext cx="531126" cy="531126"/>
          </a:xfrm>
          <a:prstGeom prst="rect">
            <a:avLst/>
          </a:prstGeom>
        </p:spPr>
      </p:pic>
      <p:sp>
        <p:nvSpPr>
          <p:cNvPr id="79" name="Oval 78">
            <a:extLst>
              <a:ext uri="{FF2B5EF4-FFF2-40B4-BE49-F238E27FC236}">
                <a16:creationId xmlns:a16="http://schemas.microsoft.com/office/drawing/2014/main" id="{589E8A60-FE9E-4669-8B58-81ADF4E6F69C}"/>
              </a:ext>
            </a:extLst>
          </p:cNvPr>
          <p:cNvSpPr/>
          <p:nvPr/>
        </p:nvSpPr>
        <p:spPr>
          <a:xfrm>
            <a:off x="481249" y="134210"/>
            <a:ext cx="531127" cy="531127"/>
          </a:xfrm>
          <a:prstGeom prst="ellipse">
            <a:avLst/>
          </a:prstGeom>
          <a:noFill/>
          <a:ln w="698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2113EC-69E9-4CDF-B23A-52CEB72B06BB}"/>
              </a:ext>
            </a:extLst>
          </p:cNvPr>
          <p:cNvSpPr txBox="1"/>
          <p:nvPr/>
        </p:nvSpPr>
        <p:spPr>
          <a:xfrm>
            <a:off x="1012376" y="1715784"/>
            <a:ext cx="7113278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User support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Conferences support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err="1"/>
              <a:t>Indico.UN</a:t>
            </a:r>
            <a:r>
              <a:rPr lang="en-US" dirty="0"/>
              <a:t> administration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Documentation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Investigations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User needs assessment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Training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Migrating clients to Version 2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348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itle 1">
                <a:extLst>
                  <a:ext uri="{FF2B5EF4-FFF2-40B4-BE49-F238E27FC236}">
                    <a16:creationId xmlns:a16="http://schemas.microsoft.com/office/drawing/2014/main" id="{DEFCC3ED-182D-4A0D-A0A5-10F4344559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6745" y="271796"/>
                <a:ext cx="11083469" cy="787081"/>
              </a:xfrm>
              <a:prstGeom prst="rect">
                <a:avLst/>
              </a:prstGeom>
            </p:spPr>
            <p:txBody>
              <a:bodyPr lIns="91440" tIns="45720" rIns="91440" bIns="45720" anchor="t"/>
              <a:lstStyle>
                <a:lvl1pPr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pc="30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pPr>
                        <m:e>
                          <m:r>
                            <a:rPr lang="en-US" b="1" i="1" spc="30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𝑪𝒐𝒎𝒎𝒖𝒏𝒊𝒄𝒂𝒕𝒊𝒐𝒏</m:t>
                          </m:r>
                          <m:r>
                            <a:rPr lang="en-US" b="1" i="1" spc="30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 </m:t>
                          </m:r>
                          <m:r>
                            <a:rPr lang="en-US" b="1" i="1" spc="30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𝒄𝒉𝒂𝒏𝒏𝒆𝒍𝒔</m:t>
                          </m:r>
                        </m:e>
                        <m:sup/>
                      </m:sSup>
                    </m:oMath>
                  </m:oMathPara>
                </a14:m>
                <a:endParaRPr lang="en-GB" b="1" spc="3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73" name="Title 1">
                <a:extLst>
                  <a:ext uri="{FF2B5EF4-FFF2-40B4-BE49-F238E27FC236}">
                    <a16:creationId xmlns:a16="http://schemas.microsoft.com/office/drawing/2014/main" id="{DEFCC3ED-182D-4A0D-A0A5-10F434455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45" y="271796"/>
                <a:ext cx="11083469" cy="7870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phic 11" descr="Information with solid fill">
            <a:extLst>
              <a:ext uri="{FF2B5EF4-FFF2-40B4-BE49-F238E27FC236}">
                <a16:creationId xmlns:a16="http://schemas.microsoft.com/office/drawing/2014/main" id="{B5A7B304-E635-4FDF-8E61-BFE012A21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1250" y="141693"/>
            <a:ext cx="531126" cy="531126"/>
          </a:xfrm>
          <a:prstGeom prst="rect">
            <a:avLst/>
          </a:prstGeom>
        </p:spPr>
      </p:pic>
      <p:sp>
        <p:nvSpPr>
          <p:cNvPr id="79" name="Oval 78">
            <a:extLst>
              <a:ext uri="{FF2B5EF4-FFF2-40B4-BE49-F238E27FC236}">
                <a16:creationId xmlns:a16="http://schemas.microsoft.com/office/drawing/2014/main" id="{589E8A60-FE9E-4669-8B58-81ADF4E6F69C}"/>
              </a:ext>
            </a:extLst>
          </p:cNvPr>
          <p:cNvSpPr/>
          <p:nvPr/>
        </p:nvSpPr>
        <p:spPr>
          <a:xfrm>
            <a:off x="481249" y="134210"/>
            <a:ext cx="531127" cy="531127"/>
          </a:xfrm>
          <a:prstGeom prst="ellipse">
            <a:avLst/>
          </a:prstGeom>
          <a:noFill/>
          <a:ln w="698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2113EC-69E9-4CDF-B23A-52CEB72B06BB}"/>
              </a:ext>
            </a:extLst>
          </p:cNvPr>
          <p:cNvSpPr txBox="1"/>
          <p:nvPr/>
        </p:nvSpPr>
        <p:spPr>
          <a:xfrm>
            <a:off x="1012376" y="1797977"/>
            <a:ext cx="508362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Generic email used by conference organizers : </a:t>
            </a:r>
            <a:r>
              <a:rPr lang="en-US" dirty="0">
                <a:solidFill>
                  <a:srgbClr val="0070C0"/>
                </a:solidFill>
              </a:rPr>
              <a:t>support.accreditation@un.org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err="1"/>
              <a:t>iNeed</a:t>
            </a:r>
            <a:r>
              <a:rPr lang="en-US" dirty="0"/>
              <a:t> platform via our contact form: </a:t>
            </a:r>
            <a:r>
              <a:rPr lang="en-US" dirty="0">
                <a:solidFill>
                  <a:srgbClr val="0070C0"/>
                </a:solidFill>
                <a:hlinkClick r:id="rId6"/>
              </a:rPr>
              <a:t>https://conf.unog.ch/indicohelp/contact-us/</a:t>
            </a: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MS team</a:t>
            </a:r>
          </a:p>
          <a:p>
            <a:pPr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C43CAD-5D08-4309-A07D-670730F06B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578" y="1196463"/>
            <a:ext cx="5090011" cy="450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99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itle 1">
                <a:extLst>
                  <a:ext uri="{FF2B5EF4-FFF2-40B4-BE49-F238E27FC236}">
                    <a16:creationId xmlns:a16="http://schemas.microsoft.com/office/drawing/2014/main" id="{DEFCC3ED-182D-4A0D-A0A5-10F4344559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6745" y="271796"/>
                <a:ext cx="11083469" cy="787081"/>
              </a:xfrm>
              <a:prstGeom prst="rect">
                <a:avLst/>
              </a:prstGeom>
            </p:spPr>
            <p:txBody>
              <a:bodyPr lIns="91440" tIns="45720" rIns="91440" bIns="45720" anchor="t"/>
              <a:lstStyle>
                <a:lvl1pPr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pc="30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pPr>
                        <m:e>
                          <m:r>
                            <a:rPr lang="en-US" b="1" i="1" spc="30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𝑻𝒐𝒐𝒍𝒔</m:t>
                          </m:r>
                        </m:e>
                        <m:sup/>
                      </m:sSup>
                    </m:oMath>
                  </m:oMathPara>
                </a14:m>
                <a:endParaRPr lang="en-GB" b="1" spc="3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73" name="Title 1">
                <a:extLst>
                  <a:ext uri="{FF2B5EF4-FFF2-40B4-BE49-F238E27FC236}">
                    <a16:creationId xmlns:a16="http://schemas.microsoft.com/office/drawing/2014/main" id="{DEFCC3ED-182D-4A0D-A0A5-10F434455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45" y="271796"/>
                <a:ext cx="11083469" cy="7870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phic 11" descr="Information with solid fill">
            <a:extLst>
              <a:ext uri="{FF2B5EF4-FFF2-40B4-BE49-F238E27FC236}">
                <a16:creationId xmlns:a16="http://schemas.microsoft.com/office/drawing/2014/main" id="{B5A7B304-E635-4FDF-8E61-BFE012A21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1250" y="141693"/>
            <a:ext cx="531126" cy="531126"/>
          </a:xfrm>
          <a:prstGeom prst="rect">
            <a:avLst/>
          </a:prstGeom>
        </p:spPr>
      </p:pic>
      <p:sp>
        <p:nvSpPr>
          <p:cNvPr id="79" name="Oval 78">
            <a:extLst>
              <a:ext uri="{FF2B5EF4-FFF2-40B4-BE49-F238E27FC236}">
                <a16:creationId xmlns:a16="http://schemas.microsoft.com/office/drawing/2014/main" id="{589E8A60-FE9E-4669-8B58-81ADF4E6F69C}"/>
              </a:ext>
            </a:extLst>
          </p:cNvPr>
          <p:cNvSpPr/>
          <p:nvPr/>
        </p:nvSpPr>
        <p:spPr>
          <a:xfrm>
            <a:off x="481249" y="134210"/>
            <a:ext cx="531127" cy="531127"/>
          </a:xfrm>
          <a:prstGeom prst="ellipse">
            <a:avLst/>
          </a:prstGeom>
          <a:noFill/>
          <a:ln w="698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2113EC-69E9-4CDF-B23A-52CEB72B06BB}"/>
              </a:ext>
            </a:extLst>
          </p:cNvPr>
          <p:cNvSpPr txBox="1"/>
          <p:nvPr/>
        </p:nvSpPr>
        <p:spPr>
          <a:xfrm>
            <a:off x="916745" y="1859622"/>
            <a:ext cx="5083624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err="1"/>
              <a:t>Indico.UN</a:t>
            </a: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err="1"/>
              <a:t>iNeed</a:t>
            </a:r>
            <a:r>
              <a:rPr lang="en-US" dirty="0"/>
              <a:t> : UN service desk system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Jira : internal DCM ticketing system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err="1"/>
              <a:t>Wordpress</a:t>
            </a: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err="1"/>
              <a:t>Listflow</a:t>
            </a: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err="1"/>
              <a:t>Indico.UN</a:t>
            </a:r>
            <a:r>
              <a:rPr lang="en-US" dirty="0"/>
              <a:t> parallel features: Access authorization module, Analytical module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Fast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err="1"/>
              <a:t>gmeets</a:t>
            </a: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87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itle 1">
                <a:extLst>
                  <a:ext uri="{FF2B5EF4-FFF2-40B4-BE49-F238E27FC236}">
                    <a16:creationId xmlns:a16="http://schemas.microsoft.com/office/drawing/2014/main" id="{DEFCC3ED-182D-4A0D-A0A5-10F4344559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6745" y="271796"/>
                <a:ext cx="11083469" cy="787081"/>
              </a:xfrm>
              <a:prstGeom prst="rect">
                <a:avLst/>
              </a:prstGeom>
            </p:spPr>
            <p:txBody>
              <a:bodyPr lIns="91440" tIns="45720" rIns="91440" bIns="45720" anchor="t"/>
              <a:lstStyle>
                <a:lvl1pPr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pc="30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pPr>
                        <m:e>
                          <m:r>
                            <a:rPr lang="en-US" b="1" i="1" spc="30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𝑸𝒖𝒆𝒔𝒕𝒊𝒐𝒏𝒔</m:t>
                          </m:r>
                        </m:e>
                        <m:sup/>
                      </m:sSup>
                    </m:oMath>
                  </m:oMathPara>
                </a14:m>
                <a:endParaRPr lang="en-GB" b="1" spc="3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73" name="Title 1">
                <a:extLst>
                  <a:ext uri="{FF2B5EF4-FFF2-40B4-BE49-F238E27FC236}">
                    <a16:creationId xmlns:a16="http://schemas.microsoft.com/office/drawing/2014/main" id="{DEFCC3ED-182D-4A0D-A0A5-10F434455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45" y="271796"/>
                <a:ext cx="11083469" cy="7870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phic 11" descr="Information with solid fill">
            <a:extLst>
              <a:ext uri="{FF2B5EF4-FFF2-40B4-BE49-F238E27FC236}">
                <a16:creationId xmlns:a16="http://schemas.microsoft.com/office/drawing/2014/main" id="{B5A7B304-E635-4FDF-8E61-BFE012A21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1250" y="141693"/>
            <a:ext cx="531126" cy="531126"/>
          </a:xfrm>
          <a:prstGeom prst="rect">
            <a:avLst/>
          </a:prstGeom>
        </p:spPr>
      </p:pic>
      <p:sp>
        <p:nvSpPr>
          <p:cNvPr id="79" name="Oval 78">
            <a:extLst>
              <a:ext uri="{FF2B5EF4-FFF2-40B4-BE49-F238E27FC236}">
                <a16:creationId xmlns:a16="http://schemas.microsoft.com/office/drawing/2014/main" id="{589E8A60-FE9E-4669-8B58-81ADF4E6F69C}"/>
              </a:ext>
            </a:extLst>
          </p:cNvPr>
          <p:cNvSpPr/>
          <p:nvPr/>
        </p:nvSpPr>
        <p:spPr>
          <a:xfrm>
            <a:off x="481249" y="134210"/>
            <a:ext cx="531127" cy="531127"/>
          </a:xfrm>
          <a:prstGeom prst="ellipse">
            <a:avLst/>
          </a:prstGeom>
          <a:noFill/>
          <a:ln w="698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4392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Personnalisé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7435B14-3D13-6E4B-BEFC-E0309F45F94B}" vid="{5F166325-41AA-E543-90E3-4968BD0EE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9195B9495523448EAA8C2805A437E4" ma:contentTypeVersion="12" ma:contentTypeDescription="Create a new document." ma:contentTypeScope="" ma:versionID="6ad0d741bc28210c4cf0e231331257c8">
  <xsd:schema xmlns:xsd="http://www.w3.org/2001/XMLSchema" xmlns:xs="http://www.w3.org/2001/XMLSchema" xmlns:p="http://schemas.microsoft.com/office/2006/metadata/properties" xmlns:ns2="081dbcec-f8f8-470e-9cf1-ff758009fc79" xmlns:ns3="b22eec61-2d44-43c5-b594-c27c970b8cd8" targetNamespace="http://schemas.microsoft.com/office/2006/metadata/properties" ma:root="true" ma:fieldsID="10b24c00f8997bd5d8b9028406fd7fdf" ns2:_="" ns3:_="">
    <xsd:import namespace="081dbcec-f8f8-470e-9cf1-ff758009fc79"/>
    <xsd:import namespace="b22eec61-2d44-43c5-b594-c27c970b8c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1dbcec-f8f8-470e-9cf1-ff758009fc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eec61-2d44-43c5-b594-c27c970b8cd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54677E-8905-4DF3-AD0B-5DEE8987E9FA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081dbcec-f8f8-470e-9cf1-ff758009fc79"/>
    <ds:schemaRef ds:uri="http://purl.org/dc/terms/"/>
    <ds:schemaRef ds:uri="b22eec61-2d44-43c5-b594-c27c970b8cd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59AAFED-DBB8-48C7-9B31-4947904DE0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1dbcec-f8f8-470e-9cf1-ff758009fc79"/>
    <ds:schemaRef ds:uri="b22eec61-2d44-43c5-b594-c27c970b8c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7480CE-C25C-4771-98EB-8908AE557A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129</Words>
  <Application>Microsoft Office PowerPoint</Application>
  <PresentationFormat>Widescreen</PresentationFormat>
  <Paragraphs>45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PT Sans</vt:lpstr>
      <vt:lpstr>1_Office Theme</vt:lpstr>
      <vt:lpstr>Indico.un Service desk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Sehar Shahzad</dc:creator>
  <cp:lastModifiedBy>Sapar Annayev</cp:lastModifiedBy>
  <cp:revision>82</cp:revision>
  <dcterms:created xsi:type="dcterms:W3CDTF">2022-06-29T14:24:30Z</dcterms:created>
  <dcterms:modified xsi:type="dcterms:W3CDTF">2022-08-17T08:50:51Z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0x010100549195B9495523448EAA8C2805A437E4</vt:lpwstr>
  </property>
</Properties>
</file>