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551" r:id="rId5"/>
    <p:sldId id="553" r:id="rId6"/>
    <p:sldId id="554" r:id="rId7"/>
    <p:sldId id="565" r:id="rId8"/>
    <p:sldId id="568" r:id="rId9"/>
    <p:sldId id="675" r:id="rId10"/>
    <p:sldId id="676" r:id="rId11"/>
    <p:sldId id="677" r:id="rId12"/>
    <p:sldId id="644" r:id="rId13"/>
    <p:sldId id="573" r:id="rId14"/>
    <p:sldId id="574" r:id="rId15"/>
  </p:sldIdLst>
  <p:sldSz cx="9756775" cy="7315200"/>
  <p:notesSz cx="7010400" cy="9296400"/>
  <p:custDataLst>
    <p:tags r:id="rId18"/>
  </p:custDataLst>
  <p:defaultTextStyle>
    <a:defPPr>
      <a:defRPr lang="en-US"/>
    </a:defPPr>
    <a:lvl1pPr marL="0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pos="3073">
          <p15:clr>
            <a:srgbClr val="A4A3A4"/>
          </p15:clr>
        </p15:guide>
        <p15:guide id="4" orient="horz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sther Tan" initials="ET" lastIdx="2" clrIdx="0">
    <p:extLst>
      <p:ext uri="{19B8F6BF-5375-455C-9EA6-DF929625EA0E}">
        <p15:presenceInfo xmlns:p15="http://schemas.microsoft.com/office/powerpoint/2012/main" userId="S::tan2@un.org::a32faec1-ecd3-4185-9414-aeb51abd28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CBBED"/>
    <a:srgbClr val="808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255" autoAdjust="0"/>
    <p:restoredTop sz="95545"/>
  </p:normalViewPr>
  <p:slideViewPr>
    <p:cSldViewPr showGuides="1">
      <p:cViewPr varScale="1">
        <p:scale>
          <a:sx n="77" d="100"/>
          <a:sy n="77" d="100"/>
        </p:scale>
        <p:origin x="1672" y="176"/>
      </p:cViewPr>
      <p:guideLst>
        <p:guide pos="3073"/>
        <p:guide orient="horz"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4982"/>
    </p:cViewPr>
  </p:sorterViewPr>
  <p:notesViewPr>
    <p:cSldViewPr showGuides="1">
      <p:cViewPr varScale="1">
        <p:scale>
          <a:sx n="65" d="100"/>
          <a:sy n="65" d="100"/>
        </p:scale>
        <p:origin x="3125" y="3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A4C1A-BE7B-4A0D-A467-1E361B414D76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DFD1F-0238-4384-A4AD-C74AD7F04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2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D26B41-D3AE-4575-A030-D9E58D95E43F}" type="datetimeFigureOut">
              <a:rPr lang="en-US" smtClean="0"/>
              <a:t>5/11/22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5C6692-4A53-4147-B9C8-2C6BFFC136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4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7741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75482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63223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50964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38705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26446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14187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1928" algn="l" defTabSz="97548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15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8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36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1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9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4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04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683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74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5C6692-4A53-4147-B9C8-2C6BFFC136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39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11" Type="http://schemas.openxmlformats.org/officeDocument/2006/relationships/image" Target="../media/image6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.svg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546C5.F32FB7B0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E57EE83-8E8E-4BD6-BB9A-5E650DA305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68592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E57EE83-8E8E-4BD6-BB9A-5E650DA30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8C7112CE-09C2-479B-8B2E-873A39722CE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38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827F43F-4B7F-4B95-B5F3-34061256D41B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684" y="2525052"/>
            <a:ext cx="8351604" cy="1103519"/>
          </a:xfrm>
        </p:spPr>
        <p:txBody>
          <a:bodyPr wrap="square" tIns="0" bIns="0" anchor="t" anchorCtr="0">
            <a:noAutofit/>
          </a:bodyPr>
          <a:lstStyle>
            <a:lvl1pPr>
              <a:defRPr sz="3800" cap="all" baseline="0"/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684" y="3971957"/>
            <a:ext cx="6829743" cy="333296"/>
          </a:xfrm>
        </p:spPr>
        <p:txBody>
          <a:bodyPr>
            <a:spAutoFit/>
          </a:bodyPr>
          <a:lstStyle>
            <a:lvl1pPr marL="0" indent="0" algn="l">
              <a:buNone/>
              <a:defRPr sz="1900" b="1">
                <a:solidFill>
                  <a:schemeClr val="bg2">
                    <a:lumMod val="50000"/>
                  </a:schemeClr>
                </a:solidFill>
              </a:defRPr>
            </a:lvl1pPr>
            <a:lvl2pPr marL="48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5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63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5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38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26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141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01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8666158" y="21389"/>
            <a:ext cx="976671" cy="7104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48" name="Text Placeholder 47"/>
          <p:cNvSpPr>
            <a:spLocks noGrp="1"/>
          </p:cNvSpPr>
          <p:nvPr>
            <p:ph type="body" sz="quarter" idx="10" hasCustomPrompt="1"/>
          </p:nvPr>
        </p:nvSpPr>
        <p:spPr>
          <a:xfrm>
            <a:off x="247684" y="4904200"/>
            <a:ext cx="6895599" cy="1268000"/>
          </a:xfr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Speaker / Organization / Date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72F7D8-AC3B-4DD7-823C-76EE6377AAEC}"/>
              </a:ext>
            </a:extLst>
          </p:cNvPr>
          <p:cNvSpPr/>
          <p:nvPr userDrawn="1"/>
        </p:nvSpPr>
        <p:spPr>
          <a:xfrm>
            <a:off x="514350" y="6770370"/>
            <a:ext cx="4211637" cy="428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690FFD1-9B0D-4ECF-AFD3-03FE47EF3F19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35" name="Graphic 3">
              <a:extLst>
                <a:ext uri="{FF2B5EF4-FFF2-40B4-BE49-F238E27FC236}">
                  <a16:creationId xmlns:a16="http://schemas.microsoft.com/office/drawing/2014/main" id="{067076E0-BCC5-402B-A5C3-C0904693BB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36" name="Graphic 4">
              <a:extLst>
                <a:ext uri="{FF2B5EF4-FFF2-40B4-BE49-F238E27FC236}">
                  <a16:creationId xmlns:a16="http://schemas.microsoft.com/office/drawing/2014/main" id="{6730E97D-3A2A-4F07-8141-BBF0F6E644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37" name="Graphic 11">
              <a:extLst>
                <a:ext uri="{FF2B5EF4-FFF2-40B4-BE49-F238E27FC236}">
                  <a16:creationId xmlns:a16="http://schemas.microsoft.com/office/drawing/2014/main" id="{645C7D03-580A-4B83-B2B0-ABCD6A6E4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87531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3812290C-5F1F-4B32-824D-953A288F333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21024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3812290C-5F1F-4B32-824D-953A288F3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D6046D9-654B-4561-87FC-6DF9EA730F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210" y="1960563"/>
            <a:ext cx="9256963" cy="4207633"/>
          </a:xfrm>
        </p:spPr>
        <p:txBody>
          <a:bodyPr/>
          <a:lstStyle>
            <a:lvl1pPr marL="233363" indent="-233363"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-223838">
              <a:defRPr sz="1600">
                <a:solidFill>
                  <a:schemeClr val="bg2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55210" y="2486025"/>
            <a:ext cx="2743200" cy="3686175"/>
          </a:xfrm>
        </p:spPr>
        <p:txBody>
          <a:bodyPr tIns="91440"/>
          <a:lstStyle>
            <a:lvl1pPr marL="137160" indent="-137160"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320040" indent="-182880">
              <a:lnSpc>
                <a:spcPct val="114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768973" y="2486025"/>
            <a:ext cx="2743200" cy="3686175"/>
          </a:xfrm>
        </p:spPr>
        <p:txBody>
          <a:bodyPr tIns="91440"/>
          <a:lstStyle>
            <a:lvl1pPr marL="137160" indent="-137160"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274320" indent="-182880">
              <a:buFont typeface="Arial" panose="020B0604020202020204" pitchFamily="34" charset="0"/>
              <a:buChar char="-"/>
              <a:defRPr sz="1400">
                <a:solidFill>
                  <a:schemeClr val="bg2">
                    <a:lumMod val="50000"/>
                  </a:schemeClr>
                </a:solidFill>
              </a:defRPr>
            </a:lvl2pPr>
            <a:lvl3pPr marL="585216" indent="-173736">
              <a:defRPr sz="12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quarter" idx="12"/>
          </p:nvPr>
        </p:nvSpPr>
        <p:spPr>
          <a:xfrm>
            <a:off x="3512092" y="2486025"/>
            <a:ext cx="2743200" cy="3686175"/>
          </a:xfrm>
        </p:spPr>
        <p:txBody>
          <a:bodyPr tIns="91440"/>
          <a:lstStyle>
            <a:lvl1pPr marL="136525" indent="-136525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274320" indent="-18288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-"/>
              <a:defRPr lang="en-US" sz="14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585216" indent="-173736">
              <a:lnSpc>
                <a:spcPct val="114000"/>
              </a:lnSpc>
              <a:spcBef>
                <a:spcPts val="0"/>
              </a:spcBef>
              <a:defRPr sz="1200"/>
            </a:lvl3pPr>
            <a:lvl4pPr>
              <a:lnSpc>
                <a:spcPct val="114000"/>
              </a:lnSpc>
              <a:spcBef>
                <a:spcPts val="0"/>
              </a:spcBef>
              <a:defRPr sz="1300"/>
            </a:lvl4pPr>
            <a:lvl5pPr>
              <a:lnSpc>
                <a:spcPct val="114000"/>
              </a:lnSpc>
              <a:spcBef>
                <a:spcPts val="0"/>
              </a:spcBef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1D9A9699-A38C-43B2-B45D-777BE12A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5161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95E987C8-4F07-4F6F-A456-833539496F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86248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6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95E987C8-4F07-4F6F-A456-833539496F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A53FA6A3-438D-451C-BEBD-0EA60D35D9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F4DC5-25B6-45E7-AF1F-ADF99DB2984C}"/>
              </a:ext>
            </a:extLst>
          </p:cNvPr>
          <p:cNvSpPr/>
          <p:nvPr userDrawn="1"/>
        </p:nvSpPr>
        <p:spPr>
          <a:xfrm>
            <a:off x="63" y="0"/>
            <a:ext cx="975664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87" y="2529054"/>
            <a:ext cx="8593297" cy="400110"/>
          </a:xfrm>
        </p:spPr>
        <p:txBody>
          <a:bodyPr wrap="square" tIns="0" bIns="0" anchor="t">
            <a:spAutoFit/>
          </a:bodyPr>
          <a:lstStyle>
            <a:lvl1pPr algn="l">
              <a:defRPr sz="2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8703812" y="105206"/>
            <a:ext cx="976671" cy="1167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1B210E5-2317-4495-9E26-9FD47AF1F07F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7907036" y="253629"/>
            <a:ext cx="1849740" cy="1704157"/>
            <a:chOff x="17454" y="1303"/>
            <a:chExt cx="464234" cy="427420"/>
          </a:xfrm>
        </p:grpSpPr>
        <p:pic>
          <p:nvPicPr>
            <p:cNvPr id="12" name="Graphic 3">
              <a:extLst>
                <a:ext uri="{FF2B5EF4-FFF2-40B4-BE49-F238E27FC236}">
                  <a16:creationId xmlns:a16="http://schemas.microsoft.com/office/drawing/2014/main" id="{1ECA3BA0-AA6B-4E42-AAB1-84254A275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909593">
              <a:off x="208638" y="1303"/>
              <a:ext cx="273050" cy="236220"/>
            </a:xfrm>
            <a:prstGeom prst="rect">
              <a:avLst/>
            </a:prstGeom>
          </p:spPr>
        </p:pic>
        <p:pic>
          <p:nvPicPr>
            <p:cNvPr id="16" name="Graphic 4">
              <a:extLst>
                <a:ext uri="{FF2B5EF4-FFF2-40B4-BE49-F238E27FC236}">
                  <a16:creationId xmlns:a16="http://schemas.microsoft.com/office/drawing/2014/main" id="{F3E953E4-BD2E-43B8-A550-B8783B138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7" name="Graphic 11">
              <a:extLst>
                <a:ext uri="{FF2B5EF4-FFF2-40B4-BE49-F238E27FC236}">
                  <a16:creationId xmlns:a16="http://schemas.microsoft.com/office/drawing/2014/main" id="{5BC6DCDE-CABE-4CDB-9444-81DCC7FB1E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 rot="909593">
              <a:off x="156828" y="192503"/>
              <a:ext cx="273050" cy="2362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73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63" y="0"/>
            <a:ext cx="9756648" cy="731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7548" tIns="48774" rIns="97548" bIns="48774" rtlCol="0" anchor="ctr"/>
          <a:lstStyle/>
          <a:p>
            <a:pPr algn="ctr"/>
            <a:endParaRPr lang="en-US"/>
          </a:p>
        </p:txBody>
      </p:sp>
      <p:pic>
        <p:nvPicPr>
          <p:cNvPr id="21" name="Picture 59" descr="cid:image001.png@01D49ED8.84C1B980">
            <a:extLst>
              <a:ext uri="{FF2B5EF4-FFF2-40B4-BE49-F238E27FC236}">
                <a16:creationId xmlns:a16="http://schemas.microsoft.com/office/drawing/2014/main" id="{E8178294-277C-48C3-A367-92BAAC0465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6238389"/>
            <a:ext cx="2349280" cy="71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424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A1DE3-85CE-E84F-B7B5-BBFC525D5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8098E-FEBB-CF48-BB9B-5040AE8D3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E10C3-D171-584B-A712-287DC55F2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05C62-D31E-6245-9E55-FE094DC5D366}" type="datetimeFigureOut">
              <a:rPr lang="en-US" smtClean="0"/>
              <a:t>5/11/22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20281-EF91-244C-8052-D427E095B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20C6E-A2F5-3844-8731-A4E2AD25F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BAB4E-82FA-1B46-B6D0-291BB2A24D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image" Target="../media/image3.sv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2.png"/><Relationship Id="rId17" Type="http://schemas.openxmlformats.org/officeDocument/2006/relationships/image" Target="../media/image7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svg"/><Relationship Id="rId10" Type="http://schemas.openxmlformats.org/officeDocument/2006/relationships/oleObject" Target="../embeddings/oleObject1.bin"/><Relationship Id="rId19" Type="http://schemas.openxmlformats.org/officeDocument/2006/relationships/image" Target="cid:image001.png@01D546C5.F32FB7B0" TargetMode="Externa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5872813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F82097C7-C17B-4180-84F8-A2955C72C9D0}"/>
              </a:ext>
            </a:extLst>
          </p:cNvPr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6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6A7DCE-6767-4E57-AC1C-C0E4C9129D91}"/>
              </a:ext>
            </a:extLst>
          </p:cNvPr>
          <p:cNvGrpSpPr>
            <a:grpSpLocks noChangeAspect="1"/>
          </p:cNvGrpSpPr>
          <p:nvPr userDrawn="1"/>
        </p:nvGrpSpPr>
        <p:grpSpPr>
          <a:xfrm rot="18900000">
            <a:off x="9045701" y="195129"/>
            <a:ext cx="546594" cy="502920"/>
            <a:chOff x="17454" y="2214"/>
            <a:chExt cx="465146" cy="427703"/>
          </a:xfrm>
        </p:grpSpPr>
        <p:pic>
          <p:nvPicPr>
            <p:cNvPr id="13" name="Graphic 3">
              <a:extLst>
                <a:ext uri="{FF2B5EF4-FFF2-40B4-BE49-F238E27FC236}">
                  <a16:creationId xmlns:a16="http://schemas.microsoft.com/office/drawing/2014/main" id="{865A7D88-63A3-4144-B73D-81304A8C30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909593">
              <a:off x="209550" y="2214"/>
              <a:ext cx="273050" cy="236220"/>
            </a:xfrm>
            <a:prstGeom prst="rect">
              <a:avLst/>
            </a:prstGeom>
          </p:spPr>
        </p:pic>
        <p:pic>
          <p:nvPicPr>
            <p:cNvPr id="14" name="Graphic 4">
              <a:extLst>
                <a:ext uri="{FF2B5EF4-FFF2-40B4-BE49-F238E27FC236}">
                  <a16:creationId xmlns:a16="http://schemas.microsoft.com/office/drawing/2014/main" id="{164F39C1-9B01-4A15-86D3-C82D5EB703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909593">
              <a:off x="17454" y="51747"/>
              <a:ext cx="273050" cy="236220"/>
            </a:xfrm>
            <a:prstGeom prst="rect">
              <a:avLst/>
            </a:prstGeom>
          </p:spPr>
        </p:pic>
        <p:pic>
          <p:nvPicPr>
            <p:cNvPr id="15" name="Graphic 11">
              <a:extLst>
                <a:ext uri="{FF2B5EF4-FFF2-40B4-BE49-F238E27FC236}">
                  <a16:creationId xmlns:a16="http://schemas.microsoft.com/office/drawing/2014/main" id="{7C33119B-F315-4616-A11F-3817E3BDF3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 rot="909593">
              <a:off x="156828" y="193697"/>
              <a:ext cx="273050" cy="236220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5210" y="879664"/>
            <a:ext cx="9256963" cy="796736"/>
          </a:xfrm>
          <a:prstGeom prst="rect">
            <a:avLst/>
          </a:prstGeom>
        </p:spPr>
        <p:txBody>
          <a:bodyPr vert="horz" lIns="0" tIns="0" rIns="0" bIns="48774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635" y="1960563"/>
            <a:ext cx="9256963" cy="42116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8567225" y="6921079"/>
            <a:ext cx="962301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2E9152CC-DD9B-47F6-8FF2-D87C763F937B}" type="slidenum">
              <a:rPr lang="en-US" sz="1000" b="1" smtClean="0">
                <a:solidFill>
                  <a:schemeClr val="bg2">
                    <a:lumMod val="50000"/>
                  </a:schemeClr>
                </a:solidFill>
              </a:rPr>
              <a:pPr algn="r"/>
              <a:t>‹#›</a:t>
            </a:fld>
            <a:endParaRPr lang="en-US" sz="1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83" name="Picture 59" descr="cid:image001.png@01D49ED8.84C1B980">
            <a:extLst>
              <a:ext uri="{FF2B5EF4-FFF2-40B4-BE49-F238E27FC236}">
                <a16:creationId xmlns:a16="http://schemas.microsoft.com/office/drawing/2014/main" id="{BE7A5F0E-0331-4B50-9944-AC2F23CFCF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 r:link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07" y="192797"/>
            <a:ext cx="13811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10EBE6-BF96-4BB4-96AA-3089B196701D}"/>
              </a:ext>
            </a:extLst>
          </p:cNvPr>
          <p:cNvCxnSpPr/>
          <p:nvPr userDrawn="1"/>
        </p:nvCxnSpPr>
        <p:spPr>
          <a:xfrm>
            <a:off x="252030" y="688273"/>
            <a:ext cx="9274892" cy="0"/>
          </a:xfrm>
          <a:prstGeom prst="line">
            <a:avLst/>
          </a:prstGeom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71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3" r:id="rId5"/>
  </p:sldLayoutIdLst>
  <p:hf sldNum="0" hdr="0" ftr="0" dt="0"/>
  <p:txStyles>
    <p:titleStyle>
      <a:lvl1pPr algn="l" defTabSz="975482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34950" indent="-2349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•"/>
        <a:defRPr lang="en-US" sz="1600" b="0" kern="1200" dirty="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1pPr>
      <a:lvl2pPr marL="457200" indent="-22225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2pPr>
      <a:lvl3pPr marL="914400" indent="-228600" algn="l" defTabSz="975482" rtl="0" eaLnBrk="1" latinLnBrk="0" hangingPunct="1">
        <a:lnSpc>
          <a:spcPct val="114000"/>
        </a:lnSpc>
        <a:spcBef>
          <a:spcPts val="0"/>
        </a:spcBef>
        <a:buClr>
          <a:schemeClr val="tx1"/>
        </a:buClr>
        <a:buSzPct val="120000"/>
        <a:buFont typeface="Arial" panose="020B0604020202020204" pitchFamily="34" charset="0"/>
        <a:buChar char="–"/>
        <a:defRPr sz="16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3pPr>
      <a:lvl4pPr marL="1707093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4pPr>
      <a:lvl5pPr marL="2194834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bg2">
              <a:lumMod val="50000"/>
            </a:schemeClr>
          </a:solidFill>
          <a:latin typeface="Arial" panose="020B0604020202020204" pitchFamily="34" charset="0"/>
          <a:ea typeface="+mn-ea"/>
          <a:cs typeface="+mn-cs"/>
        </a:defRPr>
      </a:lvl5pPr>
      <a:lvl6pPr marL="2682575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70316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8057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45798" indent="-243870" algn="l" defTabSz="9754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7741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5482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3223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964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38705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26446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87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1928" algn="l" defTabSz="97548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2" userDrawn="1">
          <p15:clr>
            <a:srgbClr val="F26B43"/>
          </p15:clr>
        </p15:guide>
        <p15:guide id="2" pos="6001" userDrawn="1">
          <p15:clr>
            <a:srgbClr val="F26B43"/>
          </p15:clr>
        </p15:guide>
        <p15:guide id="6" orient="horz" pos="96" userDrawn="1">
          <p15:clr>
            <a:srgbClr val="F26B43"/>
          </p15:clr>
        </p15:guide>
        <p15:guide id="7" orient="horz" pos="1056" userDrawn="1">
          <p15:clr>
            <a:srgbClr val="F26B43"/>
          </p15:clr>
        </p15:guide>
        <p15:guide id="8" orient="horz" pos="1248" userDrawn="1">
          <p15:clr>
            <a:srgbClr val="F26B43"/>
          </p15:clr>
        </p15:guide>
        <p15:guide id="9" pos="145" userDrawn="1">
          <p15:clr>
            <a:srgbClr val="F26B43"/>
          </p15:clr>
        </p15:guide>
        <p15:guide id="10" pos="5713" userDrawn="1">
          <p15:clr>
            <a:srgbClr val="F26B43"/>
          </p15:clr>
        </p15:guide>
        <p15:guide id="12" orient="horz" pos="3964" userDrawn="1">
          <p15:clr>
            <a:srgbClr val="F26B43"/>
          </p15:clr>
        </p15:guide>
        <p15:guide id="14" orient="horz" pos="3888" userDrawn="1">
          <p15:clr>
            <a:srgbClr val="F26B43"/>
          </p15:clr>
        </p15:guide>
        <p15:guide id="15" orient="horz" pos="1584" userDrawn="1">
          <p15:clr>
            <a:srgbClr val="F26B43"/>
          </p15:clr>
        </p15:guide>
        <p15:guide id="16" pos="2785" userDrawn="1">
          <p15:clr>
            <a:srgbClr val="F26B43"/>
          </p15:clr>
        </p15:guide>
        <p15:guide id="17" pos="3361" userDrawn="1">
          <p15:clr>
            <a:srgbClr val="F26B43"/>
          </p15:clr>
        </p15:guide>
        <p15:guide id="18" orient="horz" pos="4608" userDrawn="1">
          <p15:clr>
            <a:srgbClr val="F26B43"/>
          </p15:clr>
        </p15:guide>
        <p15:guide id="19" orient="horz" pos="4356" userDrawn="1">
          <p15:clr>
            <a:srgbClr val="F26B43"/>
          </p15:clr>
        </p15:guide>
        <p15:guide id="20" orient="horz" pos="528" userDrawn="1">
          <p15:clr>
            <a:srgbClr val="F26B43"/>
          </p15:clr>
        </p15:guide>
        <p15:guide id="21" orient="horz" pos="41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B2E8C-098A-7642-B32B-34C0F206E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507" y="838200"/>
            <a:ext cx="8415218" cy="7240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/>
              <a:t>FIELD MEDICAL ASSISTANT COURSE (FMAC)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562903A-B496-AA47-BAFE-648585A21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905" y="3048000"/>
            <a:ext cx="9256963" cy="935037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/>
              <a:t>MODULE 12: </a:t>
            </a:r>
          </a:p>
          <a:p>
            <a:pPr marL="0" indent="0" algn="ctr">
              <a:buNone/>
            </a:pPr>
            <a:r>
              <a:rPr lang="en-GB" sz="3600" b="1" dirty="0"/>
              <a:t>HEAD INJURIES</a:t>
            </a: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23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CHECK ON LEARNING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B77F5-7653-EF43-B25B-43D810F55D2B}"/>
              </a:ext>
            </a:extLst>
          </p:cNvPr>
          <p:cNvSpPr txBox="1"/>
          <p:nvPr/>
        </p:nvSpPr>
        <p:spPr>
          <a:xfrm>
            <a:off x="1476391" y="2209800"/>
            <a:ext cx="681459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external forces can cause a head injury?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What are the critical observations that should be reported to medical personnel for trauma casualties with a suspected head injury, in accordance with MACE 2?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39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ANY QUESTIONS?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7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TACTICAL FIELD MEDICAL AID (TFMA)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325437"/>
          </a:xfrm>
        </p:spPr>
        <p:txBody>
          <a:bodyPr/>
          <a:lstStyle/>
          <a:p>
            <a:pPr marL="0" indent="0">
              <a:buNone/>
            </a:pPr>
            <a:r>
              <a:rPr lang="en-GB" sz="1800" b="1" dirty="0">
                <a:solidFill>
                  <a:schemeClr val="tx1"/>
                </a:solidFill>
                <a:ea typeface="+mj-ea"/>
                <a:cs typeface="+mj-cs"/>
              </a:rPr>
              <a:t>ROLE-BASED TRAINING SPECTRUM</a:t>
            </a:r>
          </a:p>
          <a:p>
            <a:endParaRPr lang="en-US" dirty="0"/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79BEB7F4-C779-384B-8605-DD9E679DD7E1}"/>
              </a:ext>
            </a:extLst>
          </p:cNvPr>
          <p:cNvSpPr txBox="1">
            <a:spLocks/>
          </p:cNvSpPr>
          <p:nvPr/>
        </p:nvSpPr>
        <p:spPr>
          <a:xfrm>
            <a:off x="255209" y="2147699"/>
            <a:ext cx="9256963" cy="46341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ROLE 1 CARE</a:t>
            </a:r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r>
              <a:rPr lang="en-GB" sz="2000" dirty="0"/>
              <a:t>NONMEDICAL PERSONNEL</a:t>
            </a:r>
          </a:p>
          <a:p>
            <a:r>
              <a:rPr lang="en-GB" sz="2000" dirty="0"/>
              <a:t>Buddy First Aid </a:t>
            </a:r>
          </a:p>
          <a:p>
            <a:r>
              <a:rPr lang="en-GB" sz="2000" dirty="0"/>
              <a:t>Field Medical Assistant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MEDICAL PERSONNEL</a:t>
            </a:r>
          </a:p>
          <a:p>
            <a:r>
              <a:rPr lang="en-GB" sz="2000" dirty="0"/>
              <a:t>Paramedic </a:t>
            </a:r>
          </a:p>
          <a:p>
            <a:r>
              <a:rPr lang="en-GB" sz="2000" dirty="0"/>
              <a:t>Nurse </a:t>
            </a:r>
          </a:p>
          <a:p>
            <a:r>
              <a:rPr lang="en-GB" sz="2000" dirty="0"/>
              <a:t>Doctor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11" name="Left Arrow 10">
            <a:extLst>
              <a:ext uri="{FF2B5EF4-FFF2-40B4-BE49-F238E27FC236}">
                <a16:creationId xmlns:a16="http://schemas.microsoft.com/office/drawing/2014/main" id="{5BDDCDF5-C67F-6D45-B9E0-EDB209AAFDA7}"/>
              </a:ext>
            </a:extLst>
          </p:cNvPr>
          <p:cNvSpPr/>
          <p:nvPr/>
        </p:nvSpPr>
        <p:spPr>
          <a:xfrm>
            <a:off x="3552286" y="3505200"/>
            <a:ext cx="1295400" cy="685800"/>
          </a:xfrm>
          <a:prstGeom prst="lef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9763B1-73E7-BE4C-8E17-139EC9C6B3A2}"/>
              </a:ext>
            </a:extLst>
          </p:cNvPr>
          <p:cNvSpPr txBox="1"/>
          <p:nvPr/>
        </p:nvSpPr>
        <p:spPr>
          <a:xfrm>
            <a:off x="4922301" y="3657600"/>
            <a:ext cx="176208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1330940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8" y="1249546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TERMINAL LEARNING OBJECTIVE</a:t>
            </a:r>
          </a:p>
          <a:p>
            <a:endParaRPr lang="en-US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80719-1EA6-E145-9F81-7A823DE6D721}"/>
              </a:ext>
            </a:extLst>
          </p:cNvPr>
          <p:cNvSpPr txBox="1">
            <a:spLocks/>
          </p:cNvSpPr>
          <p:nvPr/>
        </p:nvSpPr>
        <p:spPr>
          <a:xfrm>
            <a:off x="255208" y="2452499"/>
            <a:ext cx="9256963" cy="4176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b="1" dirty="0">
                <a:solidFill>
                  <a:srgbClr val="FF0000"/>
                </a:solidFill>
              </a:rPr>
              <a:t>T13 </a:t>
            </a:r>
            <a:r>
              <a:rPr lang="en-GB" b="1" dirty="0"/>
              <a:t>Identify a head injury in accordance </a:t>
            </a:r>
            <a:r>
              <a:rPr lang="en-GB" b="1" dirty="0">
                <a:solidFill>
                  <a:srgbClr val="000000"/>
                </a:solidFill>
              </a:rPr>
              <a:t>with TFMA Guidelines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spcAft>
                <a:spcPts val="600"/>
              </a:spcAft>
              <a:buNone/>
            </a:pPr>
            <a:endParaRPr lang="en-GB" sz="1400" dirty="0"/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EO68 </a:t>
            </a:r>
            <a:r>
              <a:rPr lang="en-GB" sz="1400" dirty="0"/>
              <a:t>Identify external forces that can cause a head injury</a:t>
            </a: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EO69 </a:t>
            </a:r>
            <a:r>
              <a:rPr lang="en-GB" sz="1400" dirty="0"/>
              <a:t>Identify signs and symptoms of a head injury </a:t>
            </a:r>
            <a:endParaRPr lang="en-GB" sz="1400" dirty="0">
              <a:solidFill>
                <a:srgbClr val="FFC000"/>
              </a:solidFill>
            </a:endParaRPr>
          </a:p>
          <a:p>
            <a:pPr marL="679450" lvl="2" indent="0">
              <a:spcAft>
                <a:spcPts val="600"/>
              </a:spcAft>
              <a:buNone/>
            </a:pPr>
            <a:r>
              <a:rPr lang="en-GB" sz="1400" b="1" dirty="0">
                <a:solidFill>
                  <a:srgbClr val="00B050"/>
                </a:solidFill>
              </a:rPr>
              <a:t>EO70 </a:t>
            </a:r>
            <a:r>
              <a:rPr lang="en-GB" sz="1400" dirty="0"/>
              <a:t>Identify the critical observations that should be reported to medical personnel for trauma casualties with a suspected head injury in accordance with the Military Acute Concussive Evaluation 2 (MACE 2).</a:t>
            </a:r>
          </a:p>
          <a:p>
            <a:pPr marL="679450" lvl="2" indent="0">
              <a:spcAft>
                <a:spcPts val="600"/>
              </a:spcAft>
              <a:buNone/>
            </a:pPr>
            <a:endParaRPr lang="en-GB" sz="1400" dirty="0"/>
          </a:p>
          <a:p>
            <a:pPr marL="679450" lvl="2" indent="0">
              <a:spcAft>
                <a:spcPts val="600"/>
              </a:spcAft>
              <a:buNone/>
            </a:pPr>
            <a:endParaRPr lang="en-GB" sz="1400" dirty="0"/>
          </a:p>
          <a:p>
            <a:pPr marL="679450" lvl="2" indent="0">
              <a:spcAft>
                <a:spcPts val="600"/>
              </a:spcAft>
              <a:buNone/>
            </a:pPr>
            <a:endParaRPr lang="en-GB" sz="1400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  <a:p>
            <a:pPr marL="0" indent="0">
              <a:buNone/>
            </a:pPr>
            <a:endParaRPr lang="en-GB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442BF1-BC35-B749-86B8-EB5FE3553E83}"/>
              </a:ext>
            </a:extLst>
          </p:cNvPr>
          <p:cNvSpPr txBox="1"/>
          <p:nvPr/>
        </p:nvSpPr>
        <p:spPr>
          <a:xfrm>
            <a:off x="2876248" y="778522"/>
            <a:ext cx="4014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STUDENT 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234916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800DC0C-5D70-924B-B3E2-455BB411CE1F}"/>
              </a:ext>
            </a:extLst>
          </p:cNvPr>
          <p:cNvSpPr txBox="1">
            <a:spLocks/>
          </p:cNvSpPr>
          <p:nvPr/>
        </p:nvSpPr>
        <p:spPr>
          <a:xfrm>
            <a:off x="611187" y="2681099"/>
            <a:ext cx="2514600" cy="30339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1</a:t>
            </a:r>
            <a:r>
              <a:rPr lang="en-GB" sz="1800" b="1" dirty="0"/>
              <a:t> </a:t>
            </a:r>
            <a:r>
              <a:rPr lang="en-GB" b="1" dirty="0"/>
              <a:t>CARE UNDER FIRE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RETURN FIRE </a:t>
            </a:r>
          </a:p>
          <a:p>
            <a:pPr marL="0" indent="0" algn="ctr">
              <a:buNone/>
            </a:pPr>
            <a:r>
              <a:rPr lang="en-GB" dirty="0"/>
              <a:t>AND TAKE COVER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Quick decision-making:</a:t>
            </a:r>
          </a:p>
          <a:p>
            <a:r>
              <a:rPr lang="en-GB" sz="1400" dirty="0"/>
              <a:t>Consider scene safety</a:t>
            </a:r>
          </a:p>
          <a:p>
            <a:r>
              <a:rPr lang="en-GB" sz="1400" dirty="0"/>
              <a:t>Identify and control life-threatening bleeding</a:t>
            </a:r>
          </a:p>
          <a:p>
            <a:r>
              <a:rPr lang="en-GB" sz="1400" dirty="0"/>
              <a:t>Move casualty to safety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Three PHASES of TFMA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40E31D-D568-3843-BFE7-EC8A4B1B9E4E}"/>
              </a:ext>
            </a:extLst>
          </p:cNvPr>
          <p:cNvSpPr txBox="1">
            <a:spLocks/>
          </p:cNvSpPr>
          <p:nvPr/>
        </p:nvSpPr>
        <p:spPr>
          <a:xfrm>
            <a:off x="3125787" y="2711579"/>
            <a:ext cx="2667000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2</a:t>
            </a:r>
            <a:r>
              <a:rPr lang="en-GB" sz="1800" b="1" dirty="0"/>
              <a:t> </a:t>
            </a:r>
            <a:r>
              <a:rPr lang="en-GB" b="1" dirty="0"/>
              <a:t>TACTICAL FIELD CARE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COVER AND </a:t>
            </a:r>
          </a:p>
          <a:p>
            <a:pPr marL="0" indent="0" algn="ctr">
              <a:buNone/>
            </a:pPr>
            <a:r>
              <a:rPr lang="en-GB" dirty="0"/>
              <a:t>CONCEALMENT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Basic Management Plan:</a:t>
            </a:r>
          </a:p>
          <a:p>
            <a:r>
              <a:rPr lang="en-GB" sz="1400" dirty="0"/>
              <a:t>Maintain tactical situational awareness</a:t>
            </a:r>
          </a:p>
          <a:p>
            <a:r>
              <a:rPr lang="en-GB" sz="1400" dirty="0"/>
              <a:t>Triage casualties as required</a:t>
            </a:r>
          </a:p>
          <a:p>
            <a:r>
              <a:rPr lang="en-GB" sz="1400" dirty="0"/>
              <a:t>MARCH PAWS assessment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7DAF999E-465F-5B4D-837E-F51BDB6C4879}"/>
              </a:ext>
            </a:extLst>
          </p:cNvPr>
          <p:cNvSpPr txBox="1">
            <a:spLocks/>
          </p:cNvSpPr>
          <p:nvPr/>
        </p:nvSpPr>
        <p:spPr>
          <a:xfrm>
            <a:off x="6097587" y="2711579"/>
            <a:ext cx="3276600" cy="376542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3</a:t>
            </a:r>
            <a:r>
              <a:rPr lang="en-GB" sz="1800" b="1" dirty="0"/>
              <a:t> </a:t>
            </a:r>
            <a:r>
              <a:rPr lang="en-GB" b="1" dirty="0"/>
              <a:t>TACTICAL EVACUATION CARE</a:t>
            </a:r>
          </a:p>
          <a:p>
            <a:pPr marL="222250" lvl="1" indent="0">
              <a:buNone/>
            </a:pPr>
            <a:endParaRPr lang="en-GB" b="1" dirty="0"/>
          </a:p>
          <a:p>
            <a:pPr marL="222250" lvl="1" indent="0">
              <a:buNone/>
            </a:pPr>
            <a:endParaRPr lang="en-GB" b="1" dirty="0"/>
          </a:p>
          <a:p>
            <a:pPr marL="222250" lvl="1" indent="0">
              <a:buNone/>
            </a:pPr>
            <a:endParaRPr lang="en-GB" b="1" dirty="0"/>
          </a:p>
          <a:p>
            <a:pPr marL="222250" lvl="1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More deliberate assessment and treatment of unrecognized life-threatening injuries:</a:t>
            </a:r>
          </a:p>
          <a:p>
            <a:r>
              <a:rPr lang="en-GB" sz="1400" dirty="0"/>
              <a:t>Pre-evacuation procedures</a:t>
            </a:r>
          </a:p>
          <a:p>
            <a:r>
              <a:rPr lang="en-GB" sz="1400" dirty="0"/>
              <a:t>Continuation of documentation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200" b="1" dirty="0"/>
              <a:t>NOTE: This is covered in more advanced TFMA training!</a:t>
            </a:r>
          </a:p>
          <a:p>
            <a:endParaRPr lang="en-GB" sz="14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riangle 1">
            <a:extLst>
              <a:ext uri="{FF2B5EF4-FFF2-40B4-BE49-F238E27FC236}">
                <a16:creationId xmlns:a16="http://schemas.microsoft.com/office/drawing/2014/main" id="{6CDD74B7-6E45-5440-A19E-DF5002FBFBAB}"/>
              </a:ext>
            </a:extLst>
          </p:cNvPr>
          <p:cNvSpPr/>
          <p:nvPr/>
        </p:nvSpPr>
        <p:spPr>
          <a:xfrm>
            <a:off x="4306887" y="5653253"/>
            <a:ext cx="495300" cy="395099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CC0216-3484-6147-A790-D11AFEDF62D3}"/>
              </a:ext>
            </a:extLst>
          </p:cNvPr>
          <p:cNvSpPr/>
          <p:nvPr/>
        </p:nvSpPr>
        <p:spPr>
          <a:xfrm>
            <a:off x="3430587" y="6050280"/>
            <a:ext cx="2286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ARE HERE</a:t>
            </a:r>
          </a:p>
        </p:txBody>
      </p:sp>
    </p:spTree>
    <p:extLst>
      <p:ext uri="{BB962C8B-B14F-4D97-AF65-F5344CB8AC3E}">
        <p14:creationId xmlns:p14="http://schemas.microsoft.com/office/powerpoint/2010/main" val="20831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b="0" dirty="0"/>
              <a:t>TACTICAL FIELD CARE</a:t>
            </a:r>
            <a:br>
              <a:rPr lang="en-US" sz="2561" dirty="0"/>
            </a:br>
            <a:endParaRPr lang="en-US" sz="256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800DC0C-5D70-924B-B3E2-455BB411CE1F}"/>
              </a:ext>
            </a:extLst>
          </p:cNvPr>
          <p:cNvSpPr txBox="1">
            <a:spLocks/>
          </p:cNvSpPr>
          <p:nvPr/>
        </p:nvSpPr>
        <p:spPr>
          <a:xfrm>
            <a:off x="611187" y="2681099"/>
            <a:ext cx="3251578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/>
              <a:t>DURING</a:t>
            </a:r>
            <a:r>
              <a:rPr lang="en-GB" sz="1800" b="1" dirty="0"/>
              <a:t> LIFE-THREATENING</a:t>
            </a:r>
            <a:endParaRPr lang="en-GB" b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M</a:t>
            </a:r>
            <a:r>
              <a:rPr lang="en-GB" b="1" dirty="0"/>
              <a:t>ASSIVE BLEEDING    </a:t>
            </a:r>
            <a:r>
              <a:rPr lang="en-GB" b="1" dirty="0">
                <a:solidFill>
                  <a:srgbClr val="FF0000"/>
                </a:solidFill>
              </a:rPr>
              <a:t>#1 Priority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/>
              <a:t>IRWAY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</a:t>
            </a:r>
            <a:r>
              <a:rPr lang="en-GB" b="1" dirty="0"/>
              <a:t>ESPIRATION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C</a:t>
            </a:r>
            <a:r>
              <a:rPr lang="en-GB" b="1" dirty="0"/>
              <a:t>IRCULATION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H</a:t>
            </a:r>
            <a:r>
              <a:rPr lang="en-GB" b="1" dirty="0"/>
              <a:t>YPOTHERMIA / </a:t>
            </a:r>
            <a:r>
              <a:rPr lang="en-GB" b="1" dirty="0">
                <a:solidFill>
                  <a:srgbClr val="000000"/>
                </a:solidFill>
              </a:rPr>
              <a:t>H</a:t>
            </a:r>
            <a:r>
              <a:rPr lang="en-GB" b="1" dirty="0"/>
              <a:t>EAD INJURIES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2121CF1-EB03-E044-8291-BB4B89766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09" y="1350963"/>
            <a:ext cx="9256963" cy="8588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MARCH</a:t>
            </a:r>
            <a:r>
              <a:rPr lang="en-GB" sz="2400" b="1" dirty="0">
                <a:solidFill>
                  <a:schemeClr val="tx1"/>
                </a:solidFill>
                <a:ea typeface="+mj-ea"/>
                <a:cs typeface="+mj-cs"/>
              </a:rPr>
              <a:t> PAWS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5ACD7C78-18E5-FF46-9E79-C471699C3F32}"/>
              </a:ext>
            </a:extLst>
          </p:cNvPr>
          <p:cNvSpPr txBox="1">
            <a:spLocks/>
          </p:cNvSpPr>
          <p:nvPr/>
        </p:nvSpPr>
        <p:spPr>
          <a:xfrm>
            <a:off x="4954587" y="2681099"/>
            <a:ext cx="3861178" cy="3338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34950" indent="-2349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  <a:defRPr lang="en-US" sz="1600" b="0" kern="1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indent="-22225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-228600" algn="l" defTabSz="975482" rtl="0" eaLnBrk="1" latinLnBrk="0" hangingPunct="1">
              <a:lnSpc>
                <a:spcPct val="114000"/>
              </a:lnSpc>
              <a:spcBef>
                <a:spcPts val="0"/>
              </a:spcBef>
              <a:buClr>
                <a:schemeClr val="tx1"/>
              </a:buClr>
              <a:buSzPct val="120000"/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707093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194834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7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682575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70316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8057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45798" indent="-243870" algn="l" defTabSz="97548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i="1" dirty="0"/>
              <a:t>AFTER</a:t>
            </a:r>
            <a:r>
              <a:rPr lang="en-GB" sz="1800" b="1" dirty="0"/>
              <a:t> LIFE-THREATENING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P</a:t>
            </a:r>
            <a:r>
              <a:rPr lang="en-GB" b="1" dirty="0"/>
              <a:t>AIN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A</a:t>
            </a:r>
            <a:r>
              <a:rPr lang="en-GB" b="1" dirty="0"/>
              <a:t>NTIBIOTICS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W</a:t>
            </a:r>
            <a:r>
              <a:rPr lang="en-GB" b="1" dirty="0"/>
              <a:t>OUNDS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>
                <a:solidFill>
                  <a:srgbClr val="3CBBED"/>
                </a:solidFill>
              </a:rPr>
              <a:t>S</a:t>
            </a:r>
            <a:r>
              <a:rPr lang="en-GB" b="1" dirty="0"/>
              <a:t>PLINTING</a:t>
            </a: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52EEA951-1648-A040-8D80-73CF30C86A85}"/>
              </a:ext>
            </a:extLst>
          </p:cNvPr>
          <p:cNvSpPr/>
          <p:nvPr/>
        </p:nvSpPr>
        <p:spPr>
          <a:xfrm>
            <a:off x="255209" y="5486400"/>
            <a:ext cx="355978" cy="304800"/>
          </a:xfrm>
          <a:prstGeom prst="chevron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POTENTIAL</a:t>
            </a: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 MECHANISMS OF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HEAD INJURY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912936" y="841950"/>
            <a:ext cx="19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HEAD INJURIES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D22AB-2DF4-994B-8A5D-C3ABB8A10C0D}"/>
              </a:ext>
            </a:extLst>
          </p:cNvPr>
          <p:cNvSpPr txBox="1"/>
          <p:nvPr/>
        </p:nvSpPr>
        <p:spPr>
          <a:xfrm>
            <a:off x="820068" y="6477000"/>
            <a:ext cx="869210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OTHER </a:t>
            </a:r>
            <a:r>
              <a:rPr lang="en-GB" b="1" dirty="0">
                <a:solidFill>
                  <a:srgbClr val="000000"/>
                </a:solidFill>
              </a:rPr>
              <a:t>EXTERNAL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000000"/>
                </a:solidFill>
              </a:rPr>
              <a:t>FORCES</a:t>
            </a:r>
            <a:r>
              <a:rPr lang="en-GB" b="1" dirty="0">
                <a:solidFill>
                  <a:srgbClr val="FF0000"/>
                </a:solidFill>
              </a:rPr>
              <a:t> MAY </a:t>
            </a:r>
            <a:r>
              <a:rPr lang="en-GB" b="1" dirty="0">
                <a:solidFill>
                  <a:srgbClr val="000000"/>
                </a:solidFill>
              </a:rPr>
              <a:t>ALSO</a:t>
            </a:r>
            <a:r>
              <a:rPr lang="en-GB" b="1" dirty="0">
                <a:solidFill>
                  <a:srgbClr val="FF0000"/>
                </a:solidFill>
              </a:rPr>
              <a:t> LEAD TO HEAD INJURIES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64CBA-02EB-2A45-9789-6E6E392FEEF4}"/>
              </a:ext>
            </a:extLst>
          </p:cNvPr>
          <p:cNvSpPr txBox="1"/>
          <p:nvPr/>
        </p:nvSpPr>
        <p:spPr>
          <a:xfrm>
            <a:off x="2508940" y="2378532"/>
            <a:ext cx="669110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Involvement in a vehicle </a:t>
            </a:r>
            <a:r>
              <a:rPr lang="en-GB" sz="1800" b="1" dirty="0">
                <a:solidFill>
                  <a:srgbClr val="000000"/>
                </a:solidFill>
              </a:rPr>
              <a:t>blast event, collision</a:t>
            </a:r>
            <a:r>
              <a:rPr lang="en-GB" sz="1800" dirty="0">
                <a:solidFill>
                  <a:srgbClr val="000000"/>
                </a:solidFill>
              </a:rPr>
              <a:t>, or rollover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Presence within </a:t>
            </a:r>
            <a:r>
              <a:rPr lang="en-GB" sz="1800" b="1" dirty="0">
                <a:solidFill>
                  <a:srgbClr val="FF0000"/>
                </a:solidFill>
              </a:rPr>
              <a:t>50 METERS </a:t>
            </a:r>
            <a:r>
              <a:rPr lang="en-GB" sz="1800" b="1" dirty="0">
                <a:solidFill>
                  <a:srgbClr val="000000"/>
                </a:solidFill>
              </a:rPr>
              <a:t>of a blast </a:t>
            </a:r>
            <a:r>
              <a:rPr lang="en-GB" sz="1800" b="1" dirty="0">
                <a:solidFill>
                  <a:srgbClr val="FF0000"/>
                </a:solidFill>
              </a:rPr>
              <a:t>(inside or outside)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A direct blow to the head or witnessed loss of consciousness</a:t>
            </a:r>
          </a:p>
          <a:p>
            <a:pPr marL="285750" indent="-28575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0000"/>
                </a:solidFill>
              </a:rPr>
              <a:t>Exposure to </a:t>
            </a:r>
            <a:r>
              <a:rPr lang="en-GB" sz="1800" b="1" dirty="0">
                <a:solidFill>
                  <a:srgbClr val="000000"/>
                </a:solidFill>
              </a:rPr>
              <a:t>more than one blast event </a:t>
            </a:r>
            <a:r>
              <a:rPr lang="en-GB" sz="1800" dirty="0">
                <a:solidFill>
                  <a:srgbClr val="000000"/>
                </a:solidFill>
              </a:rPr>
              <a:t>(the Service member’s commander will direct a </a:t>
            </a:r>
            <a:r>
              <a:rPr lang="en-GB" sz="1800" b="1" dirty="0">
                <a:solidFill>
                  <a:srgbClr val="000000"/>
                </a:solidFill>
              </a:rPr>
              <a:t>medical evaluation</a:t>
            </a:r>
            <a:r>
              <a:rPr lang="en-GB" sz="18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8FD2F-797C-B54C-91B2-7B003B5C7D94}"/>
              </a:ext>
            </a:extLst>
          </p:cNvPr>
          <p:cNvSpPr txBox="1"/>
          <p:nvPr/>
        </p:nvSpPr>
        <p:spPr>
          <a:xfrm>
            <a:off x="1906587" y="1917665"/>
            <a:ext cx="62760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</a:rPr>
              <a:t>Head injury is trauma to the </a:t>
            </a:r>
            <a:r>
              <a:rPr lang="en-GB" sz="2000" b="1" dirty="0">
                <a:solidFill>
                  <a:srgbClr val="000000"/>
                </a:solidFill>
              </a:rPr>
              <a:t>scalp, skull</a:t>
            </a:r>
            <a:r>
              <a:rPr lang="en-GB" sz="2000" dirty="0">
                <a:solidFill>
                  <a:srgbClr val="000000"/>
                </a:solidFill>
              </a:rPr>
              <a:t>, and/or </a:t>
            </a:r>
            <a:r>
              <a:rPr lang="en-GB" sz="2000" b="1" dirty="0">
                <a:solidFill>
                  <a:srgbClr val="000000"/>
                </a:solidFill>
              </a:rPr>
              <a:t>brain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807A1B-F4A5-AD41-8D67-E508C191B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5" y="4061864"/>
            <a:ext cx="3716912" cy="237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073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SIGNS AND SYMPTOMS OF </a:t>
            </a: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HEAD INJURY</a:t>
            </a:r>
          </a:p>
          <a:p>
            <a:pPr marL="0" indent="0" algn="ctr">
              <a:buNone/>
            </a:pP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912936" y="841950"/>
            <a:ext cx="19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HEAD INJURIES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8FD2F-797C-B54C-91B2-7B003B5C7D94}"/>
              </a:ext>
            </a:extLst>
          </p:cNvPr>
          <p:cNvSpPr txBox="1"/>
          <p:nvPr/>
        </p:nvSpPr>
        <p:spPr>
          <a:xfrm>
            <a:off x="2003031" y="2290936"/>
            <a:ext cx="18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IED Checklist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9285DD-B225-4440-943B-B6AC728726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83" y="2703007"/>
            <a:ext cx="8650807" cy="283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44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906929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SIGNS AND SYMPTOMS REQUIRING MACE 2*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FF0000"/>
                </a:solidFill>
                <a:ea typeface="+mj-ea"/>
                <a:cs typeface="+mj-cs"/>
              </a:rPr>
              <a:t>EVALUATION BY MEDICAL PERSONNEL</a:t>
            </a:r>
            <a:endParaRPr lang="en-GB" sz="2400" b="1" dirty="0">
              <a:solidFill>
                <a:srgbClr val="3CBBED"/>
              </a:solidFill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5F7F19-825F-2440-8D4F-908211C42BC6}"/>
              </a:ext>
            </a:extLst>
          </p:cNvPr>
          <p:cNvSpPr txBox="1"/>
          <p:nvPr/>
        </p:nvSpPr>
        <p:spPr>
          <a:xfrm>
            <a:off x="3912936" y="841950"/>
            <a:ext cx="1941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dirty="0"/>
              <a:t>HEAD INJURIES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B87EE9-BECC-E746-B1C0-BE1A0D82F374}"/>
              </a:ext>
            </a:extLst>
          </p:cNvPr>
          <p:cNvSpPr txBox="1"/>
          <p:nvPr/>
        </p:nvSpPr>
        <p:spPr>
          <a:xfrm>
            <a:off x="455098" y="2665751"/>
            <a:ext cx="691567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</a:rPr>
              <a:t>Evaluations are </a:t>
            </a:r>
            <a:r>
              <a:rPr lang="en-GB" sz="1600" b="1" dirty="0">
                <a:solidFill>
                  <a:srgbClr val="000000"/>
                </a:solidFill>
              </a:rPr>
              <a:t>most effective </a:t>
            </a:r>
            <a:r>
              <a:rPr lang="en-GB" sz="1600" dirty="0">
                <a:solidFill>
                  <a:srgbClr val="000000"/>
                </a:solidFill>
              </a:rPr>
              <a:t>when done </a:t>
            </a:r>
            <a:r>
              <a:rPr lang="en-GB" sz="1600" b="1" dirty="0">
                <a:solidFill>
                  <a:srgbClr val="FF0000"/>
                </a:solidFill>
              </a:rPr>
              <a:t>as soon as possible </a:t>
            </a:r>
            <a:r>
              <a:rPr lang="en-GB" sz="1600" dirty="0">
                <a:solidFill>
                  <a:srgbClr val="000000"/>
                </a:solidFill>
              </a:rPr>
              <a:t>after the</a:t>
            </a:r>
          </a:p>
          <a:p>
            <a:r>
              <a:rPr lang="en-GB" sz="1600" dirty="0">
                <a:solidFill>
                  <a:srgbClr val="000000"/>
                </a:solidFill>
              </a:rPr>
              <a:t>injury. </a:t>
            </a:r>
            <a:r>
              <a:rPr lang="en-GB" sz="1600" b="1" dirty="0">
                <a:solidFill>
                  <a:srgbClr val="000000"/>
                </a:solidFill>
              </a:rPr>
              <a:t>Traumatic brain injury (TBI) </a:t>
            </a:r>
            <a:r>
              <a:rPr lang="en-GB" sz="1600" dirty="0">
                <a:solidFill>
                  <a:srgbClr val="000000"/>
                </a:solidFill>
              </a:rPr>
              <a:t>is likely if the casualty shows signs of</a:t>
            </a:r>
          </a:p>
          <a:p>
            <a:pPr>
              <a:spcAft>
                <a:spcPts val="600"/>
              </a:spcAft>
            </a:pPr>
            <a:r>
              <a:rPr lang="en-GB" sz="1600" b="1" dirty="0">
                <a:solidFill>
                  <a:srgbClr val="FF0000"/>
                </a:solidFill>
              </a:rPr>
              <a:t>ANY</a:t>
            </a:r>
            <a:r>
              <a:rPr lang="en-GB" sz="1600" dirty="0">
                <a:solidFill>
                  <a:srgbClr val="000000"/>
                </a:solidFill>
              </a:rPr>
              <a:t> of the following: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Deteriorating level of consciousness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Double vision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Increased restlessness; combative or agitated </a:t>
            </a:r>
            <a:r>
              <a:rPr lang="en-GB" sz="1600" dirty="0" err="1">
                <a:solidFill>
                  <a:srgbClr val="000000"/>
                </a:solidFill>
              </a:rPr>
              <a:t>behavior</a:t>
            </a:r>
            <a:endParaRPr lang="en-GB" sz="1600" dirty="0">
              <a:solidFill>
                <a:srgbClr val="000000"/>
              </a:solidFill>
            </a:endParaRP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Repeat vomiting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Results from a structural brain injury detection device (if available)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Seizures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Weakness or tingling in arms or legs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0000"/>
                </a:solidFill>
              </a:rPr>
              <a:t>Severe or worsening headache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08F798-6200-814E-9E82-6ED4CC718F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774" y="3124200"/>
            <a:ext cx="2141399" cy="36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8091BD7F-496C-8349-9CB7-C27278F78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2561" dirty="0"/>
            </a:br>
            <a:endParaRPr lang="en-US" sz="256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A54D80-AB49-DF42-9858-E9351BFFC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10" y="1226671"/>
            <a:ext cx="9256963" cy="630237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3CBBED"/>
                </a:solidFill>
                <a:ea typeface="+mj-ea"/>
                <a:cs typeface="+mj-cs"/>
              </a:rPr>
              <a:t>SUMMARY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30BAC7-2B82-F945-A765-72144BEB1E99}"/>
              </a:ext>
            </a:extLst>
          </p:cNvPr>
          <p:cNvSpPr txBox="1"/>
          <p:nvPr/>
        </p:nvSpPr>
        <p:spPr>
          <a:xfrm>
            <a:off x="4116387" y="2203915"/>
            <a:ext cx="471413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</a:t>
            </a:r>
            <a:r>
              <a:rPr lang="en-GB" b="1" dirty="0">
                <a:solidFill>
                  <a:srgbClr val="000000"/>
                </a:solidFill>
              </a:rPr>
              <a:t>defined</a:t>
            </a:r>
            <a:r>
              <a:rPr lang="en-GB" dirty="0">
                <a:solidFill>
                  <a:srgbClr val="000000"/>
                </a:solidFill>
              </a:rPr>
              <a:t> head injury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discussed </a:t>
            </a:r>
            <a:r>
              <a:rPr lang="en-GB" b="1" dirty="0">
                <a:solidFill>
                  <a:srgbClr val="000000"/>
                </a:solidFill>
              </a:rPr>
              <a:t>mechanisms of injury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discussed </a:t>
            </a:r>
            <a:r>
              <a:rPr lang="en-GB" b="1" dirty="0">
                <a:solidFill>
                  <a:srgbClr val="000000"/>
                </a:solidFill>
              </a:rPr>
              <a:t>signs and symptoms</a:t>
            </a:r>
          </a:p>
          <a:p>
            <a:pPr marL="342900" indent="-342900">
              <a:spcAft>
                <a:spcPts val="600"/>
              </a:spcAft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We identified </a:t>
            </a:r>
            <a:r>
              <a:rPr lang="en-GB" b="1" dirty="0">
                <a:solidFill>
                  <a:srgbClr val="000000"/>
                </a:solidFill>
              </a:rPr>
              <a:t>critical observations </a:t>
            </a:r>
            <a:r>
              <a:rPr lang="en-GB" dirty="0">
                <a:solidFill>
                  <a:srgbClr val="000000"/>
                </a:solidFill>
              </a:rPr>
              <a:t>to </a:t>
            </a:r>
            <a:r>
              <a:rPr lang="en-GB" b="1" dirty="0">
                <a:solidFill>
                  <a:srgbClr val="FF0000"/>
                </a:solidFill>
              </a:rPr>
              <a:t>report to higher medical personnel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860AF8-6B39-5142-83D3-62C4D1F1D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8" b="94847" l="920" r="96782">
                        <a14:foregroundMark x1="575" y1="5153" x2="2184" y2="53435"/>
                        <a14:foregroundMark x1="2184" y1="53435" x2="8966" y2="63550"/>
                        <a14:foregroundMark x1="8966" y1="63550" x2="17701" y2="68130"/>
                        <a14:foregroundMark x1="17701" y1="68130" x2="29310" y2="94656"/>
                        <a14:foregroundMark x1="920" y1="4580" x2="2184" y2="34733"/>
                        <a14:foregroundMark x1="10805" y1="46947" x2="10805" y2="52863"/>
                        <a14:foregroundMark x1="82529" y1="74809" x2="96782" y2="66221"/>
                        <a14:foregroundMark x1="11264" y1="90267" x2="12759" y2="948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10" y="3505200"/>
            <a:ext cx="55245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313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4162&quot;&gt;&lt;version val=&quot;27062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T_PymPRvmkgiZOPA4XN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vYakX4mS3CzDWeBOx6h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72y60WDRPqlsiossrM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MthqKfTQEKgihgUsR7khw"/>
</p:tagLst>
</file>

<file path=ppt/theme/theme1.xml><?xml version="1.0" encoding="utf-8"?>
<a:theme xmlns:a="http://schemas.openxmlformats.org/drawingml/2006/main" name="Office Theme">
  <a:themeElements>
    <a:clrScheme name="DOS Color Scheme">
      <a:dk1>
        <a:srgbClr val="3CBBED"/>
      </a:dk1>
      <a:lt1>
        <a:srgbClr val="FFFFFF"/>
      </a:lt1>
      <a:dk2>
        <a:srgbClr val="117DB3"/>
      </a:dk2>
      <a:lt2>
        <a:srgbClr val="80878A"/>
      </a:lt2>
      <a:accent1>
        <a:srgbClr val="A8E6F8"/>
      </a:accent1>
      <a:accent2>
        <a:srgbClr val="FC8604"/>
      </a:accent2>
      <a:accent3>
        <a:srgbClr val="D13F05"/>
      </a:accent3>
      <a:accent4>
        <a:srgbClr val="FACD8A"/>
      </a:accent4>
      <a:accent5>
        <a:srgbClr val="4E5254"/>
      </a:accent5>
      <a:accent6>
        <a:srgbClr val="C3C6C7"/>
      </a:accent6>
      <a:hlink>
        <a:srgbClr val="3CBBED"/>
      </a:hlink>
      <a:folHlink>
        <a:srgbClr val="3CBBE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OS Introduction presentation" id="{E796DB23-E0E3-4700-82B8-33A805CC0288}" vid="{A6948829-ADF8-428D-9AE0-018DFDF0DE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276E0C6EA6545A0980E728CA0D16F" ma:contentTypeVersion="12" ma:contentTypeDescription="Create a new document." ma:contentTypeScope="" ma:versionID="2ee924163d63291ed463809cd257f46f">
  <xsd:schema xmlns:xsd="http://www.w3.org/2001/XMLSchema" xmlns:xs="http://www.w3.org/2001/XMLSchema" xmlns:p="http://schemas.microsoft.com/office/2006/metadata/properties" xmlns:ns2="687affff-4a49-4c26-a26c-94afce142aea" xmlns:ns3="095eee01-24be-4581-bdfc-a8f3f7518cc6" targetNamespace="http://schemas.microsoft.com/office/2006/metadata/properties" ma:root="true" ma:fieldsID="84121ae03871df0cf768064b88db0fe7" ns2:_="" ns3:_="">
    <xsd:import namespace="687affff-4a49-4c26-a26c-94afce142aea"/>
    <xsd:import namespace="095eee01-24be-4581-bdfc-a8f3f7518c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7affff-4a49-4c26-a26c-94afce142a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5eee01-24be-4581-bdfc-a8f3f7518c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508128-6242-43D6-ADEA-539C461BB2E8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687affff-4a49-4c26-a26c-94afce142aea"/>
    <ds:schemaRef ds:uri="http://schemas.microsoft.com/office/infopath/2007/PartnerControls"/>
    <ds:schemaRef ds:uri="095eee01-24be-4581-bdfc-a8f3f7518cc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90C0698-D4CC-4D2F-A7BD-6AEBA1B4A3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B488A2-1C8A-4535-98C1-AD49A40AA7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87affff-4a49-4c26-a26c-94afce142aea"/>
    <ds:schemaRef ds:uri="095eee01-24be-4581-bdfc-a8f3f7518c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</TotalTime>
  <Words>480</Words>
  <Application>Microsoft Macintosh PowerPoint</Application>
  <PresentationFormat>Custom</PresentationFormat>
  <Paragraphs>141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Office Theme</vt:lpstr>
      <vt:lpstr>think-cell Slide</vt:lpstr>
      <vt:lpstr>FIELD MEDICAL ASSISTANT COURSE (FMAC)</vt:lpstr>
      <vt:lpstr>TACTICAL FIELD MEDICAL AID (TFMA) </vt:lpstr>
      <vt:lpstr> </vt:lpstr>
      <vt:lpstr> </vt:lpstr>
      <vt:lpstr>TACTICAL FIELD CARE </vt:lpstr>
      <vt:lpstr> </vt:lpstr>
      <vt:lpstr> </vt:lpstr>
      <vt:lpstr> </vt:lpstr>
      <vt:lpstr> </vt:lpstr>
      <vt:lpstr>PowerPoint Presentation</vt:lpstr>
      <vt:lpstr>PowerPoint Presentation</vt:lpstr>
    </vt:vector>
  </TitlesOfParts>
  <Company>United Nations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Esther Tan</dc:creator>
  <cp:lastModifiedBy>Patrick Thompson</cp:lastModifiedBy>
  <cp:revision>358</cp:revision>
  <cp:lastPrinted>2022-01-31T10:04:19Z</cp:lastPrinted>
  <dcterms:created xsi:type="dcterms:W3CDTF">2020-02-03T21:56:11Z</dcterms:created>
  <dcterms:modified xsi:type="dcterms:W3CDTF">2022-05-11T13:46:34Z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0x010100704276E0C6EA6545A0980E728CA0D16F</vt:lpwstr>
  </property>
</Properties>
</file>