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551" r:id="rId5"/>
    <p:sldId id="553" r:id="rId6"/>
    <p:sldId id="554" r:id="rId7"/>
    <p:sldId id="568" r:id="rId8"/>
    <p:sldId id="646" r:id="rId9"/>
    <p:sldId id="639" r:id="rId10"/>
    <p:sldId id="666" r:id="rId11"/>
    <p:sldId id="667" r:id="rId12"/>
    <p:sldId id="668" r:id="rId13"/>
    <p:sldId id="669" r:id="rId14"/>
    <p:sldId id="670" r:id="rId15"/>
    <p:sldId id="671" r:id="rId16"/>
    <p:sldId id="672" r:id="rId17"/>
    <p:sldId id="673" r:id="rId18"/>
    <p:sldId id="674" r:id="rId19"/>
    <p:sldId id="644" r:id="rId20"/>
    <p:sldId id="573" r:id="rId21"/>
    <p:sldId id="574" r:id="rId22"/>
  </p:sldIdLst>
  <p:sldSz cx="9756775" cy="7315200"/>
  <p:notesSz cx="7010400" cy="9296400"/>
  <p:custDataLst>
    <p:tags r:id="rId25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73">
          <p15:clr>
            <a:srgbClr val="A4A3A4"/>
          </p15:clr>
        </p15:guide>
        <p15:guide id="4" orient="horz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Tan" initials="ET" lastIdx="2" clrIdx="0">
    <p:extLst>
      <p:ext uri="{19B8F6BF-5375-455C-9EA6-DF929625EA0E}">
        <p15:presenceInfo xmlns:p15="http://schemas.microsoft.com/office/powerpoint/2012/main" userId="S::tan2@un.org::a32faec1-ecd3-4185-9414-aeb51abd28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94" autoAdjust="0"/>
    <p:restoredTop sz="95545"/>
  </p:normalViewPr>
  <p:slideViewPr>
    <p:cSldViewPr showGuides="1">
      <p:cViewPr varScale="1">
        <p:scale>
          <a:sx n="77" d="100"/>
          <a:sy n="77" d="100"/>
        </p:scale>
        <p:origin x="1568" y="176"/>
      </p:cViewPr>
      <p:guideLst>
        <p:guide pos="3073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82"/>
    </p:cViewPr>
  </p:sorterViewPr>
  <p:notesViewPr>
    <p:cSldViewPr showGuides="1"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9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0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1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7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46C5.F32FB7B0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684" y="2525052"/>
            <a:ext cx="8351604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84" y="4904200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5210" y="2486025"/>
            <a:ext cx="274320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768973" y="2486025"/>
            <a:ext cx="274320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512092" y="2486025"/>
            <a:ext cx="274320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529054"/>
            <a:ext cx="8593297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B210E5-2317-4495-9E26-9FD47AF1F07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12" name="Graphic 3">
              <a:extLst>
                <a:ext uri="{FF2B5EF4-FFF2-40B4-BE49-F238E27FC236}">
                  <a16:creationId xmlns:a16="http://schemas.microsoft.com/office/drawing/2014/main" id="{1ECA3BA0-AA6B-4E42-AAB1-84254A275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6" name="Graphic 4">
              <a:extLst>
                <a:ext uri="{FF2B5EF4-FFF2-40B4-BE49-F238E27FC236}">
                  <a16:creationId xmlns:a16="http://schemas.microsoft.com/office/drawing/2014/main" id="{F3E953E4-BD2E-43B8-A550-B8783B138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7" name="Graphic 11">
              <a:extLst>
                <a:ext uri="{FF2B5EF4-FFF2-40B4-BE49-F238E27FC236}">
                  <a16:creationId xmlns:a16="http://schemas.microsoft.com/office/drawing/2014/main" id="{5BC6DCDE-CABE-4CDB-9444-81DCC7FB1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pic>
        <p:nvPicPr>
          <p:cNvPr id="21" name="Picture 59" descr="cid:image001.png@01D49ED8.84C1B980">
            <a:extLst>
              <a:ext uri="{FF2B5EF4-FFF2-40B4-BE49-F238E27FC236}">
                <a16:creationId xmlns:a16="http://schemas.microsoft.com/office/drawing/2014/main" id="{E8178294-277C-48C3-A367-92BAAC046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6238389"/>
            <a:ext cx="2349280" cy="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DE3-85CE-E84F-B7B5-BBFC525D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098E-FEBB-CF48-BB9B-5040AE8D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10C3-D171-584B-A712-287DC55F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5C62-D31E-6245-9E55-FE094DC5D366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0281-EF91-244C-8052-D427E095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0C6E-A2F5-3844-8731-A4E2AD25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AB4E-82FA-1B46-B6D0-291BB2A2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oleObject" Target="../embeddings/oleObject1.bin"/><Relationship Id="rId19" Type="http://schemas.openxmlformats.org/officeDocument/2006/relationships/image" Target="cid:image001.png@01D546C5.F32FB7B0" TargetMode="Externa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9045701" y="195129"/>
            <a:ext cx="546594" cy="502920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35" y="1960563"/>
            <a:ext cx="9256963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67225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83" name="Picture 59" descr="cid:image001.png@01D49ED8.84C1B980">
            <a:extLst>
              <a:ext uri="{FF2B5EF4-FFF2-40B4-BE49-F238E27FC236}">
                <a16:creationId xmlns:a16="http://schemas.microsoft.com/office/drawing/2014/main" id="{BE7A5F0E-0331-4B50-9944-AC2F23CFC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192797"/>
            <a:ext cx="1381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252030" y="688273"/>
            <a:ext cx="9274892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3" r:id="rId5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6001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45" userDrawn="1">
          <p15:clr>
            <a:srgbClr val="F26B43"/>
          </p15:clr>
        </p15:guide>
        <p15:guide id="10" pos="5713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2785" userDrawn="1">
          <p15:clr>
            <a:srgbClr val="F26B43"/>
          </p15:clr>
        </p15:guide>
        <p15:guide id="17" pos="3361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2E8C-098A-7642-B32B-34C0F206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07" y="838200"/>
            <a:ext cx="8415218" cy="724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FIELD MEDICAL ASSISTANT COURSE (FMAC)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62903A-B496-AA47-BAFE-648585A2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5" y="2895600"/>
            <a:ext cx="9256963" cy="9350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MODULE 10: </a:t>
            </a:r>
          </a:p>
          <a:p>
            <a:pPr marL="0" indent="0" algn="ctr">
              <a:buNone/>
            </a:pPr>
            <a:r>
              <a:rPr lang="en-GB" sz="3600" b="1" dirty="0"/>
              <a:t>SHOCK RECOGNITION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GENERAL 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INDICATORS</a:t>
            </a: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 OF SHOCK</a:t>
            </a:r>
          </a:p>
          <a:p>
            <a:endParaRPr lang="en-US" sz="2400" b="1" dirty="0">
              <a:solidFill>
                <a:srgbClr val="3CBBED"/>
              </a:solidFill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4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0606D6-02E3-534A-AE88-9ED845603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36571"/>
              </p:ext>
            </p:extLst>
          </p:nvPr>
        </p:nvGraphicFramePr>
        <p:xfrm>
          <a:off x="2201300" y="2117007"/>
          <a:ext cx="7258826" cy="426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707">
                  <a:extLst>
                    <a:ext uri="{9D8B030D-6E8A-4147-A177-3AD203B41FA5}">
                      <a16:colId xmlns:a16="http://schemas.microsoft.com/office/drawing/2014/main" val="4046282437"/>
                    </a:ext>
                  </a:extLst>
                </a:gridCol>
                <a:gridCol w="1472308">
                  <a:extLst>
                    <a:ext uri="{9D8B030D-6E8A-4147-A177-3AD203B41FA5}">
                      <a16:colId xmlns:a16="http://schemas.microsoft.com/office/drawing/2014/main" val="4172215109"/>
                    </a:ext>
                  </a:extLst>
                </a:gridCol>
                <a:gridCol w="2157104">
                  <a:extLst>
                    <a:ext uri="{9D8B030D-6E8A-4147-A177-3AD203B41FA5}">
                      <a16:colId xmlns:a16="http://schemas.microsoft.com/office/drawing/2014/main" val="1098063346"/>
                    </a:ext>
                  </a:extLst>
                </a:gridCol>
                <a:gridCol w="1814707">
                  <a:extLst>
                    <a:ext uri="{9D8B030D-6E8A-4147-A177-3AD203B41FA5}">
                      <a16:colId xmlns:a16="http://schemas.microsoft.com/office/drawing/2014/main" val="3877531755"/>
                    </a:ext>
                  </a:extLst>
                </a:gridCol>
              </a:tblGrid>
              <a:tr h="277389">
                <a:tc>
                  <a:txBody>
                    <a:bodyPr/>
                    <a:lstStyle/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 Volume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 Loss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Signs/Symptoms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67729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bottles full,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bottle1/2 empty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500cc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increased HR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no effects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605183"/>
                  </a:ext>
                </a:extLst>
              </a:tr>
              <a:tr h="663618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bottles full,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empty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1000cc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Radial pulse &gt;100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Breathing probably normal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Unlikely to die from this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 of loss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843129"/>
                  </a:ext>
                </a:extLst>
              </a:tr>
              <a:tr h="742406">
                <a:tc>
                  <a:txBody>
                    <a:bodyPr/>
                    <a:lstStyle/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31/2 bottles full,</a:t>
                      </a:r>
                    </a:p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 empty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1500cc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mental status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 radial pulse &gt;100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respirations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 unlikely to die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39647"/>
                  </a:ext>
                </a:extLst>
              </a:tr>
              <a:tr h="811089">
                <a:tc>
                  <a:txBody>
                    <a:bodyPr/>
                    <a:lstStyle/>
                    <a:p>
                      <a:pPr marL="0" marR="0" lvl="0" indent="0" algn="l" defTabSz="97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bottles full, 2 empty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2000cc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Confusion and lethargy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weak radial pulse &gt;120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respiratory rate &gt;35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possibly fatal if not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managed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655288"/>
                  </a:ext>
                </a:extLst>
              </a:tr>
              <a:tr h="95856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21/2 bottles full and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21/2 bottles empty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2500cc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Unconscious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radial pulse, carotid pulse,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&gt;140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Respirations &gt;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Fatal without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immediate and rapid</a:t>
                      </a:r>
                    </a:p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interventions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4952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D551AFC-E6AB-E84A-BB2A-D68BC01CD3BA}"/>
              </a:ext>
            </a:extLst>
          </p:cNvPr>
          <p:cNvSpPr txBox="1"/>
          <p:nvPr/>
        </p:nvSpPr>
        <p:spPr>
          <a:xfrm>
            <a:off x="3936668" y="6548413"/>
            <a:ext cx="1894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M A R</a:t>
            </a:r>
            <a:r>
              <a:rPr lang="en-GB" sz="2800" b="1" dirty="0">
                <a:solidFill>
                  <a:srgbClr val="FF0000"/>
                </a:solidFill>
              </a:rPr>
              <a:t> C </a:t>
            </a:r>
            <a:r>
              <a:rPr lang="en-GB" sz="2800" b="1" dirty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97E6F-FC2D-3F44-AFF0-E01159B2F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9" y="2203915"/>
            <a:ext cx="1659447" cy="38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PREVENT</a:t>
            </a: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 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SHOCK </a:t>
            </a: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BY CONTROLLING BLEEDING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4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4AE00-98A9-3C48-BE81-47827C2F27A5}"/>
              </a:ext>
            </a:extLst>
          </p:cNvPr>
          <p:cNvSpPr txBox="1"/>
          <p:nvPr/>
        </p:nvSpPr>
        <p:spPr>
          <a:xfrm>
            <a:off x="3936668" y="6548413"/>
            <a:ext cx="1894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M A R</a:t>
            </a:r>
            <a:r>
              <a:rPr lang="en-GB" sz="2800" b="1" dirty="0">
                <a:solidFill>
                  <a:srgbClr val="FF0000"/>
                </a:solidFill>
              </a:rPr>
              <a:t> C </a:t>
            </a:r>
            <a:r>
              <a:rPr lang="en-GB" sz="28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32138-2414-EE49-A578-51D7B0B6A815}"/>
              </a:ext>
            </a:extLst>
          </p:cNvPr>
          <p:cNvSpPr txBox="1"/>
          <p:nvPr/>
        </p:nvSpPr>
        <p:spPr>
          <a:xfrm>
            <a:off x="4643700" y="2102790"/>
            <a:ext cx="451261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It is better to prevent shock with </a:t>
            </a:r>
            <a:r>
              <a:rPr lang="en-GB" sz="1800" dirty="0" err="1">
                <a:solidFill>
                  <a:srgbClr val="000000"/>
                </a:solidFill>
              </a:rPr>
              <a:t>hemorrhage</a:t>
            </a:r>
            <a:r>
              <a:rPr lang="en-GB" sz="1800" dirty="0">
                <a:solidFill>
                  <a:srgbClr val="000000"/>
                </a:solidFill>
              </a:rPr>
              <a:t> control than to treat it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If shock is present, though, the most critical first step is to control the bleeding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Internal bleeding from chest or abdominal trauma may not be controllable, and shock may develop later, so continuously assess the casualty 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Medical personnel will provide other treatments, but you can save them time if extremal bleeding is controlled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2AF1F-66A1-A842-9A83-381F5672F05F}"/>
              </a:ext>
            </a:extLst>
          </p:cNvPr>
          <p:cNvSpPr txBox="1"/>
          <p:nvPr/>
        </p:nvSpPr>
        <p:spPr>
          <a:xfrm>
            <a:off x="534987" y="2102790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rgbClr val="000000"/>
                </a:solidFill>
              </a:rPr>
              <a:t>#1- Reassess to confirm all bleeding</a:t>
            </a:r>
          </a:p>
          <a:p>
            <a:r>
              <a:rPr lang="en-GB" sz="1800" i="1" dirty="0">
                <a:solidFill>
                  <a:srgbClr val="000000"/>
                </a:solidFill>
              </a:rPr>
              <a:t>control measures are still effective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AEE046-8544-DB4C-B8D7-31F522D5E1C1}"/>
              </a:ext>
            </a:extLst>
          </p:cNvPr>
          <p:cNvSpPr txBox="1"/>
          <p:nvPr/>
        </p:nvSpPr>
        <p:spPr>
          <a:xfrm>
            <a:off x="534986" y="3052656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>
                <a:solidFill>
                  <a:srgbClr val="000000"/>
                </a:solidFill>
              </a:rPr>
              <a:t>Ensure TQs and pressure dressings</a:t>
            </a:r>
          </a:p>
          <a:p>
            <a:r>
              <a:rPr lang="en-GB" sz="1800" i="1" dirty="0">
                <a:solidFill>
                  <a:srgbClr val="000000"/>
                </a:solidFill>
              </a:rPr>
              <a:t>remain tight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3C50B-1F29-484C-A00E-9BCA60D7F822}"/>
              </a:ext>
            </a:extLst>
          </p:cNvPr>
          <p:cNvSpPr txBox="1"/>
          <p:nvPr/>
        </p:nvSpPr>
        <p:spPr>
          <a:xfrm>
            <a:off x="1340165" y="3726311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</a:rPr>
              <a:t>Check radial pulse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08245-0BB9-5940-A366-0649FE8F48F3}"/>
              </a:ext>
            </a:extLst>
          </p:cNvPr>
          <p:cNvSpPr txBox="1"/>
          <p:nvPr/>
        </p:nvSpPr>
        <p:spPr>
          <a:xfrm>
            <a:off x="709595" y="6143148"/>
            <a:ext cx="278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DO NOT WAIT </a:t>
            </a:r>
            <a:r>
              <a:rPr lang="en-GB" sz="1600" dirty="0">
                <a:solidFill>
                  <a:srgbClr val="000000"/>
                </a:solidFill>
              </a:rPr>
              <a:t>for signs and</a:t>
            </a:r>
          </a:p>
          <a:p>
            <a:r>
              <a:rPr lang="en-GB" sz="1600" dirty="0">
                <a:solidFill>
                  <a:srgbClr val="000000"/>
                </a:solidFill>
              </a:rPr>
              <a:t>symptoms of shock to occur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822C76-D085-5944-A346-A8CD357B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4" y="4088097"/>
            <a:ext cx="2635188" cy="19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18" y="1248996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0000"/>
                </a:solidFill>
                <a:ea typeface="+mj-ea"/>
                <a:cs typeface="+mj-cs"/>
              </a:rPr>
              <a:t>ASSESS/MONITOR FOR 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HEMORRHAGIC SHOCK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4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4AE00-98A9-3C48-BE81-47827C2F27A5}"/>
              </a:ext>
            </a:extLst>
          </p:cNvPr>
          <p:cNvSpPr txBox="1"/>
          <p:nvPr/>
        </p:nvSpPr>
        <p:spPr>
          <a:xfrm>
            <a:off x="3936668" y="6548413"/>
            <a:ext cx="1894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M A R</a:t>
            </a:r>
            <a:r>
              <a:rPr lang="en-GB" sz="2800" b="1" dirty="0">
                <a:solidFill>
                  <a:srgbClr val="FF0000"/>
                </a:solidFill>
              </a:rPr>
              <a:t> C </a:t>
            </a:r>
            <a:r>
              <a:rPr lang="en-GB" sz="28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32138-2414-EE49-A578-51D7B0B6A815}"/>
              </a:ext>
            </a:extLst>
          </p:cNvPr>
          <p:cNvSpPr txBox="1"/>
          <p:nvPr/>
        </p:nvSpPr>
        <p:spPr>
          <a:xfrm>
            <a:off x="3643070" y="2440639"/>
            <a:ext cx="558107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Assess for signs and symptoms of shock as soon as </a:t>
            </a:r>
            <a:r>
              <a:rPr lang="en-GB" sz="1600" dirty="0" err="1">
                <a:solidFill>
                  <a:srgbClr val="000000"/>
                </a:solidFill>
              </a:rPr>
              <a:t>hemorrhage</a:t>
            </a:r>
            <a:r>
              <a:rPr lang="en-GB" sz="1600" dirty="0">
                <a:solidFill>
                  <a:srgbClr val="000000"/>
                </a:solidFill>
              </a:rPr>
              <a:t> is controlled, the airway is open, and respirations have been managed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The best indicators of shock are a decreased state of consciousness (if casualty has not suffered a head injury) and/or an abnormal, weak, absent radial pulse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Assess for </a:t>
            </a:r>
            <a:r>
              <a:rPr lang="en-GB" sz="1600" dirty="0" err="1">
                <a:solidFill>
                  <a:srgbClr val="000000"/>
                </a:solidFill>
              </a:rPr>
              <a:t>hemorrhagic</a:t>
            </a:r>
            <a:r>
              <a:rPr lang="en-GB" sz="1600" dirty="0">
                <a:solidFill>
                  <a:srgbClr val="000000"/>
                </a:solidFill>
              </a:rPr>
              <a:t> shock (altered mental status in the absence of brain injury and/or weak or absent radial pulse)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Reassess/monitor for changes in the level of consciousness by checking for alertness or responsiveness to verbal or physical stimulation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5B2E1-837B-7D41-8581-80D627AB1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3970" l="5444" r="95161">
                        <a14:foregroundMark x1="45968" y1="35678" x2="35282" y2="39447"/>
                        <a14:foregroundMark x1="46371" y1="36432" x2="39919" y2="42714"/>
                        <a14:foregroundMark x1="20766" y1="55528" x2="19960" y2="52010"/>
                        <a14:foregroundMark x1="15121" y1="84925" x2="5444" y2="83920"/>
                        <a14:foregroundMark x1="49597" y1="87437" x2="63710" y2="94221"/>
                        <a14:foregroundMark x1="63710" y1="94221" x2="70968" y2="91457"/>
                        <a14:foregroundMark x1="73387" y1="90201" x2="95161" y2="80653"/>
                        <a14:foregroundMark x1="88508" y1="79146" x2="82863" y2="78643"/>
                        <a14:foregroundMark x1="90726" y1="77638" x2="88911" y2="77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" y="4316590"/>
            <a:ext cx="3149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REASSESS</a:t>
            </a: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34624" y="84195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SHOCK RECOGNITION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32138-2414-EE49-A578-51D7B0B6A815}"/>
              </a:ext>
            </a:extLst>
          </p:cNvPr>
          <p:cNvSpPr txBox="1"/>
          <p:nvPr/>
        </p:nvSpPr>
        <p:spPr>
          <a:xfrm>
            <a:off x="5335587" y="4295343"/>
            <a:ext cx="39679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Thoracic trauma may indicate tension pneumothorax (needle decompression of the chest required)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If a casualty becomes unconscious or their breathing rate drops below two respirations every 15 seconds, insert a nasopharyngeal airway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4786D-C03B-5A49-ABA2-221A7C68639D}"/>
              </a:ext>
            </a:extLst>
          </p:cNvPr>
          <p:cNvSpPr txBox="1"/>
          <p:nvPr/>
        </p:nvSpPr>
        <p:spPr>
          <a:xfrm>
            <a:off x="5640387" y="3587457"/>
            <a:ext cx="257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Breathing rate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Monitor respirations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17BBA-27E4-7B4F-8A95-ED59AC7A74DE}"/>
              </a:ext>
            </a:extLst>
          </p:cNvPr>
          <p:cNvSpPr txBox="1"/>
          <p:nvPr/>
        </p:nvSpPr>
        <p:spPr>
          <a:xfrm>
            <a:off x="331809" y="3587457"/>
            <a:ext cx="51430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Level of consciousness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Check casualty every 15 minutes for </a:t>
            </a:r>
            <a:r>
              <a:rPr lang="en-GB" sz="1600" b="1" dirty="0">
                <a:solidFill>
                  <a:srgbClr val="FF0000"/>
                </a:solidFill>
              </a:rPr>
              <a:t>AVPU</a:t>
            </a:r>
          </a:p>
          <a:p>
            <a:pPr lvl="1"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A</a:t>
            </a:r>
            <a:r>
              <a:rPr lang="en-GB" sz="1600" b="1" dirty="0">
                <a:solidFill>
                  <a:srgbClr val="000000"/>
                </a:solidFill>
              </a:rPr>
              <a:t>lertness</a:t>
            </a:r>
            <a:r>
              <a:rPr lang="en-GB" sz="1600" dirty="0">
                <a:solidFill>
                  <a:srgbClr val="000000"/>
                </a:solidFill>
              </a:rPr>
              <a:t> - Knows who, where they are</a:t>
            </a:r>
          </a:p>
          <a:p>
            <a:pPr lvl="1"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V</a:t>
            </a:r>
            <a:r>
              <a:rPr lang="en-GB" sz="1600" b="1" dirty="0">
                <a:solidFill>
                  <a:srgbClr val="000000"/>
                </a:solidFill>
              </a:rPr>
              <a:t>erbal</a:t>
            </a:r>
            <a:r>
              <a:rPr lang="en-GB" sz="1600" dirty="0">
                <a:solidFill>
                  <a:srgbClr val="000000"/>
                </a:solidFill>
              </a:rPr>
              <a:t> - Orally responds to verbal commands</a:t>
            </a:r>
          </a:p>
          <a:p>
            <a:pPr lvl="1"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P</a:t>
            </a:r>
            <a:r>
              <a:rPr lang="en-GB" sz="1600" b="1" dirty="0">
                <a:solidFill>
                  <a:srgbClr val="000000"/>
                </a:solidFill>
              </a:rPr>
              <a:t>ain</a:t>
            </a:r>
            <a:r>
              <a:rPr lang="en-GB" sz="1600" dirty="0">
                <a:solidFill>
                  <a:srgbClr val="000000"/>
                </a:solidFill>
              </a:rPr>
              <a:t> - Level of pain felt when the sternum is 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           briskly rubbed with the knuckle (if needed)</a:t>
            </a:r>
          </a:p>
          <a:p>
            <a:pPr lvl="1">
              <a:spcAft>
                <a:spcPts val="600"/>
              </a:spcAft>
            </a:pPr>
            <a:r>
              <a:rPr lang="en-GB" sz="1600" b="1">
                <a:solidFill>
                  <a:srgbClr val="FF0000"/>
                </a:solidFill>
              </a:rPr>
              <a:t>U</a:t>
            </a:r>
            <a:r>
              <a:rPr lang="en-GB" sz="1600" b="1">
                <a:solidFill>
                  <a:srgbClr val="000000"/>
                </a:solidFill>
              </a:rPr>
              <a:t>nconscious</a:t>
            </a:r>
            <a:r>
              <a:rPr lang="en-GB" sz="1600">
                <a:solidFill>
                  <a:srgbClr val="000000"/>
                </a:solidFill>
              </a:rPr>
              <a:t> - </a:t>
            </a:r>
            <a:r>
              <a:rPr lang="en-GB" sz="1600" dirty="0">
                <a:solidFill>
                  <a:srgbClr val="000000"/>
                </a:solidFill>
              </a:rPr>
              <a:t>Unresponsive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Decreasing</a:t>
            </a:r>
            <a:r>
              <a:rPr lang="en-GB" sz="1600" dirty="0">
                <a:solidFill>
                  <a:srgbClr val="000000"/>
                </a:solidFill>
              </a:rPr>
              <a:t> AVPU could indicate condition worsening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9D798-E23E-3845-8710-DBFCDDE12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9" b="89542" l="5000" r="94474">
                        <a14:foregroundMark x1="11579" y1="32680" x2="7632" y2="53595"/>
                        <a14:foregroundMark x1="7632" y1="53595" x2="10000" y2="74510"/>
                        <a14:foregroundMark x1="10000" y1="74510" x2="8947" y2="76144"/>
                        <a14:foregroundMark x1="5263" y1="34641" x2="6053" y2="51961"/>
                        <a14:foregroundMark x1="11579" y1="88562" x2="28947" y2="90196"/>
                        <a14:foregroundMark x1="28947" y1="90196" x2="32105" y2="85621"/>
                        <a14:foregroundMark x1="34474" y1="52614" x2="30526" y2="36601"/>
                        <a14:foregroundMark x1="58158" y1="78431" x2="81842" y2="84314"/>
                        <a14:foregroundMark x1="92895" y1="80065" x2="94474" y2="80392"/>
                        <a14:foregroundMark x1="52105" y1="11765" x2="46053" y2="5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5" y="1278032"/>
            <a:ext cx="2787841" cy="2244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86636-EDEB-D548-A726-4596A14B4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87" y="1576682"/>
            <a:ext cx="2362879" cy="19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0000"/>
                </a:solidFill>
                <a:ea typeface="+mj-ea"/>
                <a:cs typeface="+mj-cs"/>
              </a:rPr>
              <a:t>SHOCK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 MANAGEMENT</a:t>
            </a: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6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32138-2414-EE49-A578-51D7B0B6A815}"/>
              </a:ext>
            </a:extLst>
          </p:cNvPr>
          <p:cNvSpPr txBox="1"/>
          <p:nvPr/>
        </p:nvSpPr>
        <p:spPr>
          <a:xfrm>
            <a:off x="5868987" y="496713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Place casualty in recovery position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17BBA-27E4-7B4F-8A95-ED59AC7A74DE}"/>
              </a:ext>
            </a:extLst>
          </p:cNvPr>
          <p:cNvSpPr txBox="1"/>
          <p:nvPr/>
        </p:nvSpPr>
        <p:spPr>
          <a:xfrm>
            <a:off x="346448" y="4974225"/>
            <a:ext cx="49891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Fluids by mouth are permissible if the casualty is conscious and can swallow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Evacuate the casualty if medical help is not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E14A2-A7E8-2346-A95A-561A0267AEBF}"/>
              </a:ext>
            </a:extLst>
          </p:cNvPr>
          <p:cNvSpPr txBox="1"/>
          <p:nvPr/>
        </p:nvSpPr>
        <p:spPr>
          <a:xfrm>
            <a:off x="3286138" y="6400800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Reassess the casualty frequently</a:t>
            </a:r>
          </a:p>
          <a:p>
            <a:r>
              <a:rPr lang="en-GB" sz="1600" dirty="0">
                <a:solidFill>
                  <a:srgbClr val="000000"/>
                </a:solidFill>
              </a:rPr>
              <a:t>for the onset of shock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018573-7B36-5946-90E1-4DAC06963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9" b="89542" l="5000" r="94474">
                        <a14:foregroundMark x1="11579" y1="32680" x2="7632" y2="53595"/>
                        <a14:foregroundMark x1="7632" y1="53595" x2="10000" y2="74510"/>
                        <a14:foregroundMark x1="10000" y1="74510" x2="8947" y2="76144"/>
                        <a14:foregroundMark x1="5263" y1="34641" x2="6053" y2="51961"/>
                        <a14:foregroundMark x1="11579" y1="88562" x2="28947" y2="90196"/>
                        <a14:foregroundMark x1="28947" y1="90196" x2="32105" y2="85621"/>
                        <a14:foregroundMark x1="34474" y1="52614" x2="30526" y2="36601"/>
                        <a14:foregroundMark x1="58158" y1="78431" x2="81842" y2="84314"/>
                        <a14:foregroundMark x1="92895" y1="80065" x2="94474" y2="80392"/>
                        <a14:foregroundMark x1="52105" y1="11765" x2="46053" y2="5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4" y="1851229"/>
            <a:ext cx="3539939" cy="2850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0984A-6B79-414F-9D6A-D2D7B582A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19" y="2284569"/>
            <a:ext cx="5516055" cy="17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0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0000"/>
                </a:solidFill>
                <a:ea typeface="+mj-ea"/>
                <a:cs typeface="+mj-cs"/>
              </a:rPr>
              <a:t>HYPOTHERMIA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 MANAGEMENT</a:t>
            </a: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6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32138-2414-EE49-A578-51D7B0B6A815}"/>
              </a:ext>
            </a:extLst>
          </p:cNvPr>
          <p:cNvSpPr txBox="1"/>
          <p:nvPr/>
        </p:nvSpPr>
        <p:spPr>
          <a:xfrm>
            <a:off x="6221477" y="3758124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Cover the casualty with a survival blanket or other available materials to keep them warm and dry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17BBA-27E4-7B4F-8A95-ED59AC7A74DE}"/>
              </a:ext>
            </a:extLst>
          </p:cNvPr>
          <p:cNvSpPr txBox="1"/>
          <p:nvPr/>
        </p:nvSpPr>
        <p:spPr>
          <a:xfrm>
            <a:off x="458787" y="3758124"/>
            <a:ext cx="3465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Place a poncho or blanket under the casualty to protect from the temperature or dampness of the 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E14A2-A7E8-2346-A95A-561A0267AEBF}"/>
              </a:ext>
            </a:extLst>
          </p:cNvPr>
          <p:cNvSpPr txBox="1"/>
          <p:nvPr/>
        </p:nvSpPr>
        <p:spPr>
          <a:xfrm>
            <a:off x="3201987" y="1981646"/>
            <a:ext cx="4564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REMEMBER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</a:rPr>
              <a:t>Keep</a:t>
            </a:r>
            <a:r>
              <a:rPr lang="en-GB" sz="1600" dirty="0">
                <a:solidFill>
                  <a:srgbClr val="000000"/>
                </a:solidFill>
              </a:rPr>
              <a:t> the casualty </a:t>
            </a:r>
            <a:r>
              <a:rPr lang="en-GB" sz="1600" b="1" dirty="0">
                <a:solidFill>
                  <a:srgbClr val="000000"/>
                </a:solidFill>
              </a:rPr>
              <a:t>warm</a:t>
            </a:r>
            <a:r>
              <a:rPr lang="en-GB" sz="1600" dirty="0">
                <a:solidFill>
                  <a:srgbClr val="000000"/>
                </a:solidFill>
              </a:rPr>
              <a:t> and prevent hypothermia. Even in </a:t>
            </a:r>
            <a:r>
              <a:rPr lang="en-GB" sz="1600" b="1" dirty="0">
                <a:solidFill>
                  <a:srgbClr val="000000"/>
                </a:solidFill>
              </a:rPr>
              <a:t>very hot environments</a:t>
            </a:r>
            <a:r>
              <a:rPr lang="en-GB" sz="1600" dirty="0">
                <a:solidFill>
                  <a:srgbClr val="000000"/>
                </a:solidFill>
              </a:rPr>
              <a:t>, a casualty in </a:t>
            </a:r>
            <a:r>
              <a:rPr lang="en-GB" sz="1600" b="1" dirty="0" err="1">
                <a:solidFill>
                  <a:srgbClr val="000000"/>
                </a:solidFill>
              </a:rPr>
              <a:t>hemorrhagic</a:t>
            </a:r>
            <a:r>
              <a:rPr lang="en-GB" sz="1600" b="1" dirty="0">
                <a:solidFill>
                  <a:srgbClr val="000000"/>
                </a:solidFill>
              </a:rPr>
              <a:t> shock </a:t>
            </a:r>
            <a:r>
              <a:rPr lang="en-GB" sz="1600" dirty="0">
                <a:solidFill>
                  <a:srgbClr val="000000"/>
                </a:solidFill>
              </a:rPr>
              <a:t>(blood loss) is at </a:t>
            </a:r>
            <a:r>
              <a:rPr lang="en-GB" sz="1600" b="1" dirty="0">
                <a:solidFill>
                  <a:srgbClr val="FF0000"/>
                </a:solidFill>
              </a:rPr>
              <a:t>EXTREME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risk for hypothermia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F7B78-6F36-0649-AA09-362BFF10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123627"/>
            <a:ext cx="7847378" cy="18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2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SUMMARY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4050450" y="2362200"/>
            <a:ext cx="5715000" cy="221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</a:t>
            </a:r>
            <a:r>
              <a:rPr lang="en-GB" b="1" dirty="0">
                <a:solidFill>
                  <a:srgbClr val="000000"/>
                </a:solidFill>
              </a:rPr>
              <a:t>defined</a:t>
            </a:r>
            <a:r>
              <a:rPr lang="en-GB" dirty="0">
                <a:solidFill>
                  <a:srgbClr val="000000"/>
                </a:solidFill>
              </a:rPr>
              <a:t> shock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</a:t>
            </a:r>
            <a:r>
              <a:rPr lang="en-GB" b="1" dirty="0">
                <a:solidFill>
                  <a:srgbClr val="000000"/>
                </a:solidFill>
              </a:rPr>
              <a:t>identified</a:t>
            </a:r>
            <a:r>
              <a:rPr lang="en-GB" dirty="0">
                <a:solidFill>
                  <a:srgbClr val="000000"/>
                </a:solidFill>
              </a:rPr>
              <a:t> indicators of shock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discussed </a:t>
            </a:r>
            <a:r>
              <a:rPr lang="en-GB" b="1" dirty="0">
                <a:solidFill>
                  <a:srgbClr val="000000"/>
                </a:solidFill>
              </a:rPr>
              <a:t>prevention measures </a:t>
            </a:r>
            <a:r>
              <a:rPr lang="en-GB" dirty="0">
                <a:solidFill>
                  <a:srgbClr val="000000"/>
                </a:solidFill>
              </a:rPr>
              <a:t>for shock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discussed the </a:t>
            </a:r>
            <a:r>
              <a:rPr lang="en-GB" b="1" dirty="0">
                <a:solidFill>
                  <a:srgbClr val="000000"/>
                </a:solidFill>
              </a:rPr>
              <a:t>management</a:t>
            </a:r>
            <a:r>
              <a:rPr lang="en-GB" dirty="0">
                <a:solidFill>
                  <a:srgbClr val="000000"/>
                </a:solidFill>
              </a:rPr>
              <a:t> of shock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</a:t>
            </a:r>
            <a:r>
              <a:rPr lang="en-GB" b="1" dirty="0">
                <a:solidFill>
                  <a:srgbClr val="000000"/>
                </a:solidFill>
              </a:rPr>
              <a:t>introduced</a:t>
            </a:r>
            <a:r>
              <a:rPr lang="en-GB" dirty="0">
                <a:solidFill>
                  <a:srgbClr val="000000"/>
                </a:solidFill>
              </a:rPr>
              <a:t> hypothermia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442CA-A1E3-5F45-AEF6-35F399676FD5}"/>
              </a:ext>
            </a:extLst>
          </p:cNvPr>
          <p:cNvSpPr txBox="1"/>
          <p:nvPr/>
        </p:nvSpPr>
        <p:spPr>
          <a:xfrm>
            <a:off x="992187" y="3939248"/>
            <a:ext cx="28167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IMPORTANT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GB" sz="1800" b="1" dirty="0">
                <a:solidFill>
                  <a:srgbClr val="000000"/>
                </a:solidFill>
              </a:rPr>
              <a:t>Indicator</a:t>
            </a:r>
            <a:r>
              <a:rPr lang="en-GB" sz="1800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Weak or absent radial pulse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5DFD0-3A05-4246-9DD6-209472FD6539}"/>
              </a:ext>
            </a:extLst>
          </p:cNvPr>
          <p:cNvSpPr txBox="1"/>
          <p:nvPr/>
        </p:nvSpPr>
        <p:spPr>
          <a:xfrm>
            <a:off x="992187" y="2362200"/>
            <a:ext cx="28167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IMPORTANT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GB" sz="1800" b="1" dirty="0">
                <a:solidFill>
                  <a:srgbClr val="000000"/>
                </a:solidFill>
              </a:rPr>
              <a:t>Indicator</a:t>
            </a:r>
            <a:r>
              <a:rPr lang="en-GB" sz="1800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Mental confusion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BC267-74BC-DD42-859B-C55AAEB82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7" y="4577884"/>
            <a:ext cx="2706247" cy="19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CHECK ON LEARNING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B77F5-7653-EF43-B25B-43D810F55D2B}"/>
              </a:ext>
            </a:extLst>
          </p:cNvPr>
          <p:cNvSpPr txBox="1"/>
          <p:nvPr/>
        </p:nvSpPr>
        <p:spPr>
          <a:xfrm>
            <a:off x="1476391" y="2209800"/>
            <a:ext cx="68145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is shock?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are the best indicators of shock?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is the most important action to prevent </a:t>
            </a:r>
            <a:r>
              <a:rPr lang="en-GB" dirty="0" err="1">
                <a:solidFill>
                  <a:srgbClr val="000000"/>
                </a:solidFill>
              </a:rPr>
              <a:t>hemorrhagic</a:t>
            </a:r>
            <a:r>
              <a:rPr lang="en-GB" dirty="0">
                <a:solidFill>
                  <a:srgbClr val="000000"/>
                </a:solidFill>
              </a:rPr>
              <a:t> shock?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3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TACTICAL FIELD MEDICAL AID (TFMA)</a:t>
            </a:r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3254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  <a:ea typeface="+mj-ea"/>
                <a:cs typeface="+mj-cs"/>
              </a:rPr>
              <a:t>ROLE-BASED TRAINING SPECTRUM</a:t>
            </a:r>
          </a:p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B2B1EE5-1383-714F-8428-56A4D771CA3F}"/>
              </a:ext>
            </a:extLst>
          </p:cNvPr>
          <p:cNvSpPr txBox="1">
            <a:spLocks/>
          </p:cNvSpPr>
          <p:nvPr/>
        </p:nvSpPr>
        <p:spPr>
          <a:xfrm>
            <a:off x="255209" y="2147699"/>
            <a:ext cx="9256963" cy="4634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ROLE 1 CARE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/>
              <a:t>NONMEDICAL PERSONNEL</a:t>
            </a:r>
          </a:p>
          <a:p>
            <a:r>
              <a:rPr lang="en-GB" sz="2000" dirty="0"/>
              <a:t>Buddy First Aid </a:t>
            </a:r>
          </a:p>
          <a:p>
            <a:r>
              <a:rPr lang="en-GB" sz="2000" dirty="0"/>
              <a:t>Field Medical Assistant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MEDICAL PERSONNEL</a:t>
            </a:r>
          </a:p>
          <a:p>
            <a:r>
              <a:rPr lang="en-GB" sz="2000" dirty="0"/>
              <a:t>Paramedic </a:t>
            </a:r>
          </a:p>
          <a:p>
            <a:r>
              <a:rPr lang="en-GB" sz="2000" dirty="0"/>
              <a:t>Nurse </a:t>
            </a:r>
          </a:p>
          <a:p>
            <a:r>
              <a:rPr lang="en-GB" sz="2000" dirty="0"/>
              <a:t>Doctor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55CEB989-B7E3-0349-9E0F-E31A5486071F}"/>
              </a:ext>
            </a:extLst>
          </p:cNvPr>
          <p:cNvSpPr/>
          <p:nvPr/>
        </p:nvSpPr>
        <p:spPr>
          <a:xfrm>
            <a:off x="3552286" y="3505200"/>
            <a:ext cx="1295400" cy="6858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6228FF-D083-9B4F-A203-AD5AA433DF04}"/>
              </a:ext>
            </a:extLst>
          </p:cNvPr>
          <p:cNvSpPr txBox="1"/>
          <p:nvPr/>
        </p:nvSpPr>
        <p:spPr>
          <a:xfrm>
            <a:off x="4922301" y="3657600"/>
            <a:ext cx="17620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33094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8" y="1249546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TERMINAL LEARNING OBJECTIVE</a:t>
            </a:r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6880719-1EA6-E145-9F81-7A823DE6D721}"/>
              </a:ext>
            </a:extLst>
          </p:cNvPr>
          <p:cNvSpPr txBox="1">
            <a:spLocks/>
          </p:cNvSpPr>
          <p:nvPr/>
        </p:nvSpPr>
        <p:spPr>
          <a:xfrm>
            <a:off x="255208" y="2452499"/>
            <a:ext cx="9256963" cy="4176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</a:rPr>
              <a:t>T11  </a:t>
            </a:r>
            <a:r>
              <a:rPr lang="en-GB" b="1" dirty="0"/>
              <a:t>Describe shock assessment in Tactical Field Care in accordance with TFMA Guidelines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spcAft>
                <a:spcPts val="600"/>
              </a:spcAft>
              <a:buNone/>
            </a:pPr>
            <a:endParaRPr lang="en-GB" sz="1400" dirty="0"/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EO63 </a:t>
            </a:r>
            <a:r>
              <a:rPr lang="en-GB" sz="1400" dirty="0"/>
              <a:t>Identify the signs, symptoms, and management steps of shock in a trauma casualty with life-threatening bleeding</a:t>
            </a: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EO64 </a:t>
            </a:r>
            <a:r>
              <a:rPr lang="en-GB" sz="1400" dirty="0"/>
              <a:t>Identify the importance of level of consciousness and radial pulse as indicators of shock in Tactical Field Care</a:t>
            </a:r>
          </a:p>
          <a:p>
            <a:pPr marL="679450" lvl="2" indent="0">
              <a:spcAft>
                <a:spcPts val="600"/>
              </a:spcAft>
              <a:buNone/>
            </a:pPr>
            <a:endParaRPr lang="en-GB" sz="1400" dirty="0"/>
          </a:p>
          <a:p>
            <a:pPr marL="679450" lvl="2" indent="0">
              <a:spcAft>
                <a:spcPts val="600"/>
              </a:spcAft>
              <a:buNone/>
            </a:pPr>
            <a:endParaRPr lang="en-GB" sz="1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42BF1-BC35-B749-86B8-EB5FE3553E83}"/>
              </a:ext>
            </a:extLst>
          </p:cNvPr>
          <p:cNvSpPr txBox="1"/>
          <p:nvPr/>
        </p:nvSpPr>
        <p:spPr>
          <a:xfrm>
            <a:off x="2876248" y="778522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STUDENT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3491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0" dirty="0"/>
              <a:t>TACTICAL FIELD CARE</a:t>
            </a:r>
            <a:br>
              <a:rPr lang="en-US" sz="2561" dirty="0"/>
            </a:br>
            <a:endParaRPr lang="en-US" sz="256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800DC0C-5D70-924B-B3E2-455BB411CE1F}"/>
              </a:ext>
            </a:extLst>
          </p:cNvPr>
          <p:cNvSpPr txBox="1">
            <a:spLocks/>
          </p:cNvSpPr>
          <p:nvPr/>
        </p:nvSpPr>
        <p:spPr>
          <a:xfrm>
            <a:off x="611187" y="2681099"/>
            <a:ext cx="3251578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 dirty="0"/>
              <a:t>DURING</a:t>
            </a:r>
            <a:r>
              <a:rPr lang="en-GB" sz="1800" b="1" dirty="0"/>
              <a:t> LIFE-THREATENING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b="1" dirty="0"/>
              <a:t>ASSIVE BLEEDING    </a:t>
            </a:r>
            <a:r>
              <a:rPr lang="en-GB" b="1" dirty="0">
                <a:solidFill>
                  <a:srgbClr val="FF0000"/>
                </a:solidFill>
              </a:rPr>
              <a:t>#1 Priority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/>
              <a:t>IRWAY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dirty="0"/>
              <a:t>ESPIRATION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/>
              <a:t>IRCULATION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/>
              <a:t>YPOTHERMIA / </a:t>
            </a:r>
            <a:r>
              <a:rPr lang="en-GB" b="1" dirty="0">
                <a:solidFill>
                  <a:srgbClr val="000000"/>
                </a:solidFill>
              </a:rPr>
              <a:t>H</a:t>
            </a:r>
            <a:r>
              <a:rPr lang="en-GB" b="1" dirty="0"/>
              <a:t>EAD INJURIES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MARCH</a:t>
            </a: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 PAWS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ACD7C78-18E5-FF46-9E79-C471699C3F32}"/>
              </a:ext>
            </a:extLst>
          </p:cNvPr>
          <p:cNvSpPr txBox="1">
            <a:spLocks/>
          </p:cNvSpPr>
          <p:nvPr/>
        </p:nvSpPr>
        <p:spPr>
          <a:xfrm>
            <a:off x="4954587" y="2681099"/>
            <a:ext cx="3861178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 dirty="0"/>
              <a:t>AFTER</a:t>
            </a:r>
            <a:r>
              <a:rPr lang="en-GB" sz="1800" b="1" dirty="0"/>
              <a:t> LIFE-THREATENING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P</a:t>
            </a:r>
            <a:r>
              <a:rPr lang="en-GB" b="1" dirty="0"/>
              <a:t>AIN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A</a:t>
            </a:r>
            <a:r>
              <a:rPr lang="en-GB" b="1" dirty="0"/>
              <a:t>NTIBIOTICS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W</a:t>
            </a:r>
            <a:r>
              <a:rPr lang="en-GB" b="1" dirty="0"/>
              <a:t>OUNDS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S</a:t>
            </a:r>
            <a:r>
              <a:rPr lang="en-GB" b="1" dirty="0"/>
              <a:t>PLINTING</a:t>
            </a: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52EEA951-1648-A040-8D80-73CF30C86A85}"/>
              </a:ext>
            </a:extLst>
          </p:cNvPr>
          <p:cNvSpPr/>
          <p:nvPr/>
        </p:nvSpPr>
        <p:spPr>
          <a:xfrm>
            <a:off x="255209" y="4953000"/>
            <a:ext cx="355978" cy="304800"/>
          </a:xfrm>
          <a:prstGeom prst="chevron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</a:rPr>
              <a:t>SHOCK RECOGNITION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1988091" y="2743200"/>
            <a:ext cx="5791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</a:rPr>
              <a:t>SHOCK RECOGNITION</a:t>
            </a:r>
          </a:p>
          <a:p>
            <a:pPr algn="ctr">
              <a:spcAft>
                <a:spcPts val="600"/>
              </a:spcAft>
              <a:buClr>
                <a:srgbClr val="FF0000"/>
              </a:buClr>
            </a:pPr>
            <a:endParaRPr lang="en-GB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 algn="ctr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GB" dirty="0"/>
              <a:t>Video can be found on </a:t>
            </a:r>
            <a:r>
              <a:rPr lang="en-GB" dirty="0" err="1"/>
              <a:t>DeployedMedicine.com</a:t>
            </a:r>
            <a:endParaRPr lang="en-GB" dirty="0"/>
          </a:p>
          <a:p>
            <a:pPr algn="ctr">
              <a:spcAft>
                <a:spcPts val="600"/>
              </a:spcAft>
              <a:buClr>
                <a:srgbClr val="FF0000"/>
              </a:buClr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SHOCK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1302291" y="2514600"/>
            <a:ext cx="563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Shock is </a:t>
            </a:r>
            <a:r>
              <a:rPr lang="en-GB" sz="1600" b="1" dirty="0">
                <a:solidFill>
                  <a:srgbClr val="000000"/>
                </a:solidFill>
              </a:rPr>
              <a:t>inadequate blood flow to body tissues</a:t>
            </a:r>
            <a:r>
              <a:rPr lang="en-GB" sz="1600" dirty="0">
                <a:solidFill>
                  <a:srgbClr val="000000"/>
                </a:solidFill>
              </a:rPr>
              <a:t>. Inadequate blood volume inside the circulatory system results in inadequate oxygen delivery to the body’s 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4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D22AB-2DF4-994B-8A5D-C3ABB8A10C0D}"/>
              </a:ext>
            </a:extLst>
          </p:cNvPr>
          <p:cNvSpPr txBox="1"/>
          <p:nvPr/>
        </p:nvSpPr>
        <p:spPr>
          <a:xfrm>
            <a:off x="3850834" y="5410200"/>
            <a:ext cx="461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IMPORTANT </a:t>
            </a:r>
            <a:r>
              <a:rPr lang="en-GB" b="1" dirty="0">
                <a:solidFill>
                  <a:srgbClr val="000000"/>
                </a:solidFill>
              </a:rPr>
              <a:t>CONSIDERATIONS: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</a:rPr>
              <a:t>Shock will lead to the casualty's death if not quickly recognized and treated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64CBA-02EB-2A45-9789-6E6E392FEEF4}"/>
              </a:ext>
            </a:extLst>
          </p:cNvPr>
          <p:cNvSpPr txBox="1"/>
          <p:nvPr/>
        </p:nvSpPr>
        <p:spPr>
          <a:xfrm>
            <a:off x="2978691" y="3741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As cells cease to function, tissues cease to function, then organs cease to function, and eventually the </a:t>
            </a:r>
            <a:r>
              <a:rPr lang="en-GB" sz="1600" b="1" dirty="0">
                <a:solidFill>
                  <a:srgbClr val="000000"/>
                </a:solidFill>
              </a:rPr>
              <a:t>whole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body will fail </a:t>
            </a:r>
            <a:r>
              <a:rPr lang="en-GB" sz="1600" dirty="0">
                <a:solidFill>
                  <a:srgbClr val="000000"/>
                </a:solidFill>
              </a:rPr>
              <a:t>and </a:t>
            </a:r>
            <a:r>
              <a:rPr lang="en-GB" sz="1600" b="1" dirty="0">
                <a:solidFill>
                  <a:srgbClr val="FF0000"/>
                </a:solidFill>
              </a:rPr>
              <a:t>DEATH</a:t>
            </a:r>
            <a:r>
              <a:rPr lang="en-GB" sz="1600" dirty="0">
                <a:solidFill>
                  <a:srgbClr val="000000"/>
                </a:solidFill>
              </a:rPr>
              <a:t> follows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C5B05-9E9F-3947-9B19-18824D5BD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0" b="92601" l="4943" r="97529">
                        <a14:foregroundMark x1="10076" y1="30942" x2="9316" y2="76457"/>
                        <a14:foregroundMark x1="8935" y1="29596" x2="5133" y2="45964"/>
                        <a14:foregroundMark x1="5133" y1="45964" x2="6084" y2="83408"/>
                        <a14:foregroundMark x1="7034" y1="77803" x2="24905" y2="92825"/>
                        <a14:foregroundMark x1="20722" y1="37444" x2="21483" y2="23094"/>
                        <a14:foregroundMark x1="86692" y1="83632" x2="91445" y2="79148"/>
                        <a14:foregroundMark x1="91825" y1="78027" x2="97529" y2="76009"/>
                        <a14:foregroundMark x1="26616" y1="9193" x2="23384" y2="8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" y="4156501"/>
            <a:ext cx="3340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SHOCK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1034086" y="2023407"/>
            <a:ext cx="563349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Caused by a decrease in the amount of blood volume circulating in the casualty's blood circulatory system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Shock can have many causes – low blood volume or hypovolemia (dehydration or blood loss), low blood pressure (massive infection), heart failure, or neurologic damage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Usually caused by severe bleeding, but it can also be caused by severe burns (second- and third-degree burns on 20 percent or more of the body surface)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On the battlefield, assume shock is from severe blood loss (also called </a:t>
            </a:r>
            <a:r>
              <a:rPr lang="en-GB" sz="1600" dirty="0" err="1">
                <a:solidFill>
                  <a:srgbClr val="000000"/>
                </a:solidFill>
              </a:rPr>
              <a:t>hemorrhagic</a:t>
            </a:r>
            <a:r>
              <a:rPr lang="en-GB" sz="1600" dirty="0">
                <a:solidFill>
                  <a:srgbClr val="000000"/>
                </a:solidFill>
              </a:rPr>
              <a:t> shock)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4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D22AB-2DF4-994B-8A5D-C3ABB8A10C0D}"/>
              </a:ext>
            </a:extLst>
          </p:cNvPr>
          <p:cNvSpPr txBox="1"/>
          <p:nvPr/>
        </p:nvSpPr>
        <p:spPr>
          <a:xfrm>
            <a:off x="924021" y="5715000"/>
            <a:ext cx="301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0000"/>
                </a:solidFill>
              </a:rPr>
              <a:t>Hemorrhagic</a:t>
            </a:r>
            <a:r>
              <a:rPr lang="en-GB" sz="1600" dirty="0">
                <a:solidFill>
                  <a:srgbClr val="000000"/>
                </a:solidFill>
              </a:rPr>
              <a:t> shock can result in the casualty's </a:t>
            </a:r>
            <a:r>
              <a:rPr lang="en-GB" sz="1600" b="1" dirty="0">
                <a:solidFill>
                  <a:srgbClr val="000000"/>
                </a:solidFill>
              </a:rPr>
              <a:t>death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4AE00-98A9-3C48-BE81-47827C2F27A5}"/>
              </a:ext>
            </a:extLst>
          </p:cNvPr>
          <p:cNvSpPr txBox="1"/>
          <p:nvPr/>
        </p:nvSpPr>
        <p:spPr>
          <a:xfrm>
            <a:off x="3936668" y="6548413"/>
            <a:ext cx="1894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M A R</a:t>
            </a:r>
            <a:r>
              <a:rPr lang="en-GB" sz="2800" b="1" dirty="0">
                <a:solidFill>
                  <a:srgbClr val="FF0000"/>
                </a:solidFill>
              </a:rPr>
              <a:t> C </a:t>
            </a:r>
            <a:r>
              <a:rPr lang="en-GB" sz="2800" b="1" dirty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708F2-7C5F-604F-9587-3A41EA7C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0" b="92601" l="4943" r="97529">
                        <a14:foregroundMark x1="10076" y1="30942" x2="9316" y2="76457"/>
                        <a14:foregroundMark x1="8935" y1="29596" x2="5133" y2="45964"/>
                        <a14:foregroundMark x1="5133" y1="45964" x2="6084" y2="83408"/>
                        <a14:foregroundMark x1="7034" y1="77803" x2="24905" y2="92825"/>
                        <a14:foregroundMark x1="20722" y1="37444" x2="21483" y2="23094"/>
                        <a14:foregroundMark x1="86692" y1="83632" x2="91445" y2="79148"/>
                        <a14:foregroundMark x1="91825" y1="78027" x2="97529" y2="76009"/>
                        <a14:foregroundMark x1="26616" y1="9193" x2="23384" y2="8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9527" y="4230580"/>
            <a:ext cx="3012646" cy="25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7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GENERAL INDICATORS OF 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SHOCK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2668587" y="3105609"/>
            <a:ext cx="28167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Mental confusion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Rapid breathing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Sweaty, cool, clammy skin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Pale/grey skin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4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4AE00-98A9-3C48-BE81-47827C2F27A5}"/>
              </a:ext>
            </a:extLst>
          </p:cNvPr>
          <p:cNvSpPr txBox="1"/>
          <p:nvPr/>
        </p:nvSpPr>
        <p:spPr>
          <a:xfrm>
            <a:off x="3936668" y="6548413"/>
            <a:ext cx="1894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M A R</a:t>
            </a:r>
            <a:r>
              <a:rPr lang="en-GB" sz="2800" b="1" dirty="0">
                <a:solidFill>
                  <a:srgbClr val="FF0000"/>
                </a:solidFill>
              </a:rPr>
              <a:t> C </a:t>
            </a:r>
            <a:r>
              <a:rPr lang="en-GB" sz="28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BDAA9-26B9-AF41-8182-56107AB21905}"/>
              </a:ext>
            </a:extLst>
          </p:cNvPr>
          <p:cNvSpPr txBox="1"/>
          <p:nvPr/>
        </p:nvSpPr>
        <p:spPr>
          <a:xfrm>
            <a:off x="2902373" y="2102790"/>
            <a:ext cx="39626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SIGNS AND SYMPTOMS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OF SHOCK INCLUDE: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32138-2414-EE49-A578-51D7B0B6A815}"/>
              </a:ext>
            </a:extLst>
          </p:cNvPr>
          <p:cNvSpPr txBox="1"/>
          <p:nvPr/>
        </p:nvSpPr>
        <p:spPr>
          <a:xfrm>
            <a:off x="6021387" y="3115190"/>
            <a:ext cx="288809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Weak or absent radial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Nausea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Excessive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Previous severe bleeding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E4B56D-F168-C94E-B204-F4E0324EE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0" b="92601" l="4943" r="97529">
                        <a14:foregroundMark x1="10076" y1="30942" x2="9316" y2="76457"/>
                        <a14:foregroundMark x1="8935" y1="29596" x2="5133" y2="45964"/>
                        <a14:foregroundMark x1="5133" y1="45964" x2="6084" y2="83408"/>
                        <a14:foregroundMark x1="7034" y1="77803" x2="24905" y2="92825"/>
                        <a14:foregroundMark x1="20722" y1="37444" x2="21483" y2="23094"/>
                        <a14:foregroundMark x1="86692" y1="83632" x2="91445" y2="79148"/>
                        <a14:foregroundMark x1="91825" y1="78027" x2="97529" y2="76009"/>
                        <a14:foregroundMark x1="26616" y1="9193" x2="23384" y2="8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8" y="4415310"/>
            <a:ext cx="3340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GENERAL 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INDICATORS</a:t>
            </a: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 OF SHOCK</a:t>
            </a:r>
          </a:p>
          <a:p>
            <a:endParaRPr lang="en-US" sz="2400" b="1" dirty="0">
              <a:solidFill>
                <a:srgbClr val="3CBBED"/>
              </a:solidFill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3575244" y="2902601"/>
            <a:ext cx="28167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IMPORTANT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GB" sz="1800" b="1" dirty="0">
                <a:solidFill>
                  <a:srgbClr val="000000"/>
                </a:solidFill>
              </a:rPr>
              <a:t>Indicator</a:t>
            </a:r>
            <a:r>
              <a:rPr lang="en-GB" sz="1800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Weak or absent radial pulse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575244" y="841950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CIRCULATION/SHOCK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32138-2414-EE49-A578-51D7B0B6A815}"/>
              </a:ext>
            </a:extLst>
          </p:cNvPr>
          <p:cNvSpPr txBox="1"/>
          <p:nvPr/>
        </p:nvSpPr>
        <p:spPr>
          <a:xfrm>
            <a:off x="5411787" y="4955842"/>
            <a:ext cx="37338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If </a:t>
            </a:r>
            <a:r>
              <a:rPr lang="en-GB" sz="1600" b="1" dirty="0">
                <a:solidFill>
                  <a:srgbClr val="000000"/>
                </a:solidFill>
              </a:rPr>
              <a:t>BOTH</a:t>
            </a:r>
            <a:r>
              <a:rPr lang="en-GB" sz="1600" dirty="0">
                <a:solidFill>
                  <a:srgbClr val="000000"/>
                </a:solidFill>
              </a:rPr>
              <a:t> indicators exist, the casualty has lost a </a:t>
            </a:r>
            <a:r>
              <a:rPr lang="en-GB" sz="1600" b="1" dirty="0">
                <a:solidFill>
                  <a:srgbClr val="000000"/>
                </a:solidFill>
              </a:rPr>
              <a:t>SIGNIFICANT</a:t>
            </a:r>
            <a:r>
              <a:rPr lang="en-GB" sz="1600" dirty="0">
                <a:solidFill>
                  <a:srgbClr val="000000"/>
                </a:solidFill>
              </a:rPr>
              <a:t> amount of blood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</a:rPr>
              <a:t>As previously stated, shock will lead to the casualty's </a:t>
            </a:r>
            <a:r>
              <a:rPr lang="en-GB" sz="1600" b="1" dirty="0">
                <a:solidFill>
                  <a:srgbClr val="FF0000"/>
                </a:solidFill>
              </a:rPr>
              <a:t>death</a:t>
            </a:r>
            <a:r>
              <a:rPr lang="en-GB" sz="1600" dirty="0">
                <a:solidFill>
                  <a:srgbClr val="000000"/>
                </a:solidFill>
              </a:rPr>
              <a:t> if not quickly recognized and treated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CC26F-429E-2842-9440-783024301142}"/>
              </a:ext>
            </a:extLst>
          </p:cNvPr>
          <p:cNvSpPr txBox="1"/>
          <p:nvPr/>
        </p:nvSpPr>
        <p:spPr>
          <a:xfrm>
            <a:off x="992187" y="2902601"/>
            <a:ext cx="28167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IMPORTANT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GB" sz="1800" b="1" dirty="0">
                <a:solidFill>
                  <a:srgbClr val="000000"/>
                </a:solidFill>
              </a:rPr>
              <a:t>Indicator</a:t>
            </a:r>
            <a:r>
              <a:rPr lang="en-GB" sz="1800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Mental confusion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69EA7-727F-824B-9B36-EB342F19C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0" b="92601" l="4943" r="97529">
                        <a14:foregroundMark x1="10076" y1="30942" x2="9316" y2="76457"/>
                        <a14:foregroundMark x1="8935" y1="29596" x2="5133" y2="45964"/>
                        <a14:foregroundMark x1="5133" y1="45964" x2="6084" y2="83408"/>
                        <a14:foregroundMark x1="7034" y1="77803" x2="24905" y2="92825"/>
                        <a14:foregroundMark x1="20722" y1="37444" x2="21483" y2="23094"/>
                        <a14:foregroundMark x1="86692" y1="83632" x2="91445" y2="79148"/>
                        <a14:foregroundMark x1="91825" y1="78027" x2="97529" y2="76009"/>
                        <a14:foregroundMark x1="26616" y1="9193" x2="23384" y2="8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" y="4156501"/>
            <a:ext cx="3340100" cy="283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6BB09A-0E0A-9A4F-80A2-1A13B237F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38" y="2504674"/>
            <a:ext cx="2706247" cy="19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6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S Introduction presentation" id="{E796DB23-E0E3-4700-82B8-33A805CC0288}" vid="{A6948829-ADF8-428D-9AE0-018DFDF0D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276E0C6EA6545A0980E728CA0D16F" ma:contentTypeVersion="12" ma:contentTypeDescription="Create a new document." ma:contentTypeScope="" ma:versionID="2ee924163d63291ed463809cd257f46f">
  <xsd:schema xmlns:xsd="http://www.w3.org/2001/XMLSchema" xmlns:xs="http://www.w3.org/2001/XMLSchema" xmlns:p="http://schemas.microsoft.com/office/2006/metadata/properties" xmlns:ns2="687affff-4a49-4c26-a26c-94afce142aea" xmlns:ns3="095eee01-24be-4581-bdfc-a8f3f7518cc6" targetNamespace="http://schemas.microsoft.com/office/2006/metadata/properties" ma:root="true" ma:fieldsID="84121ae03871df0cf768064b88db0fe7" ns2:_="" ns3:_="">
    <xsd:import namespace="687affff-4a49-4c26-a26c-94afce142aea"/>
    <xsd:import namespace="095eee01-24be-4581-bdfc-a8f3f7518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affff-4a49-4c26-a26c-94afce142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eee01-24be-4581-bdfc-a8f3f7518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B488A2-1C8A-4535-98C1-AD49A40A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affff-4a49-4c26-a26c-94afce142aea"/>
    <ds:schemaRef ds:uri="095eee01-24be-4581-bdfc-a8f3f751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87affff-4a49-4c26-a26c-94afce142aea"/>
    <ds:schemaRef ds:uri="http://schemas.microsoft.com/office/infopath/2007/PartnerControls"/>
    <ds:schemaRef ds:uri="095eee01-24be-4581-bdfc-a8f3f7518c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1087</Words>
  <Application>Microsoft Macintosh PowerPoint</Application>
  <PresentationFormat>Custom</PresentationFormat>
  <Paragraphs>245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think-cell Slide</vt:lpstr>
      <vt:lpstr>FIELD MEDICAL ASSISTANT COURSE (FMAC)</vt:lpstr>
      <vt:lpstr>TACTICAL FIELD MEDICAL AID (TFMA) </vt:lpstr>
      <vt:lpstr> </vt:lpstr>
      <vt:lpstr>TACTICAL FIELD CARE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Patrick Thompson</cp:lastModifiedBy>
  <cp:revision>342</cp:revision>
  <cp:lastPrinted>2022-01-31T10:04:19Z</cp:lastPrinted>
  <dcterms:created xsi:type="dcterms:W3CDTF">2020-02-03T21:56:11Z</dcterms:created>
  <dcterms:modified xsi:type="dcterms:W3CDTF">2022-05-11T17:16:43Z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0x010100704276E0C6EA6545A0980E728CA0D16F</vt:lpwstr>
  </property>
</Properties>
</file>