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551" r:id="rId5"/>
    <p:sldId id="553" r:id="rId6"/>
    <p:sldId id="554" r:id="rId7"/>
    <p:sldId id="575" r:id="rId8"/>
    <p:sldId id="589" r:id="rId9"/>
    <p:sldId id="576" r:id="rId10"/>
    <p:sldId id="577" r:id="rId11"/>
    <p:sldId id="578" r:id="rId12"/>
    <p:sldId id="579" r:id="rId13"/>
    <p:sldId id="580" r:id="rId14"/>
    <p:sldId id="581" r:id="rId15"/>
    <p:sldId id="582" r:id="rId16"/>
    <p:sldId id="588" r:id="rId17"/>
    <p:sldId id="584" r:id="rId18"/>
    <p:sldId id="585" r:id="rId19"/>
    <p:sldId id="586" r:id="rId20"/>
    <p:sldId id="587" r:id="rId21"/>
    <p:sldId id="583" r:id="rId22"/>
    <p:sldId id="573" r:id="rId23"/>
    <p:sldId id="574" r:id="rId24"/>
  </p:sldIdLst>
  <p:sldSz cx="9756775" cy="7315200"/>
  <p:notesSz cx="7010400" cy="9296400"/>
  <p:custDataLst>
    <p:tags r:id="rId27"/>
  </p:custDataLst>
  <p:defaultTextStyle>
    <a:defPPr>
      <a:defRPr lang="en-US"/>
    </a:defPPr>
    <a:lvl1pPr marL="0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7741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5482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63223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50964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38705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26446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14187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01928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073">
          <p15:clr>
            <a:srgbClr val="A4A3A4"/>
          </p15:clr>
        </p15:guide>
        <p15:guide id="4" orient="horz" pos="23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ther Tan" initials="ET" lastIdx="2" clrIdx="0">
    <p:extLst>
      <p:ext uri="{19B8F6BF-5375-455C-9EA6-DF929625EA0E}">
        <p15:presenceInfo xmlns:p15="http://schemas.microsoft.com/office/powerpoint/2012/main" userId="S::tan2@un.org::a32faec1-ecd3-4185-9414-aeb51abd28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CBBED"/>
    <a:srgbClr val="808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84" autoAdjust="0"/>
    <p:restoredTop sz="89072"/>
  </p:normalViewPr>
  <p:slideViewPr>
    <p:cSldViewPr showGuides="1">
      <p:cViewPr varScale="1">
        <p:scale>
          <a:sx n="68" d="100"/>
          <a:sy n="68" d="100"/>
        </p:scale>
        <p:origin x="1784" y="192"/>
      </p:cViewPr>
      <p:guideLst>
        <p:guide pos="3073"/>
        <p:guide orient="horz"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4982"/>
    </p:cViewPr>
  </p:sorterViewPr>
  <p:notesViewPr>
    <p:cSldViewPr showGuides="1">
      <p:cViewPr varScale="1">
        <p:scale>
          <a:sx n="65" d="100"/>
          <a:sy n="65" d="100"/>
        </p:scale>
        <p:origin x="3125" y="3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A4C1A-BE7B-4A0D-A467-1E361B414D76}" type="datetimeFigureOut">
              <a:rPr lang="en-US" smtClean="0"/>
              <a:t>5/9/22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DFD1F-0238-4384-A4AD-C74AD7F04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12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D26B41-D3AE-4575-A030-D9E58D95E43F}" type="datetimeFigureOut">
              <a:rPr lang="en-US" smtClean="0"/>
              <a:t>5/9/22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5C6692-4A53-4147-B9C8-2C6BFFC13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7741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75482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63223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50964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38705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26446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14187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01928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15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Hpmk</a:t>
            </a:r>
            <a:r>
              <a:rPr lang="en-US" dirty="0"/>
              <a:t> Thermo blankets pic from internet (Pat I will still look for better pics just for now)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87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MACE 2 Document from internet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20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Rigid eye shield, Sam splint and Cravats triangular bandage pics from internet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71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original slides this contains the 9 line (medivac form) and the DD 1380 TCCC Front and back</a:t>
            </a:r>
          </a:p>
          <a:p>
            <a:r>
              <a:rPr lang="en-US" dirty="0"/>
              <a:t>MACE 2 form from internet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3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JFAK pic from internet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20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54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JFAK pic and FMA </a:t>
            </a:r>
            <a:r>
              <a:rPr lang="en-US"/>
              <a:t>kit from internet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677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189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085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80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146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36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93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Replace Images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40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CAT Tourniquet pic from Internet</a:t>
            </a:r>
          </a:p>
          <a:p>
            <a:r>
              <a:rPr lang="en-US" dirty="0"/>
              <a:t>I Z fold hemostatic gauze dressing pic from internet</a:t>
            </a:r>
          </a:p>
          <a:p>
            <a:r>
              <a:rPr lang="en-US" dirty="0"/>
              <a:t>Emergency pressure bandage pic from internet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0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CAT Tourniquet pic from Internet</a:t>
            </a:r>
          </a:p>
          <a:p>
            <a:r>
              <a:rPr lang="en-US" dirty="0"/>
              <a:t>I Z fold hemostatic gauze dressing pic from internet</a:t>
            </a:r>
          </a:p>
          <a:p>
            <a:r>
              <a:rPr lang="en-US" dirty="0"/>
              <a:t>Emergency pressure bandage pic from internet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22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NPA with water based lubricant pic from internet</a:t>
            </a:r>
          </a:p>
          <a:p>
            <a:r>
              <a:rPr lang="en-US" dirty="0"/>
              <a:t>Vented chest seal (Halo or </a:t>
            </a:r>
            <a:r>
              <a:rPr lang="en-US" dirty="0" err="1"/>
              <a:t>Hyfin</a:t>
            </a:r>
            <a:r>
              <a:rPr lang="en-US" dirty="0"/>
              <a:t> 2 pack) from internet </a:t>
            </a:r>
          </a:p>
          <a:p>
            <a:r>
              <a:rPr lang="en-US" dirty="0"/>
              <a:t>NDC 10-14 gauge needle catheter form internet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21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 the UN have a pill pack?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25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 rolled gauze pic from internet </a:t>
            </a:r>
          </a:p>
          <a:p>
            <a:r>
              <a:rPr lang="en-US" dirty="0"/>
              <a:t>Elastic bandage pic from internet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04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5.xml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11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sv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11" Type="http://schemas.openxmlformats.org/officeDocument/2006/relationships/image" Target="../media/image6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5.sv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546C5.F32FB7B0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E57EE83-8E8E-4BD6-BB9A-5E650DA3058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68592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E57EE83-8E8E-4BD6-BB9A-5E650DA305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8C7112CE-09C2-479B-8B2E-873A39722CE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827F43F-4B7F-4B95-B5F3-34061256D41B}"/>
              </a:ext>
            </a:extLst>
          </p:cNvPr>
          <p:cNvSpPr/>
          <p:nvPr userDrawn="1"/>
        </p:nvSpPr>
        <p:spPr>
          <a:xfrm>
            <a:off x="63" y="0"/>
            <a:ext cx="975664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7684" y="2525052"/>
            <a:ext cx="8351604" cy="1103519"/>
          </a:xfrm>
        </p:spPr>
        <p:txBody>
          <a:bodyPr wrap="square" tIns="0" bIns="0" anchor="t" anchorCtr="0">
            <a:noAutofit/>
          </a:bodyPr>
          <a:lstStyle>
            <a:lvl1pPr>
              <a:defRPr sz="3800" cap="all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684" y="3971957"/>
            <a:ext cx="6829743" cy="333296"/>
          </a:xfrm>
        </p:spPr>
        <p:txBody>
          <a:bodyPr>
            <a:spAutoFit/>
          </a:bodyPr>
          <a:lstStyle>
            <a:lvl1pPr marL="0" indent="0" algn="l">
              <a:buNone/>
              <a:defRPr sz="1900" b="1">
                <a:solidFill>
                  <a:schemeClr val="bg2">
                    <a:lumMod val="50000"/>
                  </a:schemeClr>
                </a:solidFill>
              </a:defRPr>
            </a:lvl1pPr>
            <a:lvl2pPr marL="487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4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8666158" y="21389"/>
            <a:ext cx="976671" cy="7104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0" hasCustomPrompt="1"/>
          </p:nvPr>
        </p:nvSpPr>
        <p:spPr>
          <a:xfrm>
            <a:off x="247684" y="4904200"/>
            <a:ext cx="6895599" cy="1268000"/>
          </a:xfrm>
        </p:spPr>
        <p:txBody>
          <a:bodyPr>
            <a:noAutofit/>
          </a:bodyPr>
          <a:lstStyle>
            <a:lvl1pPr marL="0" indent="0">
              <a:buNone/>
              <a:defRPr sz="15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Speaker / Organization / Date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72F7D8-AC3B-4DD7-823C-76EE6377AAEC}"/>
              </a:ext>
            </a:extLst>
          </p:cNvPr>
          <p:cNvSpPr/>
          <p:nvPr userDrawn="1"/>
        </p:nvSpPr>
        <p:spPr>
          <a:xfrm>
            <a:off x="514350" y="6770370"/>
            <a:ext cx="4211637" cy="428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690FFD1-9B0D-4ECF-AFD3-03FE47EF3F19}"/>
              </a:ext>
            </a:extLst>
          </p:cNvPr>
          <p:cNvGrpSpPr>
            <a:grpSpLocks noChangeAspect="1"/>
          </p:cNvGrpSpPr>
          <p:nvPr userDrawn="1"/>
        </p:nvGrpSpPr>
        <p:grpSpPr>
          <a:xfrm rot="18900000">
            <a:off x="7907036" y="253629"/>
            <a:ext cx="1849740" cy="1704157"/>
            <a:chOff x="17454" y="1303"/>
            <a:chExt cx="464234" cy="427420"/>
          </a:xfrm>
        </p:grpSpPr>
        <p:pic>
          <p:nvPicPr>
            <p:cNvPr id="35" name="Graphic 3">
              <a:extLst>
                <a:ext uri="{FF2B5EF4-FFF2-40B4-BE49-F238E27FC236}">
                  <a16:creationId xmlns:a16="http://schemas.microsoft.com/office/drawing/2014/main" id="{067076E0-BCC5-402B-A5C3-C0904693BB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909593">
              <a:off x="208638" y="1303"/>
              <a:ext cx="273050" cy="236220"/>
            </a:xfrm>
            <a:prstGeom prst="rect">
              <a:avLst/>
            </a:prstGeom>
          </p:spPr>
        </p:pic>
        <p:pic>
          <p:nvPicPr>
            <p:cNvPr id="36" name="Graphic 4">
              <a:extLst>
                <a:ext uri="{FF2B5EF4-FFF2-40B4-BE49-F238E27FC236}">
                  <a16:creationId xmlns:a16="http://schemas.microsoft.com/office/drawing/2014/main" id="{6730E97D-3A2A-4F07-8141-BBF0F6E644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909593">
              <a:off x="17454" y="51747"/>
              <a:ext cx="273050" cy="236220"/>
            </a:xfrm>
            <a:prstGeom prst="rect">
              <a:avLst/>
            </a:prstGeom>
          </p:spPr>
        </p:pic>
        <p:pic>
          <p:nvPicPr>
            <p:cNvPr id="37" name="Graphic 11">
              <a:extLst>
                <a:ext uri="{FF2B5EF4-FFF2-40B4-BE49-F238E27FC236}">
                  <a16:creationId xmlns:a16="http://schemas.microsoft.com/office/drawing/2014/main" id="{645C7D03-580A-4B83-B2B0-ABCD6A6E4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909593">
              <a:off x="156828" y="192503"/>
              <a:ext cx="273050" cy="236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8753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812290C-5F1F-4B32-824D-953A288F33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21024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812290C-5F1F-4B32-824D-953A288F33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D6046D9-654B-4561-87FC-6DF9EA730F3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210" y="1960563"/>
            <a:ext cx="9256963" cy="4207633"/>
          </a:xfrm>
        </p:spPr>
        <p:txBody>
          <a:bodyPr/>
          <a:lstStyle>
            <a:lvl1pPr marL="233363" indent="-233363"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-223838">
              <a:defRPr sz="1600">
                <a:solidFill>
                  <a:schemeClr val="bg2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5210" y="2486025"/>
            <a:ext cx="2743200" cy="3686175"/>
          </a:xfrm>
        </p:spPr>
        <p:txBody>
          <a:bodyPr tIns="91440"/>
          <a:lstStyle>
            <a:lvl1pPr marL="137160" indent="-137160"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320040" indent="-18288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585216" indent="-173736">
              <a:lnSpc>
                <a:spcPct val="114000"/>
              </a:lnSpc>
              <a:spcBef>
                <a:spcPts val="0"/>
              </a:spcBef>
              <a:defRPr sz="1200"/>
            </a:lvl3pPr>
            <a:lvl4pPr>
              <a:lnSpc>
                <a:spcPct val="114000"/>
              </a:lnSpc>
              <a:spcBef>
                <a:spcPts val="0"/>
              </a:spcBef>
              <a:defRPr sz="1300"/>
            </a:lvl4pPr>
            <a:lvl5pPr>
              <a:lnSpc>
                <a:spcPct val="114000"/>
              </a:lnSpc>
              <a:spcBef>
                <a:spcPts val="0"/>
              </a:spcBef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768973" y="2486025"/>
            <a:ext cx="2743200" cy="3686175"/>
          </a:xfrm>
        </p:spPr>
        <p:txBody>
          <a:bodyPr tIns="91440"/>
          <a:lstStyle>
            <a:lvl1pPr marL="137160" indent="-137160"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274320" indent="-182880">
              <a:buFont typeface="Arial" panose="020B0604020202020204" pitchFamily="34" charset="0"/>
              <a:buChar char="-"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585216" indent="-173736">
              <a:defRPr sz="12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3512092" y="2486025"/>
            <a:ext cx="2743200" cy="3686175"/>
          </a:xfrm>
        </p:spPr>
        <p:txBody>
          <a:bodyPr tIns="91440"/>
          <a:lstStyle>
            <a:lvl1pPr marL="136525" indent="-136525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defRPr lang="en-US" sz="14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74320" indent="-18288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defRPr lang="en-US" sz="14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85216" indent="-173736">
              <a:lnSpc>
                <a:spcPct val="114000"/>
              </a:lnSpc>
              <a:spcBef>
                <a:spcPts val="0"/>
              </a:spcBef>
              <a:defRPr sz="1200"/>
            </a:lvl3pPr>
            <a:lvl4pPr>
              <a:lnSpc>
                <a:spcPct val="114000"/>
              </a:lnSpc>
              <a:spcBef>
                <a:spcPts val="0"/>
              </a:spcBef>
              <a:defRPr sz="1300"/>
            </a:lvl4pPr>
            <a:lvl5pPr>
              <a:lnSpc>
                <a:spcPct val="114000"/>
              </a:lnSpc>
              <a:spcBef>
                <a:spcPts val="0"/>
              </a:spcBef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1D9A9699-A38C-43B2-B45D-777BE12A8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10" y="879664"/>
            <a:ext cx="9256963" cy="796736"/>
          </a:xfrm>
          <a:prstGeom prst="rect">
            <a:avLst/>
          </a:prstGeom>
        </p:spPr>
        <p:txBody>
          <a:bodyPr vert="horz" lIns="0" tIns="0" rIns="0" bIns="48774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16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5E987C8-4F07-4F6F-A456-833539496F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62480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5E987C8-4F07-4F6F-A456-833539496F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53FA6A3-438D-451C-BEBD-0EA60D35D94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F4DC5-25B6-45E7-AF1F-ADF99DB2984C}"/>
              </a:ext>
            </a:extLst>
          </p:cNvPr>
          <p:cNvSpPr/>
          <p:nvPr userDrawn="1"/>
        </p:nvSpPr>
        <p:spPr>
          <a:xfrm>
            <a:off x="63" y="0"/>
            <a:ext cx="975664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87" y="2529054"/>
            <a:ext cx="8593297" cy="400110"/>
          </a:xfrm>
        </p:spPr>
        <p:txBody>
          <a:bodyPr wrap="square" tIns="0" bIns="0" anchor="t">
            <a:spAutoFit/>
          </a:bodyPr>
          <a:lstStyle>
            <a:lvl1pPr algn="l">
              <a:defRPr sz="2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8703812" y="105206"/>
            <a:ext cx="976671" cy="1167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B210E5-2317-4495-9E26-9FD47AF1F07F}"/>
              </a:ext>
            </a:extLst>
          </p:cNvPr>
          <p:cNvGrpSpPr>
            <a:grpSpLocks noChangeAspect="1"/>
          </p:cNvGrpSpPr>
          <p:nvPr userDrawn="1"/>
        </p:nvGrpSpPr>
        <p:grpSpPr>
          <a:xfrm rot="18900000">
            <a:off x="7907036" y="253629"/>
            <a:ext cx="1849740" cy="1704157"/>
            <a:chOff x="17454" y="1303"/>
            <a:chExt cx="464234" cy="427420"/>
          </a:xfrm>
        </p:grpSpPr>
        <p:pic>
          <p:nvPicPr>
            <p:cNvPr id="12" name="Graphic 3">
              <a:extLst>
                <a:ext uri="{FF2B5EF4-FFF2-40B4-BE49-F238E27FC236}">
                  <a16:creationId xmlns:a16="http://schemas.microsoft.com/office/drawing/2014/main" id="{1ECA3BA0-AA6B-4E42-AAB1-84254A2759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909593">
              <a:off x="208638" y="1303"/>
              <a:ext cx="273050" cy="236220"/>
            </a:xfrm>
            <a:prstGeom prst="rect">
              <a:avLst/>
            </a:prstGeom>
          </p:spPr>
        </p:pic>
        <p:pic>
          <p:nvPicPr>
            <p:cNvPr id="16" name="Graphic 4">
              <a:extLst>
                <a:ext uri="{FF2B5EF4-FFF2-40B4-BE49-F238E27FC236}">
                  <a16:creationId xmlns:a16="http://schemas.microsoft.com/office/drawing/2014/main" id="{F3E953E4-BD2E-43B8-A550-B8783B138D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909593">
              <a:off x="17454" y="51747"/>
              <a:ext cx="273050" cy="236220"/>
            </a:xfrm>
            <a:prstGeom prst="rect">
              <a:avLst/>
            </a:prstGeom>
          </p:spPr>
        </p:pic>
        <p:pic>
          <p:nvPicPr>
            <p:cNvPr id="17" name="Graphic 11">
              <a:extLst>
                <a:ext uri="{FF2B5EF4-FFF2-40B4-BE49-F238E27FC236}">
                  <a16:creationId xmlns:a16="http://schemas.microsoft.com/office/drawing/2014/main" id="{5BC6DCDE-CABE-4CDB-9444-81DCC7FB1E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909593">
              <a:off x="156828" y="192503"/>
              <a:ext cx="273050" cy="236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473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3" y="0"/>
            <a:ext cx="9756648" cy="73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pic>
        <p:nvPicPr>
          <p:cNvPr id="21" name="Picture 59" descr="cid:image001.png@01D49ED8.84C1B980">
            <a:extLst>
              <a:ext uri="{FF2B5EF4-FFF2-40B4-BE49-F238E27FC236}">
                <a16:creationId xmlns:a16="http://schemas.microsoft.com/office/drawing/2014/main" id="{E8178294-277C-48C3-A367-92BAAC0465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07" y="6238389"/>
            <a:ext cx="2349280" cy="71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424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1DE3-85CE-E84F-B7B5-BBFC525D5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8098E-FEBB-CF48-BB9B-5040AE8D3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E10C3-D171-584B-A712-287DC55F2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5C62-D31E-6245-9E55-FE094DC5D366}" type="datetimeFigureOut">
              <a:rPr lang="en-US" smtClean="0"/>
              <a:t>5/9/22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20281-EF91-244C-8052-D427E095B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20C6E-A2F5-3844-8731-A4E2AD25F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AB4E-82FA-1B46-B6D0-291BB2A2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68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image" Target="../media/image3.sv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12" Type="http://schemas.openxmlformats.org/officeDocument/2006/relationships/image" Target="../media/image2.png"/><Relationship Id="rId17" Type="http://schemas.openxmlformats.org/officeDocument/2006/relationships/image" Target="../media/image7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svg"/><Relationship Id="rId10" Type="http://schemas.openxmlformats.org/officeDocument/2006/relationships/oleObject" Target="../embeddings/oleObject1.bin"/><Relationship Id="rId19" Type="http://schemas.openxmlformats.org/officeDocument/2006/relationships/image" Target="cid:image001.png@01D546C5.F32FB7B0" TargetMode="Externa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9587281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82097C7-C17B-4180-84F8-A2955C72C9D0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6A7DCE-6767-4E57-AC1C-C0E4C9129D91}"/>
              </a:ext>
            </a:extLst>
          </p:cNvPr>
          <p:cNvGrpSpPr>
            <a:grpSpLocks noChangeAspect="1"/>
          </p:cNvGrpSpPr>
          <p:nvPr userDrawn="1"/>
        </p:nvGrpSpPr>
        <p:grpSpPr>
          <a:xfrm rot="18900000">
            <a:off x="9045701" y="195129"/>
            <a:ext cx="546594" cy="502920"/>
            <a:chOff x="17454" y="2214"/>
            <a:chExt cx="465146" cy="427703"/>
          </a:xfrm>
        </p:grpSpPr>
        <p:pic>
          <p:nvPicPr>
            <p:cNvPr id="13" name="Graphic 3">
              <a:extLst>
                <a:ext uri="{FF2B5EF4-FFF2-40B4-BE49-F238E27FC236}">
                  <a16:creationId xmlns:a16="http://schemas.microsoft.com/office/drawing/2014/main" id="{865A7D88-63A3-4144-B73D-81304A8C30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909593">
              <a:off x="209550" y="2214"/>
              <a:ext cx="273050" cy="236220"/>
            </a:xfrm>
            <a:prstGeom prst="rect">
              <a:avLst/>
            </a:prstGeom>
          </p:spPr>
        </p:pic>
        <p:pic>
          <p:nvPicPr>
            <p:cNvPr id="14" name="Graphic 4">
              <a:extLst>
                <a:ext uri="{FF2B5EF4-FFF2-40B4-BE49-F238E27FC236}">
                  <a16:creationId xmlns:a16="http://schemas.microsoft.com/office/drawing/2014/main" id="{164F39C1-9B01-4A15-86D3-C82D5EB703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909593">
              <a:off x="17454" y="51747"/>
              <a:ext cx="273050" cy="236220"/>
            </a:xfrm>
            <a:prstGeom prst="rect">
              <a:avLst/>
            </a:prstGeom>
          </p:spPr>
        </p:pic>
        <p:pic>
          <p:nvPicPr>
            <p:cNvPr id="15" name="Graphic 11">
              <a:extLst>
                <a:ext uri="{FF2B5EF4-FFF2-40B4-BE49-F238E27FC236}">
                  <a16:creationId xmlns:a16="http://schemas.microsoft.com/office/drawing/2014/main" id="{7C33119B-F315-4616-A11F-3817E3BDF3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rot="909593">
              <a:off x="156828" y="193697"/>
              <a:ext cx="273050" cy="236220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5210" y="879664"/>
            <a:ext cx="9256963" cy="796736"/>
          </a:xfrm>
          <a:prstGeom prst="rect">
            <a:avLst/>
          </a:prstGeom>
        </p:spPr>
        <p:txBody>
          <a:bodyPr vert="horz" lIns="0" tIns="0" rIns="0" bIns="48774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635" y="1960563"/>
            <a:ext cx="9256963" cy="42116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8567225" y="6921079"/>
            <a:ext cx="962301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2E9152CC-DD9B-47F6-8FF2-D87C763F937B}" type="slidenum">
              <a:rPr lang="en-US" sz="1000" b="1" smtClean="0">
                <a:solidFill>
                  <a:schemeClr val="bg2">
                    <a:lumMod val="50000"/>
                  </a:schemeClr>
                </a:solidFill>
              </a:rPr>
              <a:pPr algn="r"/>
              <a:t>‹#›</a:t>
            </a:fld>
            <a:endParaRPr lang="en-US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83" name="Picture 59" descr="cid:image001.png@01D49ED8.84C1B980">
            <a:extLst>
              <a:ext uri="{FF2B5EF4-FFF2-40B4-BE49-F238E27FC236}">
                <a16:creationId xmlns:a16="http://schemas.microsoft.com/office/drawing/2014/main" id="{BE7A5F0E-0331-4B50-9944-AC2F23CFCF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r:link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07" y="192797"/>
            <a:ext cx="13811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10EBE6-BF96-4BB4-96AA-3089B196701D}"/>
              </a:ext>
            </a:extLst>
          </p:cNvPr>
          <p:cNvCxnSpPr/>
          <p:nvPr userDrawn="1"/>
        </p:nvCxnSpPr>
        <p:spPr>
          <a:xfrm>
            <a:off x="252030" y="688273"/>
            <a:ext cx="9274892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71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3" r:id="rId5"/>
  </p:sldLayoutIdLst>
  <p:hf sldNum="0" hdr="0" ftr="0" dt="0"/>
  <p:txStyles>
    <p:titleStyle>
      <a:lvl1pPr algn="l" defTabSz="975482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34950" indent="-234950" algn="l" defTabSz="975482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•"/>
        <a:defRPr lang="en-US" sz="1600" b="0" kern="1200" dirty="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457200" indent="-222250" algn="l" defTabSz="975482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–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914400" indent="-228600" algn="l" defTabSz="975482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–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707093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2194834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2682575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0316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8057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45798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7741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5482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3223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964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38705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26446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4187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1928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" userDrawn="1">
          <p15:clr>
            <a:srgbClr val="F26B43"/>
          </p15:clr>
        </p15:guide>
        <p15:guide id="2" pos="6001" userDrawn="1">
          <p15:clr>
            <a:srgbClr val="F26B43"/>
          </p15:clr>
        </p15:guide>
        <p15:guide id="6" orient="horz" pos="96" userDrawn="1">
          <p15:clr>
            <a:srgbClr val="F26B43"/>
          </p15:clr>
        </p15:guide>
        <p15:guide id="7" orient="horz" pos="1056" userDrawn="1">
          <p15:clr>
            <a:srgbClr val="F26B43"/>
          </p15:clr>
        </p15:guide>
        <p15:guide id="8" orient="horz" pos="1248" userDrawn="1">
          <p15:clr>
            <a:srgbClr val="F26B43"/>
          </p15:clr>
        </p15:guide>
        <p15:guide id="9" pos="145" userDrawn="1">
          <p15:clr>
            <a:srgbClr val="F26B43"/>
          </p15:clr>
        </p15:guide>
        <p15:guide id="10" pos="5713" userDrawn="1">
          <p15:clr>
            <a:srgbClr val="F26B43"/>
          </p15:clr>
        </p15:guide>
        <p15:guide id="12" orient="horz" pos="3964" userDrawn="1">
          <p15:clr>
            <a:srgbClr val="F26B43"/>
          </p15:clr>
        </p15:guide>
        <p15:guide id="14" orient="horz" pos="3888" userDrawn="1">
          <p15:clr>
            <a:srgbClr val="F26B43"/>
          </p15:clr>
        </p15:guide>
        <p15:guide id="15" orient="horz" pos="1584" userDrawn="1">
          <p15:clr>
            <a:srgbClr val="F26B43"/>
          </p15:clr>
        </p15:guide>
        <p15:guide id="16" pos="2785" userDrawn="1">
          <p15:clr>
            <a:srgbClr val="F26B43"/>
          </p15:clr>
        </p15:guide>
        <p15:guide id="17" pos="3361" userDrawn="1">
          <p15:clr>
            <a:srgbClr val="F26B43"/>
          </p15:clr>
        </p15:guide>
        <p15:guide id="18" orient="horz" pos="4608" userDrawn="1">
          <p15:clr>
            <a:srgbClr val="F26B43"/>
          </p15:clr>
        </p15:guide>
        <p15:guide id="19" orient="horz" pos="4356" userDrawn="1">
          <p15:clr>
            <a:srgbClr val="F26B43"/>
          </p15:clr>
        </p15:guide>
        <p15:guide id="20" orient="horz" pos="528" userDrawn="1">
          <p15:clr>
            <a:srgbClr val="F26B43"/>
          </p15:clr>
        </p15:guide>
        <p15:guide id="21" orient="horz" pos="41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B2E8C-098A-7642-B32B-34C0F206E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507" y="838200"/>
            <a:ext cx="8415218" cy="724088"/>
          </a:xfrm>
        </p:spPr>
        <p:txBody>
          <a:bodyPr>
            <a:normAutofit/>
          </a:bodyPr>
          <a:lstStyle/>
          <a:p>
            <a:pPr algn="ctr"/>
            <a:r>
              <a:rPr lang="en-US" sz="1800" dirty="0"/>
              <a:t>FIELD MEDICAL ASSISTANT COURSE (FMAC)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62903A-B496-AA47-BAFE-648585A21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" y="2743200"/>
            <a:ext cx="9256963" cy="325437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b="1" dirty="0"/>
              <a:t>MODULE 02: </a:t>
            </a:r>
          </a:p>
          <a:p>
            <a:pPr marL="0" indent="0" algn="ctr">
              <a:buNone/>
            </a:pPr>
            <a:r>
              <a:rPr lang="en-GB" sz="3600" b="1" dirty="0"/>
              <a:t>MEDICAL EQUIPMENT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9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30BAC7-2B82-F945-A765-72144BEB1E99}"/>
              </a:ext>
            </a:extLst>
          </p:cNvPr>
          <p:cNvSpPr txBox="1"/>
          <p:nvPr/>
        </p:nvSpPr>
        <p:spPr>
          <a:xfrm>
            <a:off x="1182614" y="2865130"/>
            <a:ext cx="1905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dirty="0">
                <a:solidFill>
                  <a:srgbClr val="FF0000"/>
                </a:solidFill>
              </a:rPr>
              <a:t>ACTIVE</a:t>
            </a:r>
          </a:p>
          <a:p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DCC250-C6BD-1641-BC97-5A55F72591D5}"/>
              </a:ext>
            </a:extLst>
          </p:cNvPr>
          <p:cNvSpPr txBox="1"/>
          <p:nvPr/>
        </p:nvSpPr>
        <p:spPr>
          <a:xfrm>
            <a:off x="7088187" y="2902344"/>
            <a:ext cx="18288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dirty="0">
                <a:solidFill>
                  <a:srgbClr val="FF0000"/>
                </a:solidFill>
              </a:rPr>
              <a:t>PASSIVE</a:t>
            </a:r>
            <a:endParaRPr lang="en-GB" sz="1600" dirty="0">
              <a:solidFill>
                <a:srgbClr val="000000"/>
              </a:solidFill>
            </a:endParaRPr>
          </a:p>
          <a:p>
            <a:endParaRPr lang="en-GB" sz="1600" b="1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1821DD-5453-4C48-A531-A22F95253181}"/>
              </a:ext>
            </a:extLst>
          </p:cNvPr>
          <p:cNvSpPr txBox="1"/>
          <p:nvPr/>
        </p:nvSpPr>
        <p:spPr>
          <a:xfrm>
            <a:off x="3515701" y="5154064"/>
            <a:ext cx="3338385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dirty="0">
                <a:solidFill>
                  <a:srgbClr val="000000"/>
                </a:solidFill>
              </a:rPr>
              <a:t>ACTIVE/PASSIVE HYPOTHERMIA BLANKET</a:t>
            </a:r>
          </a:p>
          <a:p>
            <a:r>
              <a:rPr lang="en-GB" sz="1600" dirty="0">
                <a:solidFill>
                  <a:srgbClr val="000000"/>
                </a:solidFill>
              </a:rPr>
              <a:t>Used to prevent and manage hypothermia</a:t>
            </a:r>
          </a:p>
          <a:p>
            <a:endParaRPr lang="en-GB" sz="1600" b="1" dirty="0">
              <a:solidFill>
                <a:srgbClr val="000000"/>
              </a:solidFill>
            </a:endParaRP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D1786AC-D3A0-D745-A804-DDEE93676A08}"/>
              </a:ext>
            </a:extLst>
          </p:cNvPr>
          <p:cNvSpPr txBox="1">
            <a:spLocks/>
          </p:cNvSpPr>
          <p:nvPr/>
        </p:nvSpPr>
        <p:spPr>
          <a:xfrm>
            <a:off x="249905" y="1147685"/>
            <a:ext cx="9256963" cy="6302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rgbClr val="3CBBED"/>
                </a:solidFill>
                <a:ea typeface="+mj-ea"/>
                <a:cs typeface="+mj-cs"/>
              </a:rPr>
              <a:t>CONTENT OVERVIEW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4EAF78-544D-114E-A170-74EA98C44B10}"/>
              </a:ext>
            </a:extLst>
          </p:cNvPr>
          <p:cNvSpPr txBox="1"/>
          <p:nvPr/>
        </p:nvSpPr>
        <p:spPr>
          <a:xfrm>
            <a:off x="3564545" y="778353"/>
            <a:ext cx="2638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MEDICAL EQUIPMENT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92CDE3-473E-4BF9-9F0A-D8CECBCDA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113" y="1624334"/>
            <a:ext cx="3227413" cy="32274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00B654-3598-4840-9B35-CB933C21C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88" y="3352800"/>
            <a:ext cx="1676400" cy="1676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650778-61CC-4884-8DA6-72192EB3B8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20410" y1="3337" x2="16504" y2="31648"/>
                        <a14:backgroundMark x1="16504" y1="31648" x2="488" y2="41658"/>
                        <a14:backgroundMark x1="488" y1="55814" x2="23242" y2="98888"/>
                        <a14:backgroundMark x1="39746" y1="98888" x2="68848" y2="93124"/>
                        <a14:backgroundMark x1="68848" y1="93124" x2="83594" y2="99494"/>
                        <a14:backgroundMark x1="85938" y1="97674" x2="97852" y2="67846"/>
                        <a14:backgroundMark x1="97852" y1="67846" x2="98438" y2="58140"/>
                        <a14:backgroundMark x1="79688" y1="7988" x2="94238" y2="37917"/>
                        <a14:backgroundMark x1="94238" y1="37917" x2="99609" y2="410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2241" y="3257630"/>
            <a:ext cx="1866544" cy="180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29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2DCC250-C6BD-1641-BC97-5A55F72591D5}"/>
              </a:ext>
            </a:extLst>
          </p:cNvPr>
          <p:cNvSpPr txBox="1"/>
          <p:nvPr/>
        </p:nvSpPr>
        <p:spPr>
          <a:xfrm>
            <a:off x="3571459" y="2356992"/>
            <a:ext cx="5702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MILITARY ACUTE CONCUSSION EVALUATION (MACE2)</a:t>
            </a:r>
            <a:endParaRPr lang="en-GB" sz="1600" dirty="0">
              <a:solidFill>
                <a:srgbClr val="000000"/>
              </a:solidFill>
            </a:endParaRPr>
          </a:p>
          <a:p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1821DD-5453-4C48-A531-A22F95253181}"/>
              </a:ext>
            </a:extLst>
          </p:cNvPr>
          <p:cNvSpPr txBox="1"/>
          <p:nvPr/>
        </p:nvSpPr>
        <p:spPr>
          <a:xfrm>
            <a:off x="3571459" y="3573214"/>
            <a:ext cx="4940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Used for identifying </a:t>
            </a:r>
            <a:r>
              <a:rPr lang="en-GB" b="1" dirty="0">
                <a:solidFill>
                  <a:srgbClr val="000000"/>
                </a:solidFill>
              </a:rPr>
              <a:t>possible traumatic brain injury </a:t>
            </a:r>
            <a:r>
              <a:rPr lang="en-GB" dirty="0">
                <a:solidFill>
                  <a:srgbClr val="000000"/>
                </a:solidFill>
              </a:rPr>
              <a:t>(TBI)</a:t>
            </a:r>
          </a:p>
          <a:p>
            <a:endParaRPr lang="en-GB" sz="1600" b="1" dirty="0">
              <a:solidFill>
                <a:srgbClr val="000000"/>
              </a:solidFill>
            </a:endParaRP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484E8732-9695-0242-8E01-F7F1C1A63956}"/>
              </a:ext>
            </a:extLst>
          </p:cNvPr>
          <p:cNvSpPr txBox="1">
            <a:spLocks/>
          </p:cNvSpPr>
          <p:nvPr/>
        </p:nvSpPr>
        <p:spPr>
          <a:xfrm>
            <a:off x="255208" y="1163074"/>
            <a:ext cx="9256963" cy="6302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rgbClr val="3CBBED"/>
                </a:solidFill>
                <a:ea typeface="+mj-ea"/>
                <a:cs typeface="+mj-cs"/>
              </a:rPr>
              <a:t>DOCUMENTATION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83B72B-046E-2A40-AC40-43A138E02378}"/>
              </a:ext>
            </a:extLst>
          </p:cNvPr>
          <p:cNvSpPr txBox="1"/>
          <p:nvPr/>
        </p:nvSpPr>
        <p:spPr>
          <a:xfrm>
            <a:off x="3564545" y="778353"/>
            <a:ext cx="2638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MEDICAL EQUIPMENT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F98A43-66AB-4AA4-9340-673975033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26" y="2096244"/>
            <a:ext cx="271199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5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30BAC7-2B82-F945-A765-72144BEB1E99}"/>
              </a:ext>
            </a:extLst>
          </p:cNvPr>
          <p:cNvSpPr txBox="1"/>
          <p:nvPr/>
        </p:nvSpPr>
        <p:spPr>
          <a:xfrm>
            <a:off x="458787" y="2819400"/>
            <a:ext cx="28956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dirty="0">
                <a:solidFill>
                  <a:srgbClr val="000000"/>
                </a:solidFill>
              </a:rPr>
              <a:t>RIGID EYE SHIELD</a:t>
            </a:r>
          </a:p>
          <a:p>
            <a:r>
              <a:rPr lang="en-GB" sz="1600" dirty="0">
                <a:solidFill>
                  <a:srgbClr val="000000"/>
                </a:solidFill>
              </a:rPr>
              <a:t>A shield that provides a domed </a:t>
            </a:r>
            <a:r>
              <a:rPr lang="en-GB" sz="1600" b="1" dirty="0">
                <a:solidFill>
                  <a:srgbClr val="000000"/>
                </a:solidFill>
              </a:rPr>
              <a:t>protection </a:t>
            </a:r>
            <a:r>
              <a:rPr lang="en-GB" sz="1600" dirty="0">
                <a:solidFill>
                  <a:srgbClr val="000000"/>
                </a:solidFill>
              </a:rPr>
              <a:t>of</a:t>
            </a:r>
            <a:r>
              <a:rPr lang="en-GB" sz="1600" b="1" dirty="0">
                <a:solidFill>
                  <a:srgbClr val="000000"/>
                </a:solidFill>
              </a:rPr>
              <a:t> eye injuries WITHOUT </a:t>
            </a:r>
            <a:r>
              <a:rPr lang="en-GB" sz="1600" dirty="0">
                <a:solidFill>
                  <a:srgbClr val="000000"/>
                </a:solidFill>
              </a:rPr>
              <a:t>applying pressure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DCC250-C6BD-1641-BC97-5A55F72591D5}"/>
              </a:ext>
            </a:extLst>
          </p:cNvPr>
          <p:cNvSpPr txBox="1"/>
          <p:nvPr/>
        </p:nvSpPr>
        <p:spPr>
          <a:xfrm>
            <a:off x="6173786" y="2819400"/>
            <a:ext cx="333838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dirty="0">
                <a:solidFill>
                  <a:srgbClr val="000000"/>
                </a:solidFill>
              </a:rPr>
              <a:t>CRAVATS</a:t>
            </a:r>
          </a:p>
          <a:p>
            <a:r>
              <a:rPr lang="en-GB" sz="1600" dirty="0">
                <a:solidFill>
                  <a:srgbClr val="000000"/>
                </a:solidFill>
              </a:rPr>
              <a:t>Used to assist in immobilizing the injured limb or protrusion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A77355-88F2-804E-9748-F93362D28F84}"/>
              </a:ext>
            </a:extLst>
          </p:cNvPr>
          <p:cNvSpPr txBox="1"/>
          <p:nvPr/>
        </p:nvSpPr>
        <p:spPr>
          <a:xfrm>
            <a:off x="3354387" y="2819400"/>
            <a:ext cx="26670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dirty="0">
                <a:solidFill>
                  <a:srgbClr val="000000"/>
                </a:solidFill>
              </a:rPr>
              <a:t>MALLEABLE SPLINTING</a:t>
            </a:r>
          </a:p>
          <a:p>
            <a:r>
              <a:rPr lang="en-GB" sz="1600" dirty="0">
                <a:solidFill>
                  <a:srgbClr val="000000"/>
                </a:solidFill>
              </a:rPr>
              <a:t>Semirigid material that can be formed to the injured limb to assist in immobilizing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937AC965-6710-6F49-9789-208F5F4591E7}"/>
              </a:ext>
            </a:extLst>
          </p:cNvPr>
          <p:cNvSpPr txBox="1">
            <a:spLocks/>
          </p:cNvSpPr>
          <p:nvPr/>
        </p:nvSpPr>
        <p:spPr>
          <a:xfrm>
            <a:off x="255208" y="1163074"/>
            <a:ext cx="9256963" cy="6302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rgbClr val="3CBBED"/>
                </a:solidFill>
                <a:ea typeface="+mj-ea"/>
                <a:cs typeface="+mj-cs"/>
              </a:rPr>
              <a:t>CONTENT OVERVIEW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B97A0-4425-2948-B2D7-262DD894184D}"/>
              </a:ext>
            </a:extLst>
          </p:cNvPr>
          <p:cNvSpPr txBox="1"/>
          <p:nvPr/>
        </p:nvSpPr>
        <p:spPr>
          <a:xfrm>
            <a:off x="3564545" y="778353"/>
            <a:ext cx="2638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MEDICAL EQUIPMENT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66DC40-0C00-44E8-89F4-1241EA1D9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461" y="3904251"/>
            <a:ext cx="2494526" cy="2494526"/>
          </a:xfrm>
          <a:prstGeom prst="rect">
            <a:avLst/>
          </a:prstGeom>
        </p:spPr>
      </p:pic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EDBC4433-E06B-174E-9DBF-DB45F14F5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12" y="4545680"/>
            <a:ext cx="1400384" cy="1400384"/>
          </a:xfrm>
          <a:prstGeom prst="rect">
            <a:avLst/>
          </a:prstGeom>
        </p:spPr>
      </p:pic>
      <p:pic>
        <p:nvPicPr>
          <p:cNvPr id="13" name="Picture 12" descr="A close-up of a camera lens&#10;&#10;Description automatically generated with low confidence">
            <a:extLst>
              <a:ext uri="{FF2B5EF4-FFF2-40B4-BE49-F238E27FC236}">
                <a16:creationId xmlns:a16="http://schemas.microsoft.com/office/drawing/2014/main" id="{A7EA922A-863B-4C48-B05E-11EC4CDB26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987" y="4302688"/>
            <a:ext cx="2162383" cy="216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01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21821DD-5453-4C48-A531-A22F95253181}"/>
              </a:ext>
            </a:extLst>
          </p:cNvPr>
          <p:cNvSpPr txBox="1"/>
          <p:nvPr/>
        </p:nvSpPr>
        <p:spPr>
          <a:xfrm>
            <a:off x="510088" y="5953051"/>
            <a:ext cx="494049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UN Evacuation 4 Liner </a:t>
            </a:r>
          </a:p>
          <a:p>
            <a:r>
              <a:rPr lang="en-GB" sz="1600" dirty="0">
                <a:solidFill>
                  <a:srgbClr val="000000"/>
                </a:solidFill>
              </a:rPr>
              <a:t>Call procedure that is divided into 4 lines of information for evacuation crews </a:t>
            </a:r>
          </a:p>
          <a:p>
            <a:endParaRPr lang="en-GB" sz="1600" b="1" dirty="0">
              <a:solidFill>
                <a:srgbClr val="000000"/>
              </a:solidFill>
            </a:endParaRP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484E8732-9695-0242-8E01-F7F1C1A63956}"/>
              </a:ext>
            </a:extLst>
          </p:cNvPr>
          <p:cNvSpPr txBox="1">
            <a:spLocks/>
          </p:cNvSpPr>
          <p:nvPr/>
        </p:nvSpPr>
        <p:spPr>
          <a:xfrm>
            <a:off x="255208" y="1163074"/>
            <a:ext cx="9256963" cy="6302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rgbClr val="3CBBED"/>
                </a:solidFill>
                <a:ea typeface="+mj-ea"/>
                <a:cs typeface="+mj-cs"/>
              </a:rPr>
              <a:t>DOCUMENTATION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83B72B-046E-2A40-AC40-43A138E02378}"/>
              </a:ext>
            </a:extLst>
          </p:cNvPr>
          <p:cNvSpPr txBox="1"/>
          <p:nvPr/>
        </p:nvSpPr>
        <p:spPr>
          <a:xfrm>
            <a:off x="3564545" y="778353"/>
            <a:ext cx="2638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MEDICAL EQUIPMENT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082343-DBA5-7D42-BC09-1BD9233490A2}"/>
              </a:ext>
            </a:extLst>
          </p:cNvPr>
          <p:cNvSpPr txBox="1"/>
          <p:nvPr/>
        </p:nvSpPr>
        <p:spPr>
          <a:xfrm>
            <a:off x="5457763" y="5953051"/>
            <a:ext cx="266919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Cas Card</a:t>
            </a:r>
          </a:p>
          <a:p>
            <a:r>
              <a:rPr lang="en-US" sz="1600" dirty="0">
                <a:solidFill>
                  <a:srgbClr val="000000"/>
                </a:solidFill>
              </a:rPr>
              <a:t>UN Approved casualty card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CD03F8-0C15-7745-90D7-F24272FF68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3" t="8311" r="6280" b="45855"/>
          <a:stretch/>
        </p:blipFill>
        <p:spPr>
          <a:xfrm>
            <a:off x="282953" y="1820073"/>
            <a:ext cx="431915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6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AA3BE11-BBA6-4A43-BF5E-27CF702E4362}"/>
              </a:ext>
            </a:extLst>
          </p:cNvPr>
          <p:cNvSpPr txBox="1">
            <a:spLocks/>
          </p:cNvSpPr>
          <p:nvPr/>
        </p:nvSpPr>
        <p:spPr>
          <a:xfrm>
            <a:off x="255208" y="1163074"/>
            <a:ext cx="9256963" cy="6302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rgbClr val="3CBBED"/>
                </a:solidFill>
                <a:ea typeface="+mj-ea"/>
                <a:cs typeface="+mj-cs"/>
              </a:rPr>
              <a:t>MAINTENANCE AND RESUPPLY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2DA7C7-4210-C04D-A7C0-FC1FED156E26}"/>
              </a:ext>
            </a:extLst>
          </p:cNvPr>
          <p:cNvSpPr txBox="1"/>
          <p:nvPr/>
        </p:nvSpPr>
        <p:spPr>
          <a:xfrm>
            <a:off x="3564545" y="778353"/>
            <a:ext cx="2638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MEDICAL EQUIPMENT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A7F46D-FD46-EE4D-903F-2BD64BB8496A}"/>
              </a:ext>
            </a:extLst>
          </p:cNvPr>
          <p:cNvSpPr txBox="1"/>
          <p:nvPr/>
        </p:nvSpPr>
        <p:spPr>
          <a:xfrm>
            <a:off x="4268787" y="2438400"/>
            <a:ext cx="50689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REMEMBER:</a:t>
            </a:r>
            <a:endParaRPr lang="en-GB" sz="2400" b="1" dirty="0">
              <a:solidFill>
                <a:srgbClr val="000000"/>
              </a:solidFill>
            </a:endParaRPr>
          </a:p>
          <a:p>
            <a:r>
              <a:rPr lang="en-GB" sz="2400" b="1" dirty="0">
                <a:solidFill>
                  <a:srgbClr val="000000"/>
                </a:solidFill>
              </a:rPr>
              <a:t>Regularly</a:t>
            </a:r>
            <a:r>
              <a:rPr lang="en-GB" sz="2400" dirty="0">
                <a:solidFill>
                  <a:srgbClr val="000000"/>
                </a:solidFill>
              </a:rPr>
              <a:t> inspect your </a:t>
            </a:r>
            <a:r>
              <a:rPr lang="en-GB" sz="2400" b="1" dirty="0">
                <a:solidFill>
                  <a:srgbClr val="000000"/>
                </a:solidFill>
              </a:rPr>
              <a:t>BFAK, UNTP </a:t>
            </a:r>
            <a:r>
              <a:rPr lang="en-GB" sz="2400" dirty="0">
                <a:solidFill>
                  <a:srgbClr val="000000"/>
                </a:solidFill>
              </a:rPr>
              <a:t>and other service-specific medical kits:</a:t>
            </a:r>
          </a:p>
          <a:p>
            <a:pPr marL="830641" lvl="1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0000"/>
                </a:solidFill>
              </a:rPr>
              <a:t>BEFORE </a:t>
            </a:r>
          </a:p>
          <a:p>
            <a:pPr marL="830641" lvl="1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0000"/>
                </a:solidFill>
              </a:rPr>
              <a:t>DURING </a:t>
            </a:r>
          </a:p>
          <a:p>
            <a:pPr marL="830641" lvl="1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0000"/>
                </a:solidFill>
              </a:rPr>
              <a:t>AFTER</a:t>
            </a:r>
          </a:p>
          <a:p>
            <a:r>
              <a:rPr lang="en-GB" sz="2400" b="1" dirty="0">
                <a:solidFill>
                  <a:srgbClr val="000000"/>
                </a:solidFill>
              </a:rPr>
              <a:t>ALL </a:t>
            </a:r>
            <a:r>
              <a:rPr lang="en-GB" sz="2400" dirty="0">
                <a:solidFill>
                  <a:srgbClr val="000000"/>
                </a:solidFill>
              </a:rPr>
              <a:t>training events and missions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28EE5F-079E-4CB4-ADA0-AE2C0FAF1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87" y="24384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16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A1EF03-AFBB-4FDC-B1E7-6550222A6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08" y="1556472"/>
            <a:ext cx="2170364" cy="21764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811E1A-61FB-4FC3-8843-E2640936D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85" y="3732933"/>
            <a:ext cx="2072821" cy="1381881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AA3BE11-BBA6-4A43-BF5E-27CF702E4362}"/>
              </a:ext>
            </a:extLst>
          </p:cNvPr>
          <p:cNvSpPr txBox="1">
            <a:spLocks/>
          </p:cNvSpPr>
          <p:nvPr/>
        </p:nvSpPr>
        <p:spPr>
          <a:xfrm>
            <a:off x="255208" y="1163074"/>
            <a:ext cx="9256963" cy="6302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rgbClr val="3CBBED"/>
                </a:solidFill>
                <a:ea typeface="+mj-ea"/>
                <a:cs typeface="+mj-cs"/>
              </a:rPr>
              <a:t>MAINTENANCE AND RESUPPLY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2DA7C7-4210-C04D-A7C0-FC1FED156E26}"/>
              </a:ext>
            </a:extLst>
          </p:cNvPr>
          <p:cNvSpPr txBox="1"/>
          <p:nvPr/>
        </p:nvSpPr>
        <p:spPr>
          <a:xfrm>
            <a:off x="3564545" y="778353"/>
            <a:ext cx="2638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MEDICAL EQUIPMENT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A7F46D-FD46-EE4D-903F-2BD64BB8496A}"/>
              </a:ext>
            </a:extLst>
          </p:cNvPr>
          <p:cNvSpPr txBox="1"/>
          <p:nvPr/>
        </p:nvSpPr>
        <p:spPr>
          <a:xfrm>
            <a:off x="3201987" y="2438400"/>
            <a:ext cx="61357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</a:rPr>
              <a:t>Check to be sure all equipment is in the kit</a:t>
            </a:r>
          </a:p>
          <a:p>
            <a:r>
              <a:rPr lang="en-GB" sz="1800" dirty="0">
                <a:solidFill>
                  <a:srgbClr val="000000"/>
                </a:solidFill>
              </a:rPr>
              <a:t>Check </a:t>
            </a:r>
            <a:r>
              <a:rPr lang="en-GB" sz="1800" b="1" dirty="0">
                <a:solidFill>
                  <a:srgbClr val="000000"/>
                </a:solidFill>
              </a:rPr>
              <a:t>seals </a:t>
            </a:r>
            <a:r>
              <a:rPr lang="en-GB" sz="1800" dirty="0">
                <a:solidFill>
                  <a:srgbClr val="000000"/>
                </a:solidFill>
              </a:rPr>
              <a:t>and </a:t>
            </a:r>
            <a:r>
              <a:rPr lang="en-GB" sz="1800" b="1" dirty="0">
                <a:solidFill>
                  <a:srgbClr val="000000"/>
                </a:solidFill>
              </a:rPr>
              <a:t>wrappers</a:t>
            </a:r>
          </a:p>
          <a:p>
            <a:pPr marL="773491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</a:rPr>
              <a:t>REPLACE items with </a:t>
            </a:r>
            <a:r>
              <a:rPr lang="en-GB" sz="1800" b="1" dirty="0">
                <a:solidFill>
                  <a:srgbClr val="000000"/>
                </a:solidFill>
              </a:rPr>
              <a:t>broken</a:t>
            </a:r>
            <a:r>
              <a:rPr lang="en-GB" sz="1800" dirty="0">
                <a:solidFill>
                  <a:srgbClr val="000000"/>
                </a:solidFill>
              </a:rPr>
              <a:t> or </a:t>
            </a:r>
            <a:r>
              <a:rPr lang="en-GB" sz="1800" b="1" dirty="0">
                <a:solidFill>
                  <a:srgbClr val="000000"/>
                </a:solidFill>
              </a:rPr>
              <a:t>unsealed</a:t>
            </a:r>
            <a:r>
              <a:rPr lang="en-GB" sz="1800" dirty="0">
                <a:solidFill>
                  <a:srgbClr val="000000"/>
                </a:solidFill>
              </a:rPr>
              <a:t> wrappers</a:t>
            </a:r>
          </a:p>
          <a:p>
            <a:r>
              <a:rPr lang="en-GB" sz="1800" dirty="0">
                <a:solidFill>
                  <a:srgbClr val="000000"/>
                </a:solidFill>
              </a:rPr>
              <a:t>Check </a:t>
            </a:r>
            <a:r>
              <a:rPr lang="en-GB" sz="1800" b="1" dirty="0">
                <a:solidFill>
                  <a:srgbClr val="000000"/>
                </a:solidFill>
              </a:rPr>
              <a:t>expiration</a:t>
            </a:r>
            <a:r>
              <a:rPr lang="en-GB" sz="1800" dirty="0">
                <a:solidFill>
                  <a:srgbClr val="000000"/>
                </a:solidFill>
              </a:rPr>
              <a:t> dates</a:t>
            </a:r>
          </a:p>
          <a:p>
            <a:pPr marL="773491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</a:rPr>
              <a:t>REPLACE if </a:t>
            </a:r>
            <a:r>
              <a:rPr lang="en-GB" sz="1800" b="1" dirty="0">
                <a:solidFill>
                  <a:srgbClr val="000000"/>
                </a:solidFill>
              </a:rPr>
              <a:t>expired</a:t>
            </a:r>
            <a:r>
              <a:rPr lang="en-GB" sz="1800" dirty="0">
                <a:solidFill>
                  <a:srgbClr val="000000"/>
                </a:solidFill>
              </a:rPr>
              <a:t> or the expiration date </a:t>
            </a:r>
            <a:r>
              <a:rPr lang="en-GB" sz="1800" b="1" dirty="0">
                <a:solidFill>
                  <a:srgbClr val="000000"/>
                </a:solidFill>
              </a:rPr>
              <a:t>DOES NOT</a:t>
            </a:r>
            <a:r>
              <a:rPr lang="en-GB" sz="1800" dirty="0">
                <a:solidFill>
                  <a:srgbClr val="000000"/>
                </a:solidFill>
              </a:rPr>
              <a:t> exceed your expected deployment timeframe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0DFF4B-F4FD-4841-B2D7-65B72FEFE196}"/>
              </a:ext>
            </a:extLst>
          </p:cNvPr>
          <p:cNvSpPr txBox="1"/>
          <p:nvPr/>
        </p:nvSpPr>
        <p:spPr>
          <a:xfrm>
            <a:off x="3376397" y="5114814"/>
            <a:ext cx="613577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solidFill>
                  <a:srgbClr val="000000"/>
                </a:solidFill>
              </a:rPr>
              <a:t>BEWARE</a:t>
            </a:r>
            <a:r>
              <a:rPr lang="en-GB" sz="1400" dirty="0">
                <a:solidFill>
                  <a:srgbClr val="000000"/>
                </a:solidFill>
              </a:rPr>
              <a:t> OF EQUIPMENT THAT IS </a:t>
            </a:r>
            <a:r>
              <a:rPr lang="en-GB" sz="1400" b="1" dirty="0">
                <a:solidFill>
                  <a:srgbClr val="FF0000"/>
                </a:solidFill>
              </a:rPr>
              <a:t>NOT </a:t>
            </a:r>
            <a:r>
              <a:rPr lang="en-GB" sz="1400" b="1" dirty="0">
                <a:solidFill>
                  <a:srgbClr val="000000"/>
                </a:solidFill>
              </a:rPr>
              <a:t>UN </a:t>
            </a:r>
            <a:r>
              <a:rPr lang="en-GB" sz="1400" dirty="0">
                <a:solidFill>
                  <a:srgbClr val="000000"/>
                </a:solidFill>
              </a:rPr>
              <a:t>APPROVED!</a:t>
            </a:r>
          </a:p>
          <a:p>
            <a:r>
              <a:rPr lang="en-GB" sz="1400" dirty="0">
                <a:solidFill>
                  <a:srgbClr val="000000"/>
                </a:solidFill>
              </a:rPr>
              <a:t>DO NOT DEPLOY WITH </a:t>
            </a:r>
            <a:r>
              <a:rPr lang="en-GB" sz="1400" b="1" dirty="0">
                <a:solidFill>
                  <a:srgbClr val="000000"/>
                </a:solidFill>
              </a:rPr>
              <a:t>MISSING, PREVIOUSLY USED FOR TRAINING, </a:t>
            </a:r>
            <a:r>
              <a:rPr lang="en-GB" sz="1400" dirty="0">
                <a:solidFill>
                  <a:srgbClr val="000000"/>
                </a:solidFill>
              </a:rPr>
              <a:t>OR</a:t>
            </a:r>
            <a:r>
              <a:rPr lang="en-GB" sz="1400" b="1" dirty="0">
                <a:solidFill>
                  <a:srgbClr val="000000"/>
                </a:solidFill>
              </a:rPr>
              <a:t> EXPIRED EQUIPMENT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09866E-57A5-4237-8325-A3AA365A89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785" y="2654179"/>
            <a:ext cx="2072820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45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AA3BE11-BBA6-4A43-BF5E-27CF702E4362}"/>
              </a:ext>
            </a:extLst>
          </p:cNvPr>
          <p:cNvSpPr txBox="1">
            <a:spLocks/>
          </p:cNvSpPr>
          <p:nvPr/>
        </p:nvSpPr>
        <p:spPr>
          <a:xfrm>
            <a:off x="255208" y="1163074"/>
            <a:ext cx="9256963" cy="6302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rgbClr val="3CBBED"/>
                </a:solidFill>
                <a:ea typeface="+mj-ea"/>
                <a:cs typeface="+mj-cs"/>
              </a:rPr>
              <a:t>UN TRAUMA PACK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0E236B-592F-A34C-9BA7-DB52004A7958}"/>
              </a:ext>
            </a:extLst>
          </p:cNvPr>
          <p:cNvSpPr txBox="1"/>
          <p:nvPr/>
        </p:nvSpPr>
        <p:spPr>
          <a:xfrm>
            <a:off x="839787" y="4800600"/>
            <a:ext cx="777456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r>
              <a:rPr lang="en-GB" sz="1400" dirty="0">
                <a:solidFill>
                  <a:srgbClr val="000000"/>
                </a:solidFill>
              </a:rPr>
              <a:t>When supplies are exhausted from the casualty’s BFAK, resort to using supplies from the UNTP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34E8F0-9ED5-BC4E-8F90-C3B497E8FE9A}"/>
              </a:ext>
            </a:extLst>
          </p:cNvPr>
          <p:cNvSpPr txBox="1"/>
          <p:nvPr/>
        </p:nvSpPr>
        <p:spPr>
          <a:xfrm>
            <a:off x="839787" y="4658959"/>
            <a:ext cx="357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</a:rPr>
              <a:t>Always use the </a:t>
            </a:r>
            <a:r>
              <a:rPr lang="en-GB" sz="1600" b="1" dirty="0">
                <a:solidFill>
                  <a:srgbClr val="000000"/>
                </a:solidFill>
              </a:rPr>
              <a:t>casualty’s</a:t>
            </a:r>
            <a:r>
              <a:rPr lang="en-GB" sz="1600" dirty="0">
                <a:solidFill>
                  <a:srgbClr val="000000"/>
                </a:solidFill>
              </a:rPr>
              <a:t> BFAK first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3238E2-765F-6A4C-85A0-A3163DA8EFE9}"/>
              </a:ext>
            </a:extLst>
          </p:cNvPr>
          <p:cNvSpPr txBox="1"/>
          <p:nvPr/>
        </p:nvSpPr>
        <p:spPr>
          <a:xfrm>
            <a:off x="6630987" y="4663072"/>
            <a:ext cx="1745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</a:rPr>
              <a:t>UN Trauma Pack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86B4C8-059C-FD4B-A71D-653E53C64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24" y="2132523"/>
            <a:ext cx="3911600" cy="2374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44A204-8F20-664F-9A12-38A6CE5F4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987" y="2382452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37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AA3BE11-BBA6-4A43-BF5E-27CF702E4362}"/>
              </a:ext>
            </a:extLst>
          </p:cNvPr>
          <p:cNvSpPr txBox="1">
            <a:spLocks/>
          </p:cNvSpPr>
          <p:nvPr/>
        </p:nvSpPr>
        <p:spPr>
          <a:xfrm>
            <a:off x="255208" y="1163074"/>
            <a:ext cx="9256963" cy="6302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rgbClr val="3CBBED"/>
                </a:solidFill>
                <a:ea typeface="+mj-ea"/>
                <a:cs typeface="+mj-cs"/>
              </a:rPr>
              <a:t>SKILL STATION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34E8F0-9ED5-BC4E-8F90-C3B497E8FE9A}"/>
              </a:ext>
            </a:extLst>
          </p:cNvPr>
          <p:cNvSpPr txBox="1"/>
          <p:nvPr/>
        </p:nvSpPr>
        <p:spPr>
          <a:xfrm>
            <a:off x="2803953" y="3124200"/>
            <a:ext cx="415947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Familiarization with BFAK and UNTP</a:t>
            </a:r>
          </a:p>
        </p:txBody>
      </p:sp>
    </p:spTree>
    <p:extLst>
      <p:ext uri="{BB962C8B-B14F-4D97-AF65-F5344CB8AC3E}">
        <p14:creationId xmlns:p14="http://schemas.microsoft.com/office/powerpoint/2010/main" val="564427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30BAC7-2B82-F945-A765-72144BEB1E99}"/>
              </a:ext>
            </a:extLst>
          </p:cNvPr>
          <p:cNvSpPr txBox="1"/>
          <p:nvPr/>
        </p:nvSpPr>
        <p:spPr>
          <a:xfrm>
            <a:off x="901625" y="2626221"/>
            <a:ext cx="28956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dirty="0">
                <a:solidFill>
                  <a:srgbClr val="FF0000"/>
                </a:solidFill>
              </a:rPr>
              <a:t>BUDDY AID</a:t>
            </a:r>
          </a:p>
          <a:p>
            <a:r>
              <a:rPr lang="en-GB" sz="1600" dirty="0">
                <a:solidFill>
                  <a:srgbClr val="000000"/>
                </a:solidFill>
              </a:rPr>
              <a:t>UN Trauma Pack (UNTP)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AA3BE11-BBA6-4A43-BF5E-27CF702E4362}"/>
              </a:ext>
            </a:extLst>
          </p:cNvPr>
          <p:cNvSpPr txBox="1">
            <a:spLocks/>
          </p:cNvSpPr>
          <p:nvPr/>
        </p:nvSpPr>
        <p:spPr>
          <a:xfrm>
            <a:off x="255208" y="1163074"/>
            <a:ext cx="9256963" cy="6302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rgbClr val="3CBBED"/>
                </a:solidFill>
                <a:ea typeface="+mj-ea"/>
                <a:cs typeface="+mj-cs"/>
              </a:rPr>
              <a:t>SUMMARY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2DA7C7-4210-C04D-A7C0-FC1FED156E26}"/>
              </a:ext>
            </a:extLst>
          </p:cNvPr>
          <p:cNvSpPr txBox="1"/>
          <p:nvPr/>
        </p:nvSpPr>
        <p:spPr>
          <a:xfrm>
            <a:off x="3564545" y="778353"/>
            <a:ext cx="2638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MEDICAL EQUIPMENT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A7F46D-FD46-EE4D-903F-2BD64BB8496A}"/>
              </a:ext>
            </a:extLst>
          </p:cNvPr>
          <p:cNvSpPr txBox="1"/>
          <p:nvPr/>
        </p:nvSpPr>
        <p:spPr>
          <a:xfrm>
            <a:off x="4116387" y="2434203"/>
            <a:ext cx="5068974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dirty="0">
                <a:solidFill>
                  <a:srgbClr val="000000"/>
                </a:solidFill>
              </a:rPr>
              <a:t>Familiarize yourself with the content of the UNTP and BFAK.</a:t>
            </a:r>
          </a:p>
          <a:p>
            <a:pPr>
              <a:spcAft>
                <a:spcPts val="600"/>
              </a:spcAft>
            </a:pPr>
            <a:r>
              <a:rPr lang="en-GB" sz="1600" dirty="0">
                <a:solidFill>
                  <a:srgbClr val="000000"/>
                </a:solidFill>
              </a:rPr>
              <a:t>Ensure you are aware of the resupply procedures and how to maintain your equipment.</a:t>
            </a:r>
          </a:p>
          <a:p>
            <a:pPr>
              <a:spcAft>
                <a:spcPts val="600"/>
              </a:spcAft>
            </a:pPr>
            <a:r>
              <a:rPr lang="en-GB" sz="1600" dirty="0">
                <a:solidFill>
                  <a:srgbClr val="000000"/>
                </a:solidFill>
              </a:rPr>
              <a:t>Regularly inspect your BFAK, UNTP, and other UN specific medical kits:</a:t>
            </a:r>
          </a:p>
          <a:p>
            <a:pPr lvl="1">
              <a:spcAft>
                <a:spcPts val="600"/>
              </a:spcAft>
            </a:pPr>
            <a:r>
              <a:rPr lang="en-GB" sz="1600" b="1" dirty="0">
                <a:solidFill>
                  <a:srgbClr val="000000"/>
                </a:solidFill>
              </a:rPr>
              <a:t>• BEFORE</a:t>
            </a:r>
          </a:p>
          <a:p>
            <a:pPr lvl="1">
              <a:spcAft>
                <a:spcPts val="600"/>
              </a:spcAft>
            </a:pPr>
            <a:r>
              <a:rPr lang="en-GB" sz="1600" b="1" dirty="0">
                <a:solidFill>
                  <a:srgbClr val="000000"/>
                </a:solidFill>
              </a:rPr>
              <a:t>• DURING</a:t>
            </a:r>
          </a:p>
          <a:p>
            <a:pPr lvl="1">
              <a:spcAft>
                <a:spcPts val="600"/>
              </a:spcAft>
            </a:pPr>
            <a:r>
              <a:rPr lang="en-GB" sz="1600" b="1" dirty="0">
                <a:solidFill>
                  <a:srgbClr val="000000"/>
                </a:solidFill>
              </a:rPr>
              <a:t>• AFTER</a:t>
            </a:r>
          </a:p>
          <a:p>
            <a:pPr>
              <a:spcAft>
                <a:spcPts val="600"/>
              </a:spcAft>
            </a:pPr>
            <a:r>
              <a:rPr lang="en-GB" sz="1600" b="1" dirty="0">
                <a:solidFill>
                  <a:srgbClr val="000000"/>
                </a:solidFill>
              </a:rPr>
              <a:t>ALL</a:t>
            </a:r>
            <a:r>
              <a:rPr lang="en-GB" sz="1600" dirty="0">
                <a:solidFill>
                  <a:srgbClr val="000000"/>
                </a:solidFill>
              </a:rPr>
              <a:t> training events and missions.</a:t>
            </a:r>
          </a:p>
          <a:p>
            <a:pPr>
              <a:spcAft>
                <a:spcPts val="600"/>
              </a:spcAft>
            </a:pPr>
            <a:r>
              <a:rPr lang="en-GB" sz="1600" dirty="0">
                <a:solidFill>
                  <a:srgbClr val="000000"/>
                </a:solidFill>
              </a:rPr>
              <a:t>Be sure to use proper documentation when needed; MACE2, 4-Line, and Casualty Card.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2987E5-65AB-574D-845A-AB651193A5D7}"/>
              </a:ext>
            </a:extLst>
          </p:cNvPr>
          <p:cNvSpPr txBox="1"/>
          <p:nvPr/>
        </p:nvSpPr>
        <p:spPr>
          <a:xfrm>
            <a:off x="915987" y="5614531"/>
            <a:ext cx="28956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dirty="0">
                <a:solidFill>
                  <a:srgbClr val="FF0000"/>
                </a:solidFill>
              </a:rPr>
              <a:t>INDIVIDUAL</a:t>
            </a:r>
          </a:p>
          <a:p>
            <a:r>
              <a:rPr lang="en-GB" sz="1600" dirty="0">
                <a:solidFill>
                  <a:srgbClr val="000000"/>
                </a:solidFill>
              </a:rPr>
              <a:t>Buddy First Aid Kit  (BFAK)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1B6BDE-4BC9-4376-9FD8-6F4835B7F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626" y="4079356"/>
            <a:ext cx="1462162" cy="14621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417694-F678-DF43-8DF8-2B1FC3F40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327" y="738239"/>
            <a:ext cx="1887982" cy="188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25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D2121CF1-EB03-E044-8291-BB4B89766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09" y="1350963"/>
            <a:ext cx="9256963" cy="8588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chemeClr val="tx1"/>
                </a:solidFill>
                <a:ea typeface="+mj-ea"/>
                <a:cs typeface="+mj-cs"/>
              </a:rPr>
              <a:t>CHECK ON LEARNING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BB77F5-7653-EF43-B25B-43D810F55D2B}"/>
              </a:ext>
            </a:extLst>
          </p:cNvPr>
          <p:cNvSpPr txBox="1"/>
          <p:nvPr/>
        </p:nvSpPr>
        <p:spPr>
          <a:xfrm>
            <a:off x="1220787" y="2590800"/>
            <a:ext cx="754380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When providing “buddy aid,” should you use your BFAK or the casualty’s BFAK?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What is the most important lifesaving item in the BFAK?</a:t>
            </a:r>
            <a:r>
              <a:rPr lang="en-GB" dirty="0"/>
              <a:t> 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When should medications and medical-grade equipment be replaced in the BFAK?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39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91BD7F-496C-8349-9CB7-C27278F7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TACTICAL FIELD MEDICAL AID (TFMA)</a:t>
            </a:r>
            <a:br>
              <a:rPr lang="en-US" sz="2561" dirty="0"/>
            </a:br>
            <a:endParaRPr lang="en-US" sz="256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A54D80-AB49-DF42-9858-E9351BFFC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09" y="1350963"/>
            <a:ext cx="9256963" cy="325437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>
                <a:solidFill>
                  <a:schemeClr val="tx1"/>
                </a:solidFill>
                <a:ea typeface="+mj-ea"/>
                <a:cs typeface="+mj-cs"/>
              </a:rPr>
              <a:t>ROLE-BASED TRAINING SPECTRUM</a:t>
            </a:r>
          </a:p>
          <a:p>
            <a:endParaRPr lang="en-US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4F84B3C-18BC-5B48-A505-312832DDC07E}"/>
              </a:ext>
            </a:extLst>
          </p:cNvPr>
          <p:cNvSpPr txBox="1">
            <a:spLocks/>
          </p:cNvSpPr>
          <p:nvPr/>
        </p:nvSpPr>
        <p:spPr>
          <a:xfrm>
            <a:off x="255209" y="2147699"/>
            <a:ext cx="9256963" cy="46341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/>
              <a:t>ROLE 1 CARE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000" dirty="0"/>
              <a:t>NONMEDICAL PERSONNEL</a:t>
            </a:r>
          </a:p>
          <a:p>
            <a:r>
              <a:rPr lang="en-GB" sz="2000" dirty="0"/>
              <a:t>Buddy First Aid </a:t>
            </a:r>
          </a:p>
          <a:p>
            <a:r>
              <a:rPr lang="en-GB" sz="2000" dirty="0"/>
              <a:t>Field Medical Assistant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MEDICAL PERSONNEL</a:t>
            </a:r>
          </a:p>
          <a:p>
            <a:r>
              <a:rPr lang="en-GB" sz="2000" dirty="0"/>
              <a:t>Paramedic </a:t>
            </a:r>
          </a:p>
          <a:p>
            <a:r>
              <a:rPr lang="en-GB" sz="2000" dirty="0"/>
              <a:t>Nurse </a:t>
            </a:r>
          </a:p>
          <a:p>
            <a:r>
              <a:rPr lang="en-GB" sz="2000" dirty="0"/>
              <a:t>Doctor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F0F70E35-B8B2-F142-9474-960F8BC1D91D}"/>
              </a:ext>
            </a:extLst>
          </p:cNvPr>
          <p:cNvSpPr/>
          <p:nvPr/>
        </p:nvSpPr>
        <p:spPr>
          <a:xfrm>
            <a:off x="3552286" y="3505200"/>
            <a:ext cx="1295400" cy="685800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E215A6-EE58-4C48-97B4-54BEE514612F}"/>
              </a:ext>
            </a:extLst>
          </p:cNvPr>
          <p:cNvSpPr txBox="1"/>
          <p:nvPr/>
        </p:nvSpPr>
        <p:spPr>
          <a:xfrm>
            <a:off x="4922301" y="3657600"/>
            <a:ext cx="176208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You are HERE</a:t>
            </a:r>
          </a:p>
        </p:txBody>
      </p:sp>
    </p:spTree>
    <p:extLst>
      <p:ext uri="{BB962C8B-B14F-4D97-AF65-F5344CB8AC3E}">
        <p14:creationId xmlns:p14="http://schemas.microsoft.com/office/powerpoint/2010/main" val="1330940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D2121CF1-EB03-E044-8291-BB4B89766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09" y="1350963"/>
            <a:ext cx="9256963" cy="8588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chemeClr val="tx1"/>
                </a:solidFill>
                <a:ea typeface="+mj-ea"/>
                <a:cs typeface="+mj-cs"/>
              </a:rPr>
              <a:t>ANY QUESTIONS?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87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91BD7F-496C-8349-9CB7-C27278F7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2561" dirty="0"/>
            </a:br>
            <a:endParaRPr lang="en-US" sz="256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A54D80-AB49-DF42-9858-E9351BFFC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08" y="1249546"/>
            <a:ext cx="9256963" cy="6302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chemeClr val="tx1"/>
                </a:solidFill>
                <a:ea typeface="+mj-ea"/>
                <a:cs typeface="+mj-cs"/>
              </a:rPr>
              <a:t>TERMINAL LEARNING OBJECTIVE</a:t>
            </a:r>
          </a:p>
          <a:p>
            <a:endParaRPr lang="en-US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86880719-1EA6-E145-9F81-7A823DE6D721}"/>
              </a:ext>
            </a:extLst>
          </p:cNvPr>
          <p:cNvSpPr txBox="1">
            <a:spLocks/>
          </p:cNvSpPr>
          <p:nvPr/>
        </p:nvSpPr>
        <p:spPr>
          <a:xfrm>
            <a:off x="255208" y="2452499"/>
            <a:ext cx="9256963" cy="31101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>
                <a:solidFill>
                  <a:srgbClr val="FF0000"/>
                </a:solidFill>
              </a:rPr>
              <a:t>TO3</a:t>
            </a:r>
            <a:r>
              <a:rPr lang="en-GB" sz="1400" dirty="0"/>
              <a:t> </a:t>
            </a:r>
            <a:r>
              <a:rPr lang="en-GB" b="1" dirty="0"/>
              <a:t>Describe the use of individual medical equipment components in accordance with TFMA Guidelines</a:t>
            </a:r>
          </a:p>
          <a:p>
            <a:pPr marL="0" indent="0">
              <a:buNone/>
            </a:pPr>
            <a:endParaRPr lang="en-GB" sz="1400" dirty="0"/>
          </a:p>
          <a:p>
            <a:pPr marL="679450" lvl="2" indent="0">
              <a:buNone/>
            </a:pPr>
            <a:r>
              <a:rPr lang="en-GB" sz="1400" b="1" dirty="0">
                <a:solidFill>
                  <a:srgbClr val="00B050"/>
                </a:solidFill>
              </a:rPr>
              <a:t>EO9</a:t>
            </a:r>
            <a:r>
              <a:rPr lang="en-GB" sz="1400" b="1" dirty="0">
                <a:solidFill>
                  <a:srgbClr val="FF0000"/>
                </a:solidFill>
              </a:rPr>
              <a:t> </a:t>
            </a:r>
            <a:r>
              <a:rPr lang="en-GB" sz="1400" dirty="0"/>
              <a:t>Describe the use of a first aid kit in accordance with</a:t>
            </a:r>
            <a:r>
              <a:rPr lang="en-GB" sz="1400" dirty="0">
                <a:solidFill>
                  <a:srgbClr val="000000"/>
                </a:solidFill>
              </a:rPr>
              <a:t> UN </a:t>
            </a:r>
            <a:r>
              <a:rPr lang="en-GB" sz="1400" dirty="0"/>
              <a:t>policy.</a:t>
            </a:r>
          </a:p>
          <a:p>
            <a:pPr marL="679450" lvl="2" indent="0">
              <a:buNone/>
            </a:pPr>
            <a:r>
              <a:rPr lang="en-GB" sz="1400" b="1" dirty="0">
                <a:solidFill>
                  <a:srgbClr val="00B050"/>
                </a:solidFill>
              </a:rPr>
              <a:t>EO10</a:t>
            </a:r>
            <a:r>
              <a:rPr lang="en-GB" sz="1400" dirty="0"/>
              <a:t> Identify the contents of an individual Buddy First Aid Kit (BFAK), and/or </a:t>
            </a:r>
            <a:r>
              <a:rPr lang="en-GB" sz="1400" dirty="0">
                <a:solidFill>
                  <a:srgbClr val="000000"/>
                </a:solidFill>
              </a:rPr>
              <a:t>other UN </a:t>
            </a:r>
            <a:r>
              <a:rPr lang="en-GB" sz="1400" dirty="0"/>
              <a:t>specific first aid kits.</a:t>
            </a:r>
          </a:p>
          <a:p>
            <a:pPr marL="679450" lvl="2" indent="0">
              <a:buNone/>
            </a:pPr>
            <a:r>
              <a:rPr lang="en-GB" sz="1400" b="1" dirty="0">
                <a:solidFill>
                  <a:srgbClr val="00B050"/>
                </a:solidFill>
              </a:rPr>
              <a:t>EO11</a:t>
            </a:r>
            <a:r>
              <a:rPr lang="en-GB" sz="1400" dirty="0"/>
              <a:t> Describe the general maintenance and resupply procedures for trauma materials in a first aid kit in accordance </a:t>
            </a:r>
            <a:r>
              <a:rPr lang="en-GB" sz="1400" dirty="0">
                <a:solidFill>
                  <a:srgbClr val="000000"/>
                </a:solidFill>
              </a:rPr>
              <a:t>with UN </a:t>
            </a:r>
            <a:r>
              <a:rPr lang="en-GB" sz="1400" dirty="0"/>
              <a:t>guidelines.</a:t>
            </a:r>
          </a:p>
          <a:p>
            <a:pPr marL="679450" lvl="2" indent="0">
              <a:buNone/>
            </a:pPr>
            <a:r>
              <a:rPr lang="en-GB" sz="1400" b="1" dirty="0">
                <a:solidFill>
                  <a:srgbClr val="00B050"/>
                </a:solidFill>
              </a:rPr>
              <a:t>EO12</a:t>
            </a:r>
            <a:r>
              <a:rPr lang="en-GB" sz="1400" dirty="0"/>
              <a:t> Identify the contents of a </a:t>
            </a:r>
            <a:r>
              <a:rPr lang="en-GB" sz="1400" dirty="0">
                <a:solidFill>
                  <a:srgbClr val="000000"/>
                </a:solidFill>
              </a:rPr>
              <a:t>UN Trauma Pack (UNTP)</a:t>
            </a:r>
            <a:r>
              <a:rPr lang="en-GB" sz="1400" dirty="0"/>
              <a:t>, and/or </a:t>
            </a:r>
            <a:r>
              <a:rPr lang="en-GB" sz="1400" dirty="0">
                <a:solidFill>
                  <a:srgbClr val="000000"/>
                </a:solidFill>
              </a:rPr>
              <a:t>other UN specific </a:t>
            </a:r>
            <a:r>
              <a:rPr lang="en-GB" sz="1400" dirty="0"/>
              <a:t>first aid kits.</a:t>
            </a:r>
          </a:p>
          <a:p>
            <a:pPr marL="679450" lvl="2" indent="0">
              <a:buNone/>
            </a:pPr>
            <a:r>
              <a:rPr lang="en-GB" sz="1400" b="1" dirty="0">
                <a:solidFill>
                  <a:srgbClr val="00B050"/>
                </a:solidFill>
              </a:rPr>
              <a:t>EO13</a:t>
            </a:r>
            <a:r>
              <a:rPr lang="en-GB" sz="1400" dirty="0"/>
              <a:t> Describe the use of the components of a </a:t>
            </a:r>
            <a:r>
              <a:rPr lang="en-GB" sz="1400" dirty="0">
                <a:solidFill>
                  <a:srgbClr val="000000"/>
                </a:solidFill>
              </a:rPr>
              <a:t>UN Trauma Pack (UNTP) </a:t>
            </a:r>
            <a:r>
              <a:rPr lang="en-GB" sz="1400" dirty="0"/>
              <a:t>in </a:t>
            </a:r>
            <a:r>
              <a:rPr lang="en-GB" sz="1400" dirty="0">
                <a:solidFill>
                  <a:srgbClr val="000000"/>
                </a:solidFill>
              </a:rPr>
              <a:t>accordance with UN </a:t>
            </a:r>
            <a:r>
              <a:rPr lang="en-GB" sz="1400" dirty="0"/>
              <a:t>policy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442BF1-BC35-B749-86B8-EB5FE3553E83}"/>
              </a:ext>
            </a:extLst>
          </p:cNvPr>
          <p:cNvSpPr txBox="1"/>
          <p:nvPr/>
        </p:nvSpPr>
        <p:spPr>
          <a:xfrm>
            <a:off x="2876248" y="778522"/>
            <a:ext cx="4014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STUDENT 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234916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91BD7F-496C-8349-9CB7-C27278F78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10" y="1144454"/>
            <a:ext cx="9256963" cy="79673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561" dirty="0">
                <a:solidFill>
                  <a:srgbClr val="FF0000"/>
                </a:solidFill>
              </a:rPr>
            </a:br>
            <a:r>
              <a:rPr lang="en-US" sz="2700" dirty="0">
                <a:solidFill>
                  <a:srgbClr val="FF0000"/>
                </a:solidFill>
              </a:rPr>
              <a:t>MEDICAL SUPPLIES</a:t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A54D80-AB49-DF42-9858-E9351BFFC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10" y="1684713"/>
            <a:ext cx="9256963" cy="6302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chemeClr val="tx1"/>
                </a:solidFill>
                <a:ea typeface="+mj-ea"/>
                <a:cs typeface="+mj-cs"/>
              </a:rPr>
              <a:t>WHAT YOU WILL NEED TO PROVIDE AID AND SAVE A LIFE: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30BAC7-2B82-F945-A765-72144BEB1E99}"/>
              </a:ext>
            </a:extLst>
          </p:cNvPr>
          <p:cNvSpPr txBox="1"/>
          <p:nvPr/>
        </p:nvSpPr>
        <p:spPr>
          <a:xfrm>
            <a:off x="1449387" y="2426984"/>
            <a:ext cx="2590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Medic Pack</a:t>
            </a:r>
          </a:p>
          <a:p>
            <a:r>
              <a:rPr lang="en-US" sz="1600" dirty="0">
                <a:solidFill>
                  <a:srgbClr val="000000"/>
                </a:solidFill>
              </a:rPr>
              <a:t>UN Trauma Pack (UNTP)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DCC250-C6BD-1641-BC97-5A55F72591D5}"/>
              </a:ext>
            </a:extLst>
          </p:cNvPr>
          <p:cNvSpPr txBox="1"/>
          <p:nvPr/>
        </p:nvSpPr>
        <p:spPr>
          <a:xfrm>
            <a:off x="6059486" y="2314950"/>
            <a:ext cx="3048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Individual</a:t>
            </a:r>
          </a:p>
          <a:p>
            <a:r>
              <a:rPr lang="en-US" sz="1600" dirty="0">
                <a:solidFill>
                  <a:srgbClr val="000000"/>
                </a:solidFill>
              </a:rPr>
              <a:t>Buddy First Aid Kit (BFAK)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DEF0FF-9ABA-6840-ACE1-9F3955C664E9}"/>
              </a:ext>
            </a:extLst>
          </p:cNvPr>
          <p:cNvSpPr txBox="1"/>
          <p:nvPr/>
        </p:nvSpPr>
        <p:spPr>
          <a:xfrm>
            <a:off x="1835690" y="57150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0000"/>
                </a:solidFill>
              </a:rPr>
              <a:t>BE FAMILIAR WITH YOUR INDIVIDUAL AND</a:t>
            </a:r>
          </a:p>
          <a:p>
            <a:pPr algn="ctr"/>
            <a:r>
              <a:rPr lang="en-GB" sz="1600" dirty="0">
                <a:solidFill>
                  <a:srgbClr val="000000"/>
                </a:solidFill>
              </a:rPr>
              <a:t>UN/UNIT-SPECIFIC MEDICAL EQUIPMENT!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0535EA-68F4-A04A-9F16-9A584E7092EE}"/>
              </a:ext>
            </a:extLst>
          </p:cNvPr>
          <p:cNvSpPr txBox="1"/>
          <p:nvPr/>
        </p:nvSpPr>
        <p:spPr>
          <a:xfrm>
            <a:off x="3534314" y="759733"/>
            <a:ext cx="269875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MEDICAL</a:t>
            </a:r>
            <a:r>
              <a:rPr lang="en-US" dirty="0"/>
              <a:t> </a:t>
            </a:r>
            <a:r>
              <a:rPr lang="en-US" sz="1800" dirty="0"/>
              <a:t>EQUIPMENT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38571A-39E1-4ACD-B93B-AA606B4C2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187" y="3741041"/>
            <a:ext cx="1600199" cy="16001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3E6F9E-B9C9-E54F-BB4F-A54320C6B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587" y="3370015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87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91BD7F-496C-8349-9CB7-C27278F7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2561" dirty="0"/>
            </a:br>
            <a:endParaRPr lang="en-US" sz="256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A54D80-AB49-DF42-9858-E9351BFFC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10" y="1226671"/>
            <a:ext cx="9256963" cy="6302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rgbClr val="3CBBED"/>
                </a:solidFill>
                <a:ea typeface="+mj-ea"/>
                <a:cs typeface="+mj-cs"/>
              </a:rPr>
              <a:t>CONTENT LIST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5F7F19-825F-2440-8D4F-908211C42BC6}"/>
              </a:ext>
            </a:extLst>
          </p:cNvPr>
          <p:cNvSpPr txBox="1"/>
          <p:nvPr/>
        </p:nvSpPr>
        <p:spPr>
          <a:xfrm>
            <a:off x="3564547" y="841950"/>
            <a:ext cx="2638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MEDICAL EQUIPMENT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645032-8FD7-754E-9960-E116C8722780}"/>
              </a:ext>
            </a:extLst>
          </p:cNvPr>
          <p:cNvSpPr txBox="1"/>
          <p:nvPr/>
        </p:nvSpPr>
        <p:spPr>
          <a:xfrm>
            <a:off x="1449387" y="2426984"/>
            <a:ext cx="259080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Medic Pack</a:t>
            </a:r>
          </a:p>
          <a:p>
            <a:r>
              <a:rPr lang="en-US" sz="1600" dirty="0">
                <a:solidFill>
                  <a:srgbClr val="000000"/>
                </a:solidFill>
              </a:rPr>
              <a:t>UN Trauma Pack (UNTP)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See Handbook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0C1140-23F3-4445-989B-1D8579A906E1}"/>
              </a:ext>
            </a:extLst>
          </p:cNvPr>
          <p:cNvSpPr txBox="1"/>
          <p:nvPr/>
        </p:nvSpPr>
        <p:spPr>
          <a:xfrm>
            <a:off x="5945187" y="2426984"/>
            <a:ext cx="304800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Individual</a:t>
            </a:r>
          </a:p>
          <a:p>
            <a:r>
              <a:rPr lang="en-US" sz="1600" dirty="0">
                <a:solidFill>
                  <a:srgbClr val="000000"/>
                </a:solidFill>
              </a:rPr>
              <a:t>Buddy First Aid Kit (BFAK)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See Handbook</a:t>
            </a:r>
          </a:p>
        </p:txBody>
      </p:sp>
    </p:spTree>
    <p:extLst>
      <p:ext uri="{BB962C8B-B14F-4D97-AF65-F5344CB8AC3E}">
        <p14:creationId xmlns:p14="http://schemas.microsoft.com/office/powerpoint/2010/main" val="2078116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91BD7F-496C-8349-9CB7-C27278F7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2561" dirty="0"/>
            </a:br>
            <a:endParaRPr lang="en-US" sz="256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A54D80-AB49-DF42-9858-E9351BFFC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10" y="1226671"/>
            <a:ext cx="9256963" cy="6302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rgbClr val="3CBBED"/>
                </a:solidFill>
                <a:ea typeface="+mj-ea"/>
                <a:cs typeface="+mj-cs"/>
              </a:rPr>
              <a:t>CONTENT OVERVIEW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30BAC7-2B82-F945-A765-72144BEB1E99}"/>
              </a:ext>
            </a:extLst>
          </p:cNvPr>
          <p:cNvSpPr txBox="1"/>
          <p:nvPr/>
        </p:nvSpPr>
        <p:spPr>
          <a:xfrm>
            <a:off x="763587" y="2819400"/>
            <a:ext cx="25908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000000"/>
                </a:solidFill>
              </a:rPr>
              <a:t>TOURNIQUET</a:t>
            </a:r>
          </a:p>
          <a:p>
            <a:r>
              <a:rPr lang="en-GB" sz="1600" dirty="0">
                <a:solidFill>
                  <a:srgbClr val="000000"/>
                </a:solidFill>
              </a:rPr>
              <a:t>A device to stop </a:t>
            </a:r>
            <a:r>
              <a:rPr lang="en-GB" sz="1600" b="1" dirty="0">
                <a:solidFill>
                  <a:srgbClr val="000000"/>
                </a:solidFill>
              </a:rPr>
              <a:t>massive</a:t>
            </a:r>
          </a:p>
          <a:p>
            <a:r>
              <a:rPr lang="en-GB" sz="1600" dirty="0">
                <a:solidFill>
                  <a:srgbClr val="000000"/>
                </a:solidFill>
              </a:rPr>
              <a:t>bleeding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DCC250-C6BD-1641-BC97-5A55F72591D5}"/>
              </a:ext>
            </a:extLst>
          </p:cNvPr>
          <p:cNvSpPr txBox="1"/>
          <p:nvPr/>
        </p:nvSpPr>
        <p:spPr>
          <a:xfrm>
            <a:off x="6173787" y="2819400"/>
            <a:ext cx="30480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0000"/>
                </a:solidFill>
              </a:rPr>
              <a:t>EMERGENCY BANDAGE/</a:t>
            </a:r>
          </a:p>
          <a:p>
            <a:pPr>
              <a:spcAft>
                <a:spcPts val="600"/>
              </a:spcAft>
            </a:pPr>
            <a:r>
              <a:rPr lang="en-GB" sz="1600" b="1" dirty="0">
                <a:solidFill>
                  <a:srgbClr val="000000"/>
                </a:solidFill>
              </a:rPr>
              <a:t>TRAUMA DRESSING</a:t>
            </a:r>
          </a:p>
          <a:p>
            <a:r>
              <a:rPr lang="en-GB" sz="1600" dirty="0">
                <a:solidFill>
                  <a:srgbClr val="000000"/>
                </a:solidFill>
              </a:rPr>
              <a:t>Elastic bandage used as a </a:t>
            </a:r>
            <a:r>
              <a:rPr lang="en-GB" sz="1600" b="1" dirty="0">
                <a:solidFill>
                  <a:srgbClr val="000000"/>
                </a:solidFill>
              </a:rPr>
              <a:t>pressure </a:t>
            </a:r>
            <a:r>
              <a:rPr lang="en-GB" sz="1600" dirty="0">
                <a:solidFill>
                  <a:srgbClr val="000000"/>
                </a:solidFill>
              </a:rPr>
              <a:t>dressing and/or </a:t>
            </a:r>
            <a:r>
              <a:rPr lang="en-GB" sz="1600" b="1" dirty="0">
                <a:solidFill>
                  <a:srgbClr val="000000"/>
                </a:solidFill>
              </a:rPr>
              <a:t>standard</a:t>
            </a:r>
            <a:r>
              <a:rPr lang="en-GB" sz="1600" dirty="0">
                <a:solidFill>
                  <a:srgbClr val="000000"/>
                </a:solidFill>
              </a:rPr>
              <a:t> dressing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A77355-88F2-804E-9748-F93362D28F84}"/>
              </a:ext>
            </a:extLst>
          </p:cNvPr>
          <p:cNvSpPr txBox="1"/>
          <p:nvPr/>
        </p:nvSpPr>
        <p:spPr>
          <a:xfrm>
            <a:off x="3354387" y="2819400"/>
            <a:ext cx="25146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000000"/>
                </a:solidFill>
              </a:rPr>
              <a:t>HEMOSTATIC GAUZE</a:t>
            </a:r>
          </a:p>
          <a:p>
            <a:r>
              <a:rPr lang="en-GB" sz="1600" dirty="0">
                <a:solidFill>
                  <a:srgbClr val="000000"/>
                </a:solidFill>
              </a:rPr>
              <a:t>Gauze rolls used to stop </a:t>
            </a:r>
            <a:r>
              <a:rPr lang="en-GB" sz="1600" b="1" dirty="0">
                <a:solidFill>
                  <a:srgbClr val="000000"/>
                </a:solidFill>
              </a:rPr>
              <a:t>major life-threatening </a:t>
            </a:r>
            <a:r>
              <a:rPr lang="en-GB" sz="1600" dirty="0">
                <a:solidFill>
                  <a:srgbClr val="000000"/>
                </a:solidFill>
              </a:rPr>
              <a:t>bleeding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5F7F19-825F-2440-8D4F-908211C42BC6}"/>
              </a:ext>
            </a:extLst>
          </p:cNvPr>
          <p:cNvSpPr txBox="1"/>
          <p:nvPr/>
        </p:nvSpPr>
        <p:spPr>
          <a:xfrm>
            <a:off x="3564547" y="841950"/>
            <a:ext cx="2638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MEDICAL EQUIPMENT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1DC1AB-17AB-9345-99F7-C04497852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87" y="4588077"/>
            <a:ext cx="2004422" cy="15004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455C00-2584-42A5-918C-7A0BF303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9646" y="4352014"/>
            <a:ext cx="2013719" cy="2013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B8D660-F75A-4D0E-96B1-3467CA07AA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4787" y="4580989"/>
            <a:ext cx="2072895" cy="168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84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30BAC7-2B82-F945-A765-72144BEB1E99}"/>
              </a:ext>
            </a:extLst>
          </p:cNvPr>
          <p:cNvSpPr txBox="1"/>
          <p:nvPr/>
        </p:nvSpPr>
        <p:spPr>
          <a:xfrm>
            <a:off x="458787" y="2819400"/>
            <a:ext cx="28956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dirty="0">
                <a:solidFill>
                  <a:srgbClr val="000000"/>
                </a:solidFill>
              </a:rPr>
              <a:t>NASOPHARYNGEAL AIRWAY (NPA) WITH WATER-BASED LUBRICANT</a:t>
            </a:r>
          </a:p>
          <a:p>
            <a:r>
              <a:rPr lang="en-GB" sz="1600" dirty="0">
                <a:solidFill>
                  <a:srgbClr val="000000"/>
                </a:solidFill>
              </a:rPr>
              <a:t>Nonsterile, rubber tube-shaped device that can be </a:t>
            </a:r>
            <a:r>
              <a:rPr lang="en-GB" sz="1600" b="1" dirty="0">
                <a:solidFill>
                  <a:srgbClr val="000000"/>
                </a:solidFill>
              </a:rPr>
              <a:t>inserted into the casualty’s nostril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DCC250-C6BD-1641-BC97-5A55F72591D5}"/>
              </a:ext>
            </a:extLst>
          </p:cNvPr>
          <p:cNvSpPr txBox="1"/>
          <p:nvPr/>
        </p:nvSpPr>
        <p:spPr>
          <a:xfrm>
            <a:off x="6173786" y="2819400"/>
            <a:ext cx="3338385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0000"/>
                </a:solidFill>
              </a:rPr>
              <a:t>NDC 10-14 GAUGE 3.25”</a:t>
            </a:r>
          </a:p>
          <a:p>
            <a:pPr>
              <a:spcAft>
                <a:spcPts val="600"/>
              </a:spcAft>
            </a:pPr>
            <a:r>
              <a:rPr lang="en-GB" sz="1600" b="1" dirty="0">
                <a:solidFill>
                  <a:srgbClr val="000000"/>
                </a:solidFill>
              </a:rPr>
              <a:t>NEEDLE CATHETER</a:t>
            </a:r>
          </a:p>
          <a:p>
            <a:r>
              <a:rPr lang="en-GB" sz="1600" dirty="0">
                <a:solidFill>
                  <a:srgbClr val="000000"/>
                </a:solidFill>
              </a:rPr>
              <a:t>Catheter-over-needle device that can be inserted into the casualty’s chest to </a:t>
            </a:r>
            <a:r>
              <a:rPr lang="en-GB" sz="1600" b="1" dirty="0">
                <a:solidFill>
                  <a:srgbClr val="000000"/>
                </a:solidFill>
              </a:rPr>
              <a:t>treat tension pneumothorax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A77355-88F2-804E-9748-F93362D28F84}"/>
              </a:ext>
            </a:extLst>
          </p:cNvPr>
          <p:cNvSpPr txBox="1"/>
          <p:nvPr/>
        </p:nvSpPr>
        <p:spPr>
          <a:xfrm>
            <a:off x="3506786" y="2819400"/>
            <a:ext cx="25146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dirty="0">
                <a:solidFill>
                  <a:srgbClr val="000000"/>
                </a:solidFill>
              </a:rPr>
              <a:t>VENTED CHEST SEAL</a:t>
            </a:r>
          </a:p>
          <a:p>
            <a:r>
              <a:rPr lang="en-GB" sz="1600" dirty="0">
                <a:solidFill>
                  <a:srgbClr val="000000"/>
                </a:solidFill>
              </a:rPr>
              <a:t>Vented and adhesive chest seal for treating </a:t>
            </a:r>
            <a:r>
              <a:rPr lang="en-GB" sz="1600" b="1" dirty="0">
                <a:solidFill>
                  <a:srgbClr val="000000"/>
                </a:solidFill>
              </a:rPr>
              <a:t>penetrating wounds </a:t>
            </a:r>
            <a:r>
              <a:rPr lang="en-GB" sz="1600" dirty="0">
                <a:solidFill>
                  <a:srgbClr val="000000"/>
                </a:solidFill>
              </a:rPr>
              <a:t>to the </a:t>
            </a:r>
            <a:r>
              <a:rPr lang="en-GB" sz="1600" b="1" dirty="0">
                <a:solidFill>
                  <a:srgbClr val="000000"/>
                </a:solidFill>
              </a:rPr>
              <a:t>chest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558A7FAD-AD78-8441-8679-29A963FC4F62}"/>
              </a:ext>
            </a:extLst>
          </p:cNvPr>
          <p:cNvSpPr txBox="1">
            <a:spLocks/>
          </p:cNvSpPr>
          <p:nvPr/>
        </p:nvSpPr>
        <p:spPr>
          <a:xfrm>
            <a:off x="255208" y="1167094"/>
            <a:ext cx="9256963" cy="6302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rgbClr val="3CBBED"/>
                </a:solidFill>
                <a:ea typeface="+mj-ea"/>
                <a:cs typeface="+mj-cs"/>
              </a:rPr>
              <a:t>CONTENT OVERVIEW</a:t>
            </a:r>
          </a:p>
          <a:p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617510-BF0A-D442-9D2C-A1CF4D5B4153}"/>
              </a:ext>
            </a:extLst>
          </p:cNvPr>
          <p:cNvSpPr txBox="1"/>
          <p:nvPr/>
        </p:nvSpPr>
        <p:spPr>
          <a:xfrm>
            <a:off x="3564545" y="778353"/>
            <a:ext cx="2638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MEDICAL EQUIPMENT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9363A0-A80D-431C-BB9F-452A4C613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87" y="4955836"/>
            <a:ext cx="2057400" cy="2057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7FDC2C-CDD7-4A16-B3E3-55FA0B819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487" y="4760345"/>
            <a:ext cx="1776502" cy="17765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4A1D69-70E3-4455-B209-A0D00E6D5A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4787" y="4760345"/>
            <a:ext cx="2082259" cy="208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82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30BAC7-2B82-F945-A765-72144BEB1E99}"/>
              </a:ext>
            </a:extLst>
          </p:cNvPr>
          <p:cNvSpPr txBox="1"/>
          <p:nvPr/>
        </p:nvSpPr>
        <p:spPr>
          <a:xfrm>
            <a:off x="763587" y="2590800"/>
            <a:ext cx="365760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</a:rPr>
              <a:t>Moxifloxacin 400mg tablet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</a:rPr>
              <a:t>Meloxicam 15mg tablet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</a:rPr>
              <a:t>Acetaminophen x2 650mg</a:t>
            </a:r>
          </a:p>
          <a:p>
            <a:pPr>
              <a:spcAft>
                <a:spcPts val="600"/>
              </a:spcAft>
            </a:pPr>
            <a:endParaRPr lang="en-GB" sz="1600" b="1" dirty="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DCC250-C6BD-1641-BC97-5A55F72591D5}"/>
              </a:ext>
            </a:extLst>
          </p:cNvPr>
          <p:cNvSpPr txBox="1"/>
          <p:nvPr/>
        </p:nvSpPr>
        <p:spPr>
          <a:xfrm>
            <a:off x="763587" y="4114800"/>
            <a:ext cx="784860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0000"/>
                </a:solidFill>
              </a:rPr>
              <a:t>NOTE:</a:t>
            </a:r>
          </a:p>
          <a:p>
            <a:endParaRPr lang="en-GB" sz="1600" b="1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0000"/>
                </a:solidFill>
              </a:rPr>
              <a:t>Each</a:t>
            </a:r>
            <a:r>
              <a:rPr lang="en-GB" sz="1600" dirty="0">
                <a:solidFill>
                  <a:srgbClr val="000000"/>
                </a:solidFill>
              </a:rPr>
              <a:t> of the three medications (in unit dosages) is contained in a </a:t>
            </a:r>
            <a:r>
              <a:rPr lang="en-GB" sz="1600" b="1" dirty="0">
                <a:solidFill>
                  <a:srgbClr val="000000"/>
                </a:solidFill>
              </a:rPr>
              <a:t>single blister pack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The Combat Wound Medication Pack </a:t>
            </a:r>
            <a:r>
              <a:rPr lang="en-GB" sz="1600" b="1" dirty="0">
                <a:solidFill>
                  <a:srgbClr val="000000"/>
                </a:solidFill>
              </a:rPr>
              <a:t>(CWMP) is an example of medication that might </a:t>
            </a:r>
            <a:r>
              <a:rPr lang="en-GB" sz="1600" dirty="0">
                <a:solidFill>
                  <a:srgbClr val="000000"/>
                </a:solidFill>
              </a:rPr>
              <a:t>be used </a:t>
            </a:r>
            <a:r>
              <a:rPr lang="en-GB" sz="1600" b="1" dirty="0">
                <a:solidFill>
                  <a:srgbClr val="000000"/>
                </a:solidFill>
              </a:rPr>
              <a:t>ONLY</a:t>
            </a:r>
            <a:r>
              <a:rPr lang="en-GB" sz="1600" dirty="0">
                <a:solidFill>
                  <a:srgbClr val="000000"/>
                </a:solidFill>
              </a:rPr>
              <a:t> for traumatic injuries and </a:t>
            </a:r>
            <a:r>
              <a:rPr lang="en-GB" sz="1600" b="1" dirty="0">
                <a:solidFill>
                  <a:srgbClr val="000000"/>
                </a:solidFill>
              </a:rPr>
              <a:t>ALL </a:t>
            </a:r>
            <a:r>
              <a:rPr lang="en-GB" sz="1600" dirty="0">
                <a:solidFill>
                  <a:srgbClr val="000000"/>
                </a:solidFill>
              </a:rPr>
              <a:t>penetrating injuries.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0000"/>
                </a:solidFill>
              </a:rPr>
              <a:t>Drugs should only be administered by trained medical personnel</a:t>
            </a:r>
          </a:p>
          <a:p>
            <a:endParaRPr lang="en-GB" sz="1600" b="1" dirty="0">
              <a:solidFill>
                <a:srgbClr val="000000"/>
              </a:solidFill>
            </a:endParaRP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EB6D366E-05A6-794A-89AA-9DE29286F0BD}"/>
              </a:ext>
            </a:extLst>
          </p:cNvPr>
          <p:cNvSpPr txBox="1">
            <a:spLocks/>
          </p:cNvSpPr>
          <p:nvPr/>
        </p:nvSpPr>
        <p:spPr>
          <a:xfrm>
            <a:off x="255208" y="1163074"/>
            <a:ext cx="9256963" cy="6302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rgbClr val="3CBBED"/>
                </a:solidFill>
                <a:ea typeface="+mj-ea"/>
                <a:cs typeface="+mj-cs"/>
              </a:rPr>
              <a:t>CONTENT OVERVIEW</a:t>
            </a:r>
          </a:p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C9CD0D-F6B1-7A47-8AF0-A77D26D31221}"/>
              </a:ext>
            </a:extLst>
          </p:cNvPr>
          <p:cNvSpPr txBox="1"/>
          <p:nvPr/>
        </p:nvSpPr>
        <p:spPr>
          <a:xfrm>
            <a:off x="3564545" y="778353"/>
            <a:ext cx="2638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MEDICAL EQUIPMENT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4B6A97-0D58-41A2-9C6A-924938222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187" y="1644479"/>
            <a:ext cx="2971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96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30BAC7-2B82-F945-A765-72144BEB1E99}"/>
              </a:ext>
            </a:extLst>
          </p:cNvPr>
          <p:cNvSpPr txBox="1"/>
          <p:nvPr/>
        </p:nvSpPr>
        <p:spPr>
          <a:xfrm>
            <a:off x="1449387" y="2831869"/>
            <a:ext cx="28956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dirty="0">
                <a:solidFill>
                  <a:srgbClr val="000000"/>
                </a:solidFill>
              </a:rPr>
              <a:t>GAUZE/PACKING DRESSING</a:t>
            </a:r>
          </a:p>
          <a:p>
            <a:r>
              <a:rPr lang="en-GB" sz="1600" dirty="0">
                <a:solidFill>
                  <a:srgbClr val="000000"/>
                </a:solidFill>
              </a:rPr>
              <a:t>Gauze rolls used to </a:t>
            </a:r>
            <a:r>
              <a:rPr lang="en-GB" sz="1600" b="1" dirty="0">
                <a:solidFill>
                  <a:srgbClr val="000000"/>
                </a:solidFill>
              </a:rPr>
              <a:t>stop minor bleeding </a:t>
            </a:r>
            <a:r>
              <a:rPr lang="en-GB" sz="1600" dirty="0">
                <a:solidFill>
                  <a:srgbClr val="000000"/>
                </a:solidFill>
              </a:rPr>
              <a:t>or as </a:t>
            </a:r>
            <a:r>
              <a:rPr lang="en-GB" sz="1600" b="1" dirty="0">
                <a:solidFill>
                  <a:srgbClr val="000000"/>
                </a:solidFill>
              </a:rPr>
              <a:t>bulky material </a:t>
            </a:r>
            <a:r>
              <a:rPr lang="en-GB" sz="1600" dirty="0">
                <a:solidFill>
                  <a:srgbClr val="000000"/>
                </a:solidFill>
              </a:rPr>
              <a:t>for packing wounds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DCC250-C6BD-1641-BC97-5A55F72591D5}"/>
              </a:ext>
            </a:extLst>
          </p:cNvPr>
          <p:cNvSpPr txBox="1"/>
          <p:nvPr/>
        </p:nvSpPr>
        <p:spPr>
          <a:xfrm>
            <a:off x="5411787" y="2831869"/>
            <a:ext cx="3338385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dirty="0">
                <a:solidFill>
                  <a:srgbClr val="000000"/>
                </a:solidFill>
              </a:rPr>
              <a:t>ELASTIC BANDAGE</a:t>
            </a:r>
          </a:p>
          <a:p>
            <a:r>
              <a:rPr lang="en-GB" sz="1600" dirty="0">
                <a:solidFill>
                  <a:srgbClr val="000000"/>
                </a:solidFill>
              </a:rPr>
              <a:t>Stretchable bandage that</a:t>
            </a:r>
          </a:p>
          <a:p>
            <a:r>
              <a:rPr lang="en-GB" sz="1600" b="1" dirty="0">
                <a:solidFill>
                  <a:srgbClr val="000000"/>
                </a:solidFill>
              </a:rPr>
              <a:t>creates localized pressure</a:t>
            </a:r>
          </a:p>
          <a:p>
            <a:r>
              <a:rPr lang="en-GB" sz="1600" b="1" dirty="0">
                <a:solidFill>
                  <a:srgbClr val="000000"/>
                </a:solidFill>
              </a:rPr>
              <a:t>used </a:t>
            </a:r>
            <a:r>
              <a:rPr lang="en-GB" sz="1600" dirty="0">
                <a:solidFill>
                  <a:srgbClr val="000000"/>
                </a:solidFill>
              </a:rPr>
              <a:t>for pressure dressings</a:t>
            </a:r>
          </a:p>
          <a:p>
            <a:endParaRPr lang="en-GB" sz="1600" b="1" dirty="0">
              <a:solidFill>
                <a:srgbClr val="000000"/>
              </a:solidFill>
            </a:endParaRP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8B3BFA94-8544-954F-B1F1-1EC00563FD6E}"/>
              </a:ext>
            </a:extLst>
          </p:cNvPr>
          <p:cNvSpPr txBox="1">
            <a:spLocks/>
          </p:cNvSpPr>
          <p:nvPr/>
        </p:nvSpPr>
        <p:spPr>
          <a:xfrm>
            <a:off x="255208" y="1163074"/>
            <a:ext cx="9256963" cy="6302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rgbClr val="3CBBED"/>
                </a:solidFill>
                <a:ea typeface="+mj-ea"/>
                <a:cs typeface="+mj-cs"/>
              </a:rPr>
              <a:t>CONTENT OVERVIEW</a:t>
            </a:r>
          </a:p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288C57-17D2-8440-B50E-B3C0A67D8F22}"/>
              </a:ext>
            </a:extLst>
          </p:cNvPr>
          <p:cNvSpPr txBox="1"/>
          <p:nvPr/>
        </p:nvSpPr>
        <p:spPr>
          <a:xfrm>
            <a:off x="3564545" y="778353"/>
            <a:ext cx="2638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MEDICAL EQUIPMENT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6F30A9-0647-4120-9343-6FEF92915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334" y="4385930"/>
            <a:ext cx="2171699" cy="21716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3C7107-4EBB-406A-9352-2E9F7CCFC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7987" y="4628960"/>
            <a:ext cx="2124204" cy="212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671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706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T_PymPRvmkgiZOPA4XN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YakX4mS3CzDWeBOx6hE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2y60WDRPqlsiossrMuh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thqKfTQEKgihgUsR7khw"/>
</p:tagLst>
</file>

<file path=ppt/theme/theme1.xml><?xml version="1.0" encoding="utf-8"?>
<a:theme xmlns:a="http://schemas.openxmlformats.org/drawingml/2006/main" name="Office Theme">
  <a:themeElements>
    <a:clrScheme name="DOS Color Scheme">
      <a:dk1>
        <a:srgbClr val="3CBBED"/>
      </a:dk1>
      <a:lt1>
        <a:srgbClr val="FFFFFF"/>
      </a:lt1>
      <a:dk2>
        <a:srgbClr val="117DB3"/>
      </a:dk2>
      <a:lt2>
        <a:srgbClr val="80878A"/>
      </a:lt2>
      <a:accent1>
        <a:srgbClr val="A8E6F8"/>
      </a:accent1>
      <a:accent2>
        <a:srgbClr val="FC8604"/>
      </a:accent2>
      <a:accent3>
        <a:srgbClr val="D13F05"/>
      </a:accent3>
      <a:accent4>
        <a:srgbClr val="FACD8A"/>
      </a:accent4>
      <a:accent5>
        <a:srgbClr val="4E5254"/>
      </a:accent5>
      <a:accent6>
        <a:srgbClr val="C3C6C7"/>
      </a:accent6>
      <a:hlink>
        <a:srgbClr val="3CBBED"/>
      </a:hlink>
      <a:folHlink>
        <a:srgbClr val="3CBBE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OS Introduction presentation" id="{E796DB23-E0E3-4700-82B8-33A805CC0288}" vid="{A6948829-ADF8-428D-9AE0-018DFDF0DE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4276E0C6EA6545A0980E728CA0D16F" ma:contentTypeVersion="12" ma:contentTypeDescription="Create a new document." ma:contentTypeScope="" ma:versionID="2ee924163d63291ed463809cd257f46f">
  <xsd:schema xmlns:xsd="http://www.w3.org/2001/XMLSchema" xmlns:xs="http://www.w3.org/2001/XMLSchema" xmlns:p="http://schemas.microsoft.com/office/2006/metadata/properties" xmlns:ns2="687affff-4a49-4c26-a26c-94afce142aea" xmlns:ns3="095eee01-24be-4581-bdfc-a8f3f7518cc6" targetNamespace="http://schemas.microsoft.com/office/2006/metadata/properties" ma:root="true" ma:fieldsID="84121ae03871df0cf768064b88db0fe7" ns2:_="" ns3:_="">
    <xsd:import namespace="687affff-4a49-4c26-a26c-94afce142aea"/>
    <xsd:import namespace="095eee01-24be-4581-bdfc-a8f3f7518c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7affff-4a49-4c26-a26c-94afce142a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5eee01-24be-4581-bdfc-a8f3f7518cc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0C0698-D4CC-4D2F-A7BD-6AEBA1B4A3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508128-6242-43D6-ADEA-539C461BB2E8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87affff-4a49-4c26-a26c-94afce142aea"/>
    <ds:schemaRef ds:uri="http://schemas.microsoft.com/office/infopath/2007/PartnerControls"/>
    <ds:schemaRef ds:uri="095eee01-24be-4581-bdfc-a8f3f7518cc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CB488A2-1C8A-4535-98C1-AD49A40AA7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7affff-4a49-4c26-a26c-94afce142aea"/>
    <ds:schemaRef ds:uri="095eee01-24be-4581-bdfc-a8f3f7518c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2351</TotalTime>
  <Words>990</Words>
  <Application>Microsoft Macintosh PowerPoint</Application>
  <PresentationFormat>Custom</PresentationFormat>
  <Paragraphs>205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Office Theme</vt:lpstr>
      <vt:lpstr>think-cell Slide</vt:lpstr>
      <vt:lpstr>FIELD MEDICAL ASSISTANT COURSE (FMAC)</vt:lpstr>
      <vt:lpstr>TACTICAL FIELD MEDICAL AID (TFMA) </vt:lpstr>
      <vt:lpstr> </vt:lpstr>
      <vt:lpstr> MEDICAL SUPPLIES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Nations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Esther Tan</dc:creator>
  <cp:lastModifiedBy>Patrick Thompson</cp:lastModifiedBy>
  <cp:revision>227</cp:revision>
  <cp:lastPrinted>2022-01-31T10:04:19Z</cp:lastPrinted>
  <dcterms:created xsi:type="dcterms:W3CDTF">2020-02-03T21:56:11Z</dcterms:created>
  <dcterms:modified xsi:type="dcterms:W3CDTF">2022-05-09T11:04:27Z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0x010100704276E0C6EA6545A0980E728CA0D16F</vt:lpwstr>
  </property>
</Properties>
</file>