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51" r:id="rId5"/>
    <p:sldId id="553" r:id="rId6"/>
    <p:sldId id="554" r:id="rId7"/>
    <p:sldId id="565" r:id="rId8"/>
    <p:sldId id="601" r:id="rId9"/>
    <p:sldId id="606" r:id="rId10"/>
    <p:sldId id="607" r:id="rId11"/>
    <p:sldId id="608" r:id="rId12"/>
    <p:sldId id="609" r:id="rId13"/>
    <p:sldId id="568" r:id="rId14"/>
    <p:sldId id="611" r:id="rId15"/>
    <p:sldId id="612" r:id="rId16"/>
    <p:sldId id="605" r:id="rId17"/>
    <p:sldId id="604" r:id="rId18"/>
    <p:sldId id="603" r:id="rId19"/>
    <p:sldId id="573" r:id="rId20"/>
    <p:sldId id="574" r:id="rId21"/>
  </p:sldIdLst>
  <p:sldSz cx="9756775" cy="7315200"/>
  <p:notesSz cx="7010400" cy="9296400"/>
  <p:custDataLst>
    <p:tags r:id="rId24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5" autoAdjust="0"/>
    <p:restoredTop sz="94433"/>
  </p:normalViewPr>
  <p:slideViewPr>
    <p:cSldViewPr showGuides="1">
      <p:cViewPr varScale="1">
        <p:scale>
          <a:sx n="72" d="100"/>
          <a:sy n="72" d="100"/>
        </p:scale>
        <p:origin x="1816" y="200"/>
      </p:cViewPr>
      <p:guideLst>
        <p:guide pos="3073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Images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2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5C62-D31E-6245-9E55-FE094DC5D366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oleObject" Target="../embeddings/oleObject1.bin"/><Relationship Id="rId19" Type="http://schemas.openxmlformats.org/officeDocument/2006/relationships/image" Target="cid:image001.png@01D546C5.F32FB7B0" TargetMode="Externa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2E8C-098A-7642-B32B-34C0F206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07" y="838200"/>
            <a:ext cx="8415218" cy="72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FIELD MEDICAL ASSISTANT COURSE (FMAC)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2903A-B496-AA47-BAFE-648585A2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5" y="2590800"/>
            <a:ext cx="9256963" cy="9350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MODULE 04: </a:t>
            </a:r>
          </a:p>
          <a:p>
            <a:pPr marL="0" indent="0" algn="ctr">
              <a:buNone/>
            </a:pPr>
            <a:r>
              <a:rPr lang="en-GB" sz="4000" b="1" dirty="0"/>
              <a:t>PRINCIPLES AND APPLICATION OF </a:t>
            </a:r>
          </a:p>
          <a:p>
            <a:pPr marL="0" indent="0" algn="ctr">
              <a:buNone/>
            </a:pPr>
            <a:r>
              <a:rPr lang="en-GB" sz="4000" b="1" dirty="0"/>
              <a:t>TACTICAL FIELD CARE (TFC)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0" dirty="0"/>
              <a:t>TACTICAL FIELD CARE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800DC0C-5D70-924B-B3E2-455BB411CE1F}"/>
              </a:ext>
            </a:extLst>
          </p:cNvPr>
          <p:cNvSpPr txBox="1">
            <a:spLocks/>
          </p:cNvSpPr>
          <p:nvPr/>
        </p:nvSpPr>
        <p:spPr>
          <a:xfrm>
            <a:off x="611187" y="2681099"/>
            <a:ext cx="32515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DURING</a:t>
            </a:r>
            <a:r>
              <a:rPr lang="en-GB" sz="1800" b="1" dirty="0"/>
              <a:t> LIFE-THREATENING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b="1" dirty="0"/>
              <a:t>ASSIVE BLEEDING    </a:t>
            </a:r>
            <a:r>
              <a:rPr lang="en-GB" b="1" dirty="0">
                <a:solidFill>
                  <a:srgbClr val="FF0000"/>
                </a:solidFill>
              </a:rPr>
              <a:t>#1 Priority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/>
              <a:t>IRWAY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/>
              <a:t>ESPIRATION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/>
              <a:t>IRCULATION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/>
              <a:t>YPOTHERMIA / </a:t>
            </a:r>
            <a:r>
              <a:rPr lang="en-GB" b="1" dirty="0">
                <a:solidFill>
                  <a:srgbClr val="000000"/>
                </a:solidFill>
              </a:rPr>
              <a:t>H</a:t>
            </a:r>
            <a:r>
              <a:rPr lang="en-GB" b="1" dirty="0"/>
              <a:t>EAD INJURIES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MARCH</a:t>
            </a: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 PAWS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ACD7C78-18E5-FF46-9E79-C471699C3F32}"/>
              </a:ext>
            </a:extLst>
          </p:cNvPr>
          <p:cNvSpPr txBox="1">
            <a:spLocks/>
          </p:cNvSpPr>
          <p:nvPr/>
        </p:nvSpPr>
        <p:spPr>
          <a:xfrm>
            <a:off x="4954587" y="2681099"/>
            <a:ext cx="38611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AFTER</a:t>
            </a:r>
            <a:r>
              <a:rPr lang="en-GB" sz="1800" b="1" dirty="0"/>
              <a:t> LIFE-THREATENING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P</a:t>
            </a:r>
            <a:r>
              <a:rPr lang="en-GB" b="1" dirty="0"/>
              <a:t>AIN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A</a:t>
            </a:r>
            <a:r>
              <a:rPr lang="en-GB" b="1" dirty="0"/>
              <a:t>NTIBIOTICS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W</a:t>
            </a:r>
            <a:r>
              <a:rPr lang="en-GB" b="1" dirty="0"/>
              <a:t>OUNDS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S</a:t>
            </a:r>
            <a:r>
              <a:rPr lang="en-GB" b="1" dirty="0"/>
              <a:t>PLINTING</a:t>
            </a:r>
          </a:p>
        </p:txBody>
      </p:sp>
    </p:spTree>
    <p:extLst>
      <p:ext uri="{BB962C8B-B14F-4D97-AF65-F5344CB8AC3E}">
        <p14:creationId xmlns:p14="http://schemas.microsoft.com/office/powerpoint/2010/main" val="24845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</a:rPr>
              <a:t>COMMUNICATION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544675" y="3886200"/>
            <a:ext cx="2809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with the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casualty, if possible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Encourage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Reassure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Explain care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each step of the way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5E664-2433-3F46-8227-5204DFFB4F70}"/>
              </a:ext>
            </a:extLst>
          </p:cNvPr>
          <p:cNvSpPr txBox="1"/>
          <p:nvPr/>
        </p:nvSpPr>
        <p:spPr>
          <a:xfrm>
            <a:off x="3502578" y="3886200"/>
            <a:ext cx="30573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with tactical leadership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IMMEDIATELY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on evacuation requirements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Continue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to communicate with leadership on casualty treatment as needed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6559910" y="3860759"/>
            <a:ext cx="295226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 WITH EVACUATION AND MEDICAL ASSETS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with the evacuation system to coordinate evacuation using the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4-Line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CASEVAC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request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Keep each casualty’s Cas Card up to date</a:t>
            </a:r>
          </a:p>
          <a:p>
            <a:endParaRPr lang="en-GB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C9E41A-3C70-B048-AE03-445B3F6F1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5" y="1714114"/>
            <a:ext cx="2363966" cy="211324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DFBB2FA-0D63-9F41-B2CB-BE8E316A7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85" y="1856908"/>
            <a:ext cx="2517816" cy="1944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CCA4E-E032-B04D-A443-94320EAAD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45" y="1882560"/>
            <a:ext cx="2562910" cy="19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</a:rPr>
              <a:t>COMMUNICATE RELEVANT CASUALTY DATA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3CBBED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544675" y="3886200"/>
            <a:ext cx="29658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Document ALL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assessment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and medical care (including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interventions and medications)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on the Casualty Card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5E664-2433-3F46-8227-5204DFFB4F70}"/>
              </a:ext>
            </a:extLst>
          </p:cNvPr>
          <p:cNvSpPr txBox="1"/>
          <p:nvPr/>
        </p:nvSpPr>
        <p:spPr>
          <a:xfrm>
            <a:off x="3510552" y="3529548"/>
            <a:ext cx="3057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with CASEVAC using the: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4-Line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CASEVAC request form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MIST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Report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echanism of injury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njuries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ymptoms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reatment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Relay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the information following your standard operating procedures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6559910" y="2462733"/>
            <a:ext cx="2952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COMMUNICATE CASUALTY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DATA IN HAND-OFF WITH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MEDIC OR CASEVAC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When handing casualty off to medic or CASEVAC, read off the Casualty Card, including any additional information as needed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MIST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report may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change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as the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casualty status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interventions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performed change</a:t>
            </a:r>
          </a:p>
          <a:p>
            <a:endParaRPr lang="en-GB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D3EA8C2-17FF-4647-B5FA-3CF1F7186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" y="1856908"/>
            <a:ext cx="2514600" cy="196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3E1D2-3E1A-0B4C-9F23-C648C26BC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7" y="1856907"/>
            <a:ext cx="1927220" cy="14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TRIAGE ‒ PRIORITIZING MULTIPLE CASUALTIES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839787" y="220391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</a:rPr>
              <a:t>Casualties with these injuries must be treated first: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2820987" y="3158022"/>
            <a:ext cx="480131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#1 </a:t>
            </a:r>
            <a:r>
              <a:rPr lang="en-GB" dirty="0">
                <a:solidFill>
                  <a:srgbClr val="FF0000"/>
                </a:solidFill>
              </a:rPr>
              <a:t>Massive bleeding</a:t>
            </a:r>
          </a:p>
          <a:p>
            <a:r>
              <a:rPr lang="en-GB" dirty="0">
                <a:solidFill>
                  <a:srgbClr val="000000"/>
                </a:solidFill>
              </a:rPr>
              <a:t>#2 </a:t>
            </a:r>
            <a:r>
              <a:rPr lang="en-GB" b="1" dirty="0">
                <a:solidFill>
                  <a:srgbClr val="000000"/>
                </a:solidFill>
              </a:rPr>
              <a:t>Penetrating</a:t>
            </a:r>
            <a:r>
              <a:rPr lang="en-GB" dirty="0">
                <a:solidFill>
                  <a:srgbClr val="000000"/>
                </a:solidFill>
              </a:rPr>
              <a:t> trauma into the box (torso)</a:t>
            </a:r>
          </a:p>
          <a:p>
            <a:r>
              <a:rPr lang="en-GB" dirty="0">
                <a:solidFill>
                  <a:srgbClr val="000000"/>
                </a:solidFill>
              </a:rPr>
              <a:t>#3 </a:t>
            </a:r>
            <a:r>
              <a:rPr lang="en-GB" b="1" dirty="0">
                <a:solidFill>
                  <a:srgbClr val="000000"/>
                </a:solidFill>
              </a:rPr>
              <a:t>Airway</a:t>
            </a:r>
            <a:r>
              <a:rPr lang="en-GB" dirty="0">
                <a:solidFill>
                  <a:srgbClr val="000000"/>
                </a:solidFill>
              </a:rPr>
              <a:t> compromise</a:t>
            </a:r>
          </a:p>
          <a:p>
            <a:r>
              <a:rPr lang="en-GB" dirty="0">
                <a:solidFill>
                  <a:srgbClr val="000000"/>
                </a:solidFill>
              </a:rPr>
              <a:t>#4 </a:t>
            </a:r>
            <a:r>
              <a:rPr lang="en-GB" b="1" dirty="0">
                <a:solidFill>
                  <a:srgbClr val="000000"/>
                </a:solidFill>
              </a:rPr>
              <a:t>Respiratory</a:t>
            </a:r>
            <a:r>
              <a:rPr lang="en-GB" dirty="0">
                <a:solidFill>
                  <a:srgbClr val="000000"/>
                </a:solidFill>
              </a:rPr>
              <a:t> distress</a:t>
            </a:r>
          </a:p>
          <a:p>
            <a:r>
              <a:rPr lang="en-GB" dirty="0">
                <a:solidFill>
                  <a:srgbClr val="000000"/>
                </a:solidFill>
              </a:rPr>
              <a:t>#5 Altered mental status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E9E9-EE9A-6243-B4DD-65E31090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5" b="92282" l="6075" r="93224">
                        <a14:foregroundMark x1="10514" y1="89933" x2="10514" y2="68121"/>
                        <a14:foregroundMark x1="10514" y1="68121" x2="16589" y2="26174"/>
                        <a14:foregroundMark x1="16589" y1="26174" x2="15187" y2="21141"/>
                        <a14:foregroundMark x1="14252" y1="6711" x2="12850" y2="6040"/>
                        <a14:foregroundMark x1="6542" y1="49664" x2="8411" y2="40940"/>
                        <a14:foregroundMark x1="61215" y1="86242" x2="29907" y2="88591"/>
                        <a14:foregroundMark x1="93224" y1="80872" x2="80374" y2="89597"/>
                        <a14:foregroundMark x1="80374" y1="89597" x2="67523" y2="92282"/>
                        <a14:foregroundMark x1="92290" y1="88255" x2="93224" y2="81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4606736"/>
            <a:ext cx="3452242" cy="24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TRIAGE CONSIDERATIONS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839787" y="2203915"/>
            <a:ext cx="7848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Casualties may need to be sorted into prioritized treatment groups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FMA may be required to assist medical personnel with urgent casualties, monitor casualties after emergency interventions, and may be tasked with preparing casualties for evacuation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0C81E-A098-4A49-985C-9F86F5FD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5" b="92282" l="6075" r="93224">
                        <a14:foregroundMark x1="10514" y1="89933" x2="10514" y2="68121"/>
                        <a14:foregroundMark x1="10514" y1="68121" x2="16589" y2="26174"/>
                        <a14:foregroundMark x1="16589" y1="26174" x2="15187" y2="21141"/>
                        <a14:foregroundMark x1="14252" y1="6711" x2="12850" y2="6040"/>
                        <a14:foregroundMark x1="6542" y1="49664" x2="8411" y2="40940"/>
                        <a14:foregroundMark x1="61215" y1="86242" x2="29907" y2="88591"/>
                        <a14:foregroundMark x1="93224" y1="80872" x2="80374" y2="89597"/>
                        <a14:foregroundMark x1="80374" y1="89597" x2="67523" y2="92282"/>
                        <a14:foregroundMark x1="92290" y1="88255" x2="93224" y2="81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4606736"/>
            <a:ext cx="3452242" cy="24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SUMMARY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839787" y="2203915"/>
            <a:ext cx="7848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Ensure you are aware of all security and safety procedures for TFC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Tactical Field Care is when the casualty and the responder are both no longer under effective enemy fire or threat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Security and safety in TFC is a priority; clear and secure weapons and communications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Understand the principles of casualty extractions in accordance with unit standard operating procedures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Always follow the MARCH PAWS procedure during life-threatening and after life-threatening injuries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</p:spTree>
    <p:extLst>
      <p:ext uri="{BB962C8B-B14F-4D97-AF65-F5344CB8AC3E}">
        <p14:creationId xmlns:p14="http://schemas.microsoft.com/office/powerpoint/2010/main" val="43104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CHECK ON LEARNING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77F5-7653-EF43-B25B-43D810F55D2B}"/>
              </a:ext>
            </a:extLst>
          </p:cNvPr>
          <p:cNvSpPr txBox="1"/>
          <p:nvPr/>
        </p:nvSpPr>
        <p:spPr>
          <a:xfrm>
            <a:off x="1220787" y="2590800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is the difference between the TFC and CUF phases?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True or False: During TFC, the tactical situation could change back to CUF again at any time.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is MARCH PAWS?</a:t>
            </a:r>
          </a:p>
        </p:txBody>
      </p:sp>
    </p:spTree>
    <p:extLst>
      <p:ext uri="{BB962C8B-B14F-4D97-AF65-F5344CB8AC3E}">
        <p14:creationId xmlns:p14="http://schemas.microsoft.com/office/powerpoint/2010/main" val="391203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TACTICAL FIELD MEDICAL AID (TFMA)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3254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  <a:ea typeface="+mj-ea"/>
                <a:cs typeface="+mj-cs"/>
              </a:rPr>
              <a:t>ROLE-BASED TRAINING SPECTRUM</a:t>
            </a:r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C851DC-AA8D-B845-8E4B-E9FEBDC1FD9C}"/>
              </a:ext>
            </a:extLst>
          </p:cNvPr>
          <p:cNvSpPr txBox="1">
            <a:spLocks/>
          </p:cNvSpPr>
          <p:nvPr/>
        </p:nvSpPr>
        <p:spPr>
          <a:xfrm>
            <a:off x="255209" y="2147699"/>
            <a:ext cx="9256963" cy="4634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ROLE 1 CARE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NONMEDICAL PERSONNEL</a:t>
            </a:r>
          </a:p>
          <a:p>
            <a:r>
              <a:rPr lang="en-GB" sz="2000" dirty="0"/>
              <a:t>Buddy First Aid </a:t>
            </a:r>
          </a:p>
          <a:p>
            <a:r>
              <a:rPr lang="en-GB" sz="2000" dirty="0"/>
              <a:t>Field Medical Assistant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MEDICAL PERSONNEL</a:t>
            </a:r>
          </a:p>
          <a:p>
            <a:r>
              <a:rPr lang="en-GB" sz="2000" dirty="0"/>
              <a:t>Paramedic </a:t>
            </a:r>
          </a:p>
          <a:p>
            <a:r>
              <a:rPr lang="en-GB" sz="2000" dirty="0"/>
              <a:t>Nurse </a:t>
            </a:r>
          </a:p>
          <a:p>
            <a:r>
              <a:rPr lang="en-GB" sz="2000" dirty="0"/>
              <a:t>Doctor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DE5ADC4D-C337-6341-882B-1D6DDE85FC88}"/>
              </a:ext>
            </a:extLst>
          </p:cNvPr>
          <p:cNvSpPr/>
          <p:nvPr/>
        </p:nvSpPr>
        <p:spPr>
          <a:xfrm>
            <a:off x="3552286" y="3505200"/>
            <a:ext cx="12954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CB2C2-B33E-A44C-9A86-D6631066AE03}"/>
              </a:ext>
            </a:extLst>
          </p:cNvPr>
          <p:cNvSpPr txBox="1"/>
          <p:nvPr/>
        </p:nvSpPr>
        <p:spPr>
          <a:xfrm>
            <a:off x="4922301" y="3657600"/>
            <a:ext cx="17620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33094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8" y="1249546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TERMINAL LEARNING OBJECTIVE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80719-1EA6-E145-9F81-7A823DE6D721}"/>
              </a:ext>
            </a:extLst>
          </p:cNvPr>
          <p:cNvSpPr txBox="1">
            <a:spLocks/>
          </p:cNvSpPr>
          <p:nvPr/>
        </p:nvSpPr>
        <p:spPr>
          <a:xfrm>
            <a:off x="255208" y="2452499"/>
            <a:ext cx="9256963" cy="4176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TO5</a:t>
            </a:r>
            <a:r>
              <a:rPr lang="en-GB" sz="1400" dirty="0"/>
              <a:t> </a:t>
            </a:r>
            <a:r>
              <a:rPr lang="en-GB" b="1" dirty="0"/>
              <a:t>Given a combat peacekeeping or non-combat peacekeeping scenario, perform Tactical Field Care in accordance with TFMA Guidelines</a:t>
            </a:r>
            <a:endParaRPr lang="en-GB" sz="1400" b="1" dirty="0"/>
          </a:p>
          <a:p>
            <a:pPr marL="0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EO23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Identify the importance of security and safety in Tactical Field Care (TFC)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EO24 </a:t>
            </a:r>
            <a:r>
              <a:rPr lang="en-GB" sz="1400" dirty="0"/>
              <a:t>Identify basic principles of removal/extraction of casualties from a unit-specific platform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EO25</a:t>
            </a:r>
            <a:r>
              <a:rPr lang="en-GB" sz="1400" dirty="0"/>
              <a:t> Identify the importance and techniques of communicating casualty information with unit tactical leadership and/or medical personnel 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EO26 </a:t>
            </a:r>
            <a:r>
              <a:rPr lang="en-GB" sz="1400" dirty="0"/>
              <a:t>Identify the relevant tactical and casualty data involved in communicating casualty information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EO27 </a:t>
            </a:r>
            <a:r>
              <a:rPr lang="en-GB" sz="1400" dirty="0"/>
              <a:t>Identify Demonstrate communication of casualty information to tactical leadership and/or medical personnel (in accordance with UN and/or unit standard operating procedures in TFC)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EO28 </a:t>
            </a:r>
            <a:r>
              <a:rPr lang="en-GB" sz="1400" dirty="0"/>
              <a:t>Identify triage considerations in TFC</a:t>
            </a:r>
          </a:p>
          <a:p>
            <a:pPr marL="679450" lvl="2" indent="0">
              <a:buNone/>
            </a:pPr>
            <a:endParaRPr lang="en-GB" sz="1400" dirty="0"/>
          </a:p>
          <a:p>
            <a:pPr marL="679450" lvl="2" indent="0">
              <a:buNone/>
            </a:pPr>
            <a:endParaRPr lang="en-GB" sz="1400" dirty="0"/>
          </a:p>
          <a:p>
            <a:pPr marL="679450" lvl="2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2BF1-BC35-B749-86B8-EB5FE3553E83}"/>
              </a:ext>
            </a:extLst>
          </p:cNvPr>
          <p:cNvSpPr txBox="1"/>
          <p:nvPr/>
        </p:nvSpPr>
        <p:spPr>
          <a:xfrm>
            <a:off x="2876248" y="778522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STUDENT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491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800DC0C-5D70-924B-B3E2-455BB411CE1F}"/>
              </a:ext>
            </a:extLst>
          </p:cNvPr>
          <p:cNvSpPr txBox="1">
            <a:spLocks/>
          </p:cNvSpPr>
          <p:nvPr/>
        </p:nvSpPr>
        <p:spPr>
          <a:xfrm>
            <a:off x="611187" y="2681099"/>
            <a:ext cx="2514600" cy="3033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1</a:t>
            </a:r>
            <a:r>
              <a:rPr lang="en-GB" sz="1800" b="1" dirty="0"/>
              <a:t> </a:t>
            </a:r>
            <a:r>
              <a:rPr lang="en-GB" b="1" dirty="0"/>
              <a:t>CARE UNDER FIRE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RETURN FIRE </a:t>
            </a:r>
          </a:p>
          <a:p>
            <a:pPr marL="0" indent="0" algn="ctr">
              <a:buNone/>
            </a:pPr>
            <a:r>
              <a:rPr lang="en-GB" dirty="0"/>
              <a:t>AND TAKE COVER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Quick decision-making:</a:t>
            </a:r>
          </a:p>
          <a:p>
            <a:r>
              <a:rPr lang="en-GB" sz="1400" dirty="0"/>
              <a:t>Consider scene safety</a:t>
            </a:r>
          </a:p>
          <a:p>
            <a:r>
              <a:rPr lang="en-GB" sz="1400" dirty="0"/>
              <a:t>Identify and control life-threatening bleeding</a:t>
            </a:r>
          </a:p>
          <a:p>
            <a:r>
              <a:rPr lang="en-GB" sz="1400" dirty="0"/>
              <a:t>Move casualty to safety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Three PHASES of TFMA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0E31D-D568-3843-BFE7-EC8A4B1B9E4E}"/>
              </a:ext>
            </a:extLst>
          </p:cNvPr>
          <p:cNvSpPr txBox="1">
            <a:spLocks/>
          </p:cNvSpPr>
          <p:nvPr/>
        </p:nvSpPr>
        <p:spPr>
          <a:xfrm>
            <a:off x="3125787" y="2711579"/>
            <a:ext cx="2667000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2</a:t>
            </a:r>
            <a:r>
              <a:rPr lang="en-GB" sz="1800" b="1" dirty="0"/>
              <a:t> </a:t>
            </a:r>
            <a:r>
              <a:rPr lang="en-GB" b="1" dirty="0"/>
              <a:t>TACTICAL FIELD CARE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COVER AND </a:t>
            </a:r>
          </a:p>
          <a:p>
            <a:pPr marL="0" indent="0" algn="ctr">
              <a:buNone/>
            </a:pPr>
            <a:r>
              <a:rPr lang="en-GB" dirty="0"/>
              <a:t>CONCEALMENT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Basic Management Plan:</a:t>
            </a:r>
          </a:p>
          <a:p>
            <a:r>
              <a:rPr lang="en-GB" sz="1400" dirty="0"/>
              <a:t>Maintain tactical situational awareness</a:t>
            </a:r>
          </a:p>
          <a:p>
            <a:r>
              <a:rPr lang="en-GB" sz="1400" dirty="0"/>
              <a:t>Triage casualties as required</a:t>
            </a:r>
          </a:p>
          <a:p>
            <a:r>
              <a:rPr lang="en-GB" sz="1400" dirty="0"/>
              <a:t>MARCH PAWS assessment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AF999E-465F-5B4D-837E-F51BDB6C4879}"/>
              </a:ext>
            </a:extLst>
          </p:cNvPr>
          <p:cNvSpPr txBox="1">
            <a:spLocks/>
          </p:cNvSpPr>
          <p:nvPr/>
        </p:nvSpPr>
        <p:spPr>
          <a:xfrm>
            <a:off x="6097587" y="2711579"/>
            <a:ext cx="3276600" cy="3765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3</a:t>
            </a:r>
            <a:r>
              <a:rPr lang="en-GB" sz="1800" b="1" dirty="0"/>
              <a:t> </a:t>
            </a:r>
            <a:r>
              <a:rPr lang="en-GB" b="1" dirty="0"/>
              <a:t>TACTICAL EVACUATION CARE</a:t>
            </a:r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More deliberate assessment and treatment of unrecognized life-threatening injuries:</a:t>
            </a:r>
          </a:p>
          <a:p>
            <a:r>
              <a:rPr lang="en-GB" sz="1400" dirty="0"/>
              <a:t>Pre-evacuation procedures</a:t>
            </a:r>
          </a:p>
          <a:p>
            <a:r>
              <a:rPr lang="en-GB" sz="1400" dirty="0"/>
              <a:t>Continuation of documentation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200" b="1" dirty="0"/>
              <a:t>NOTE: This is covered in more advanced TFMA training!</a:t>
            </a:r>
          </a:p>
          <a:p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6CDD74B7-6E45-5440-A19E-DF5002FBFBAB}"/>
              </a:ext>
            </a:extLst>
          </p:cNvPr>
          <p:cNvSpPr/>
          <p:nvPr/>
        </p:nvSpPr>
        <p:spPr>
          <a:xfrm>
            <a:off x="4306887" y="5653253"/>
            <a:ext cx="495300" cy="3950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C0216-3484-6147-A790-D11AFEDF62D3}"/>
              </a:ext>
            </a:extLst>
          </p:cNvPr>
          <p:cNvSpPr/>
          <p:nvPr/>
        </p:nvSpPr>
        <p:spPr>
          <a:xfrm>
            <a:off x="3430587" y="6050280"/>
            <a:ext cx="2286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44605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839787" y="2203915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CASUALTY AND RESPONDER NO</a:t>
            </a:r>
          </a:p>
          <a:p>
            <a:pPr algn="ctr"/>
            <a:r>
              <a:rPr lang="en-GB" sz="3200" dirty="0"/>
              <a:t>LONGER UNDER EFFECTIVE ENEMY</a:t>
            </a:r>
          </a:p>
          <a:p>
            <a:pPr algn="ctr"/>
            <a:r>
              <a:rPr lang="en-GB" sz="3200" dirty="0"/>
              <a:t>FIRE OR THREAT</a:t>
            </a:r>
          </a:p>
          <a:p>
            <a:pPr algn="ctr"/>
            <a:r>
              <a:rPr lang="en-GB" sz="3600" b="1" dirty="0"/>
              <a:t>ENTER INTO THE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TACTICAL FIELD CARE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(TFC) PHASE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PHASE 2: 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TACTICAL FIELD CARE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394859" y="3016744"/>
            <a:ext cx="30492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Having transitioned from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Care Under Fire (CUF),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further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assessment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care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can be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more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deliberate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following the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MARCH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PAWS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sequence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62856-5513-F74C-9D88-652809BEE557}"/>
              </a:ext>
            </a:extLst>
          </p:cNvPr>
          <p:cNvSpPr txBox="1"/>
          <p:nvPr/>
        </p:nvSpPr>
        <p:spPr>
          <a:xfrm>
            <a:off x="1306850" y="1715630"/>
            <a:ext cx="71536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TFC IS CARE RENDERED WHEN NO</a:t>
            </a:r>
          </a:p>
          <a:p>
            <a:pPr algn="ctr"/>
            <a:r>
              <a:rPr lang="en-GB" dirty="0"/>
              <a:t>LONGER UNDER EFFECTIVE ENEMY FIRE</a:t>
            </a:r>
          </a:p>
          <a:p>
            <a:pPr algn="ctr"/>
            <a:r>
              <a:rPr lang="en-GB" dirty="0"/>
              <a:t>OR THREAT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5E664-2433-3F46-8227-5204DFFB4F70}"/>
              </a:ext>
            </a:extLst>
          </p:cNvPr>
          <p:cNvSpPr txBox="1"/>
          <p:nvPr/>
        </p:nvSpPr>
        <p:spPr>
          <a:xfrm>
            <a:off x="3579607" y="2977514"/>
            <a:ext cx="25309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This does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mean that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danger is over – the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tactical situation could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change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back to CUF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AT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ANY TIME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402E3-5BE4-3440-9DFF-619A6003C651}"/>
              </a:ext>
            </a:extLst>
          </p:cNvPr>
          <p:cNvSpPr txBox="1"/>
          <p:nvPr/>
        </p:nvSpPr>
        <p:spPr>
          <a:xfrm>
            <a:off x="915987" y="5349866"/>
            <a:ext cx="4608954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Tactical Field Care also encompasses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combat/tactical environment not involving enemy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fire (e.g., parachute injury in combat zone)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6636376" y="2977514"/>
            <a:ext cx="25699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IMPORTANT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CONSIDERATIONS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Mission personnel should</a:t>
            </a:r>
          </a:p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constantly maintain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their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situational awareness of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potential threat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from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hostile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SECURITY AND SAFETY 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IN TACTICAL FIELD CARE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839787" y="2590800"/>
            <a:ext cx="29675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Establish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a security perimeter in accordance with unit tactical standard operating procedures and/or battle drills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Maintain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tactical situational awareness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5544906" y="2558716"/>
            <a:ext cx="352448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CASUALTIES WITH</a:t>
            </a:r>
          </a:p>
          <a:p>
            <a:r>
              <a:rPr lang="en-GB" sz="1600" b="1" dirty="0">
                <a:solidFill>
                  <a:srgbClr val="000000"/>
                </a:solidFill>
              </a:rPr>
              <a:t>ALTERED MENTAL STATUS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SHOULD HAVE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Weapons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cleared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secured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Communications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secured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Sensitive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items redistributed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Weapons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radios DO NOT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mix well with shock or narcotics</a:t>
            </a:r>
          </a:p>
          <a:p>
            <a:endParaRPr lang="en-GB" sz="12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F83E2-2AFA-B041-8E57-888C82F7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5" b="92282" l="6075" r="93224">
                        <a14:foregroundMark x1="10514" y1="89933" x2="10514" y2="68121"/>
                        <a14:foregroundMark x1="10514" y1="68121" x2="16589" y2="26174"/>
                        <a14:foregroundMark x1="16589" y1="26174" x2="15187" y2="21141"/>
                        <a14:foregroundMark x1="14252" y1="6711" x2="12850" y2="6040"/>
                        <a14:foregroundMark x1="6542" y1="49664" x2="8411" y2="40940"/>
                        <a14:foregroundMark x1="61215" y1="86242" x2="29907" y2="88591"/>
                        <a14:foregroundMark x1="93224" y1="80872" x2="80374" y2="89597"/>
                        <a14:foregroundMark x1="80374" y1="89597" x2="67523" y2="92282"/>
                        <a14:foregroundMark x1="92290" y1="88255" x2="93224" y2="81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4606736"/>
            <a:ext cx="3452242" cy="2403664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92E58725-60AD-5947-80AC-1C0DEEDCE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0" y="4105852"/>
            <a:ext cx="2399040" cy="2119398"/>
          </a:xfrm>
          <a:prstGeom prst="rect">
            <a:avLst/>
          </a:prstGeom>
        </p:spPr>
      </p:pic>
      <p:pic>
        <p:nvPicPr>
          <p:cNvPr id="12" name="Picture 11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7D80E0C-599D-5842-81F6-B0AC3F43F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6" y="5131044"/>
            <a:ext cx="2812969" cy="15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OTHER CONSIDERATIONS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BB6D1-275A-D447-8943-C29B6F0DA5BC}"/>
              </a:ext>
            </a:extLst>
          </p:cNvPr>
          <p:cNvSpPr txBox="1"/>
          <p:nvPr/>
        </p:nvSpPr>
        <p:spPr>
          <a:xfrm>
            <a:off x="613646" y="2262394"/>
            <a:ext cx="288893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TFC is when the casualty and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person rendering care are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NOT under direct fire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5E664-2433-3F46-8227-5204DFFB4F70}"/>
              </a:ext>
            </a:extLst>
          </p:cNvPr>
          <p:cNvSpPr txBox="1"/>
          <p:nvPr/>
        </p:nvSpPr>
        <p:spPr>
          <a:xfrm>
            <a:off x="3458209" y="3242849"/>
            <a:ext cx="30573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LIMITED SUPPLIES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Medical equipment and supplies are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LIMITED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to what is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carried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into the field by the FMA and the individual UN member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6559910" y="2462733"/>
            <a:ext cx="29522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</a:rPr>
              <a:t>REMEMBER: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Always use the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casualty’s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BFAK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FIRST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TFC can turn into a CUF situation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unexpectedly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Personnel should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maintain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their situational awareness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C98C0-18A3-EC42-AC43-7F25D019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4" y="3777050"/>
            <a:ext cx="2915167" cy="265848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9CF8DA3-0240-1B43-B05B-0ECFDE4FC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91" y="5072417"/>
            <a:ext cx="1904653" cy="19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CASUALTY REMOVAL/EXTRACTION PRINCIPLES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02579" y="841950"/>
            <a:ext cx="27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TACTICAL FIELD 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AFFF-1273-0142-A7B1-564EBFF0CBB0}"/>
              </a:ext>
            </a:extLst>
          </p:cNvPr>
          <p:cNvSpPr txBox="1"/>
          <p:nvPr/>
        </p:nvSpPr>
        <p:spPr>
          <a:xfrm>
            <a:off x="4268787" y="2249675"/>
            <a:ext cx="5029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first principle is safety. Safety is critical.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second principle of MARCH still applies. If possible, you may want to initiate lifesaving measures like applying a tourniquet before the extraction, and monitor them throughout the process.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The third principle is training.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DBE37-2846-1648-B91E-B78A376509EB}"/>
              </a:ext>
            </a:extLst>
          </p:cNvPr>
          <p:cNvSpPr txBox="1"/>
          <p:nvPr/>
        </p:nvSpPr>
        <p:spPr>
          <a:xfrm>
            <a:off x="4842592" y="5181600"/>
            <a:ext cx="44553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Extractions will vary based on the</a:t>
            </a:r>
          </a:p>
          <a:p>
            <a:r>
              <a:rPr lang="en-GB" b="1" dirty="0">
                <a:solidFill>
                  <a:srgbClr val="000000"/>
                </a:solidFill>
              </a:rPr>
              <a:t>mission and vehicles located in</a:t>
            </a:r>
          </a:p>
          <a:p>
            <a:r>
              <a:rPr lang="en-GB" b="1" dirty="0">
                <a:solidFill>
                  <a:srgbClr val="000000"/>
                </a:solidFill>
              </a:rPr>
              <a:t>your Area of Responsibility (AOR)</a:t>
            </a:r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0CD8A91-CDF3-ED4B-8869-905F5E536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7" b="95604" l="4353" r="91629">
                        <a14:foregroundMark x1="13170" y1="45421" x2="7924" y2="57692"/>
                        <a14:foregroundMark x1="7924" y1="57692" x2="6250" y2="86813"/>
                        <a14:foregroundMark x1="6250" y1="86813" x2="4464" y2="91392"/>
                        <a14:foregroundMark x1="55357" y1="86630" x2="64063" y2="86447"/>
                        <a14:foregroundMark x1="64063" y1="86447" x2="69866" y2="74908"/>
                        <a14:foregroundMark x1="69866" y1="74908" x2="78571" y2="73993"/>
                        <a14:foregroundMark x1="78571" y1="73993" x2="84821" y2="62821"/>
                        <a14:foregroundMark x1="84821" y1="62821" x2="91518" y2="72894"/>
                        <a14:foregroundMark x1="91518" y1="72894" x2="91741" y2="77106"/>
                        <a14:foregroundMark x1="90513" y1="67216" x2="85714" y2="82234"/>
                        <a14:foregroundMark x1="85714" y1="82234" x2="84710" y2="95604"/>
                        <a14:foregroundMark x1="79464" y1="27289" x2="78013" y2="23260"/>
                        <a14:foregroundMark x1="74888" y1="12271" x2="69754" y2="1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4191000"/>
            <a:ext cx="462670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9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1007</Words>
  <Application>Microsoft Macintosh PowerPoint</Application>
  <PresentationFormat>Custom</PresentationFormat>
  <Paragraphs>247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think-cell Slide</vt:lpstr>
      <vt:lpstr>FIELD MEDICAL ASSISTANT COURSE (FMAC)</vt:lpstr>
      <vt:lpstr>TACTICAL FIELD MEDICAL AID (TFMA) </vt:lpstr>
      <vt:lpstr> </vt:lpstr>
      <vt:lpstr> </vt:lpstr>
      <vt:lpstr> </vt:lpstr>
      <vt:lpstr> </vt:lpstr>
      <vt:lpstr> </vt:lpstr>
      <vt:lpstr> </vt:lpstr>
      <vt:lpstr> </vt:lpstr>
      <vt:lpstr>TACTICAL FIELD CARE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Patrick Thompson</cp:lastModifiedBy>
  <cp:revision>236</cp:revision>
  <cp:lastPrinted>2022-01-31T10:04:19Z</cp:lastPrinted>
  <dcterms:created xsi:type="dcterms:W3CDTF">2020-02-03T21:56:11Z</dcterms:created>
  <dcterms:modified xsi:type="dcterms:W3CDTF">2022-05-26T16:30:00Z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