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B5A-F40B-4ED9-A439-428E3F4C9451}" type="datetimeFigureOut">
              <a:rPr kumimoji="1" lang="ja-JP" altLang="en-US" smtClean="0"/>
              <a:t>2021/12/10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439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B5A-F40B-4ED9-A439-428E3F4C9451}" type="datetimeFigureOut">
              <a:rPr kumimoji="1" lang="ja-JP" altLang="en-US" smtClean="0"/>
              <a:t>2021/12/10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920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B5A-F40B-4ED9-A439-428E3F4C9451}" type="datetimeFigureOut">
              <a:rPr kumimoji="1" lang="ja-JP" altLang="en-US" smtClean="0"/>
              <a:t>2021/12/10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2094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B5A-F40B-4ED9-A439-428E3F4C9451}" type="datetimeFigureOut">
              <a:rPr kumimoji="1" lang="ja-JP" altLang="en-US" smtClean="0"/>
              <a:t>2021/12/10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8316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B5A-F40B-4ED9-A439-428E3F4C9451}" type="datetimeFigureOut">
              <a:rPr kumimoji="1" lang="ja-JP" altLang="en-US" smtClean="0"/>
              <a:t>2021/12/10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0449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B5A-F40B-4ED9-A439-428E3F4C9451}" type="datetimeFigureOut">
              <a:rPr kumimoji="1" lang="ja-JP" altLang="en-US" smtClean="0"/>
              <a:t>2021/12/10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2188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B5A-F40B-4ED9-A439-428E3F4C9451}" type="datetimeFigureOut">
              <a:rPr kumimoji="1" lang="ja-JP" altLang="en-US" smtClean="0"/>
              <a:t>2021/12/10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480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B5A-F40B-4ED9-A439-428E3F4C9451}" type="datetimeFigureOut">
              <a:rPr kumimoji="1" lang="ja-JP" altLang="en-US" smtClean="0"/>
              <a:t>2021/12/10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7312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B5A-F40B-4ED9-A439-428E3F4C9451}" type="datetimeFigureOut">
              <a:rPr kumimoji="1" lang="ja-JP" altLang="en-US" smtClean="0"/>
              <a:t>2021/12/10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942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B5A-F40B-4ED9-A439-428E3F4C9451}" type="datetimeFigureOut">
              <a:rPr kumimoji="1" lang="ja-JP" altLang="en-US" smtClean="0"/>
              <a:t>2021/12/10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0182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4B5A-F40B-4ED9-A439-428E3F4C9451}" type="datetimeFigureOut">
              <a:rPr kumimoji="1" lang="ja-JP" altLang="en-US" smtClean="0"/>
              <a:t>2021/12/10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9921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4B5A-F40B-4ED9-A439-428E3F4C9451}" type="datetimeFigureOut">
              <a:rPr kumimoji="1" lang="ja-JP" altLang="en-US" smtClean="0"/>
              <a:t>2021/12/10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1A0E3-8C33-48DA-85E8-35EBAC358B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802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7250" y="19647"/>
            <a:ext cx="1658715" cy="3804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lIns="36000" tIns="36000" rIns="36000" bIns="36000">
            <a:spAutoFit/>
          </a:bodyPr>
          <a:lstStyle/>
          <a:p>
            <a:pPr lvl="0" algn="l"/>
            <a:r>
              <a:rPr lang="en-US" altLang="ja-JP" sz="2000" dirty="0" smtClean="0">
                <a:latin typeface="Times New Roman" panose="02020603050405020304" pitchFamily="18" charset="0"/>
                <a:ea typeface="HG創英角ｺﾞｼｯｸUB" pitchFamily="49" charset="-128"/>
                <a:cs typeface="Times New Roman" panose="02020603050405020304" pitchFamily="18" charset="0"/>
              </a:rPr>
              <a:t> FINAL</a:t>
            </a:r>
            <a:r>
              <a:rPr lang="ja-JP" altLang="en-US" sz="2000" dirty="0" smtClean="0">
                <a:latin typeface="Times New Roman" panose="02020603050405020304" pitchFamily="18" charset="0"/>
                <a:ea typeface="HG創英角ｺﾞｼｯｸUB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2000" dirty="0" smtClean="0">
                <a:latin typeface="Times New Roman" panose="02020603050405020304" pitchFamily="18" charset="0"/>
                <a:ea typeface="HG創英角ｺﾞｼｯｸUB" pitchFamily="49" charset="-128"/>
                <a:cs typeface="Times New Roman" panose="02020603050405020304" pitchFamily="18" charset="0"/>
              </a:rPr>
              <a:t>TASK </a:t>
            </a:r>
            <a:endParaRPr lang="en-US" altLang="ja-JP" sz="2000" dirty="0">
              <a:solidFill>
                <a:srgbClr val="FF0000"/>
              </a:solidFill>
              <a:latin typeface="Times New Roman" panose="02020603050405020304" pitchFamily="18" charset="0"/>
              <a:ea typeface="HG創英角ｺﾞｼｯｸUB" pitchFamily="49" charset="-128"/>
              <a:cs typeface="Times New Roman" panose="02020603050405020304" pitchFamily="18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7250" y="2112266"/>
            <a:ext cx="1668200" cy="288147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>
            <a:spAutoFit/>
          </a:bodyPr>
          <a:lstStyle/>
          <a:p>
            <a:pPr lvl="0" algn="l"/>
            <a:r>
              <a:rPr lang="en-US" altLang="ja-JP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Answer Sheet</a:t>
            </a:r>
            <a:r>
              <a:rPr lang="en-US" altLang="ja-JP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1260814" y="548696"/>
            <a:ext cx="7570346" cy="1785104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altLang="ja-JP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</a:t>
            </a:r>
            <a:r>
              <a:rPr lang="en-US" altLang="ja-JP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construction process chart under </a:t>
            </a:r>
            <a:r>
              <a:rPr lang="en-US" altLang="ja-JP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given conditions</a:t>
            </a:r>
            <a:r>
              <a:rPr lang="en-US" altLang="ja-JP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altLang="ja-JP" sz="11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*The following procedures are </a:t>
            </a:r>
            <a:r>
              <a:rPr lang="en-US" altLang="ja-JP" sz="11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ja-JP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sequence, and you have to sort them yourself. </a:t>
            </a:r>
          </a:p>
          <a:p>
            <a:r>
              <a:rPr lang="en-US" altLang="ja-JP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[Compactions] </a:t>
            </a:r>
            <a:r>
              <a:rPr lang="en-US" altLang="ja-JP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work volume: 320 m</a:t>
            </a:r>
            <a:r>
              <a:rPr lang="en-US" altLang="ja-JP" sz="11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machinery: road roller x1/ required work capacity: 62 man-days</a:t>
            </a:r>
            <a:endParaRPr lang="ja-JP" altLang="ja-JP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ja-JP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Survey and work start] </a:t>
            </a:r>
            <a:r>
              <a:rPr lang="en-US" altLang="ja-JP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work volume: 100 </a:t>
            </a:r>
            <a:r>
              <a:rPr lang="en-US" altLang="ja-JP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m/ </a:t>
            </a:r>
            <a:r>
              <a:rPr lang="en-US" altLang="ja-JP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persons: 4/ required work capacity: 2 </a:t>
            </a:r>
            <a:r>
              <a:rPr lang="en-US" altLang="ja-JP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man-days</a:t>
            </a:r>
            <a:endParaRPr lang="en-US" altLang="ja-JP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[Cut and filled </a:t>
            </a:r>
            <a:r>
              <a:rPr lang="en-US" altLang="ja-JP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soil] </a:t>
            </a:r>
            <a:r>
              <a:rPr lang="en-US" altLang="ja-JP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work volume: 160 m</a:t>
            </a:r>
            <a:r>
              <a:rPr lang="en-US" altLang="ja-JP" sz="11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ja-JP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machinery: hydraulic excavator x1/ required work volume: 80 man-days</a:t>
            </a:r>
            <a:endParaRPr lang="ja-JP" altLang="ja-JP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ja-JP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ja-JP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Leveling]</a:t>
            </a:r>
            <a:r>
              <a:rPr lang="en-US" altLang="ja-JP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Required work volume:160m</a:t>
            </a:r>
            <a:r>
              <a:rPr lang="en-US" altLang="ja-JP" sz="11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ja-JP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machinery: grader x1/ required work capacity: 52 </a:t>
            </a:r>
            <a:r>
              <a:rPr lang="en-US" altLang="ja-JP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man-day</a:t>
            </a:r>
            <a:endParaRPr lang="en-US" altLang="ja-JP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ja-JP" sz="11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What to do: </a:t>
            </a:r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en-US" altLang="ja-JP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Fill out the work progress chart and draw the daily process line (bar chart)</a:t>
            </a:r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en-US" altLang="ja-JP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alculate </a:t>
            </a:r>
            <a:r>
              <a:rPr lang="en-US" altLang="ja-JP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values of daily </a:t>
            </a:r>
            <a:r>
              <a:rPr lang="en-US" altLang="ja-JP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man-days &amp; progress, c</a:t>
            </a:r>
            <a:r>
              <a:rPr lang="en-US" altLang="ja-JP" sz="1100" b="1" i="1" dirty="0" smtClean="0">
                <a:latin typeface="Times New Roman" panose="02020603050405020304" pitchFamily="18" charset="0"/>
                <a:ea typeface="HGP創英角ｺﾞｼｯｸUB" pitchFamily="50" charset="-128"/>
                <a:cs typeface="Times New Roman" panose="02020603050405020304" pitchFamily="18" charset="0"/>
              </a:rPr>
              <a:t>umulative man-days &amp; progress </a:t>
            </a:r>
          </a:p>
          <a:p>
            <a:pPr marL="171450" indent="-171450" algn="l">
              <a:buFont typeface="Wingdings" panose="05000000000000000000" pitchFamily="2" charset="2"/>
              <a:buChar char="Ø"/>
            </a:pPr>
            <a:r>
              <a:rPr lang="en-US" altLang="ja-JP" sz="1100" b="1" i="1" dirty="0" smtClean="0">
                <a:latin typeface="Times New Roman" panose="02020603050405020304" pitchFamily="18" charset="0"/>
                <a:ea typeface="HGP創英角ｺﾞｼｯｸUB" pitchFamily="50" charset="-128"/>
                <a:cs typeface="Times New Roman" panose="02020603050405020304" pitchFamily="18" charset="0"/>
              </a:rPr>
              <a:t>Draw the planned </a:t>
            </a:r>
            <a:r>
              <a:rPr lang="en-US" altLang="ja-JP" sz="1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curve</a:t>
            </a:r>
            <a:endParaRPr lang="ja-JP" altLang="en-US" sz="11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20041"/>
              </p:ext>
            </p:extLst>
          </p:nvPr>
        </p:nvGraphicFramePr>
        <p:xfrm>
          <a:off x="227224" y="2358614"/>
          <a:ext cx="8540646" cy="4433362"/>
        </p:xfrm>
        <a:graphic>
          <a:graphicData uri="http://schemas.openxmlformats.org/drawingml/2006/table">
            <a:tbl>
              <a:tblPr/>
              <a:tblGrid>
                <a:gridCol w="879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49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4132">
                  <a:extLst>
                    <a:ext uri="{9D8B030D-6E8A-4147-A177-3AD203B41FA5}">
                      <a16:colId xmlns:a16="http://schemas.microsoft.com/office/drawing/2014/main" val="2253839674"/>
                    </a:ext>
                  </a:extLst>
                </a:gridCol>
                <a:gridCol w="9929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3275">
                  <a:extLst>
                    <a:ext uri="{9D8B030D-6E8A-4147-A177-3AD203B41FA5}">
                      <a16:colId xmlns:a16="http://schemas.microsoft.com/office/drawing/2014/main" val="1106957663"/>
                    </a:ext>
                  </a:extLst>
                </a:gridCol>
                <a:gridCol w="773275">
                  <a:extLst>
                    <a:ext uri="{9D8B030D-6E8A-4147-A177-3AD203B41FA5}">
                      <a16:colId xmlns:a16="http://schemas.microsoft.com/office/drawing/2014/main" val="2730348974"/>
                    </a:ext>
                  </a:extLst>
                </a:gridCol>
                <a:gridCol w="773275">
                  <a:extLst>
                    <a:ext uri="{9D8B030D-6E8A-4147-A177-3AD203B41FA5}">
                      <a16:colId xmlns:a16="http://schemas.microsoft.com/office/drawing/2014/main" val="2577553242"/>
                    </a:ext>
                  </a:extLst>
                </a:gridCol>
                <a:gridCol w="773275">
                  <a:extLst>
                    <a:ext uri="{9D8B030D-6E8A-4147-A177-3AD203B41FA5}">
                      <a16:colId xmlns:a16="http://schemas.microsoft.com/office/drawing/2014/main" val="832195627"/>
                    </a:ext>
                  </a:extLst>
                </a:gridCol>
              </a:tblGrid>
              <a:tr h="312399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Work item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Required work volume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Machine power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Human power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Day1</a:t>
                      </a: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Day2</a:t>
                      </a: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Day3</a:t>
                      </a: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Day4</a:t>
                      </a: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Machinery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Required work capacity </a:t>
                      </a: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Number of persons</a:t>
                      </a: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Required work capacity </a:t>
                      </a: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240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Man-days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Man-days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Survey and work start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100m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Cut and filled soil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160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㎥</a:t>
                      </a: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Hydraulic excavator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80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30</a:t>
                      </a: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50</a:t>
                      </a: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4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Leveling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160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㎥</a:t>
                      </a: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Grader 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52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52</a:t>
                      </a: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12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Compactions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320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㎥</a:t>
                      </a:r>
                      <a:endParaRPr kumimoji="1" lang="ja-JP" altLang="en-US" sz="1100" b="0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Road roller 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62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62</a:t>
                      </a: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78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Total man-days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196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Man-days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946327"/>
                  </a:ext>
                </a:extLst>
              </a:tr>
              <a:tr h="30778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Daily man-days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32</a:t>
                      </a: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50</a:t>
                      </a: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114</a:t>
                      </a: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9689985"/>
                  </a:ext>
                </a:extLst>
              </a:tr>
              <a:tr h="30778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Cumulative man-days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32</a:t>
                      </a: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82</a:t>
                      </a: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196</a:t>
                      </a: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8692790"/>
                  </a:ext>
                </a:extLst>
              </a:tr>
              <a:tr h="30778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Daily progress(%)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16</a:t>
                      </a: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26</a:t>
                      </a: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58</a:t>
                      </a: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866300"/>
                  </a:ext>
                </a:extLst>
              </a:tr>
              <a:tr h="30778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Cumulative progress(%)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  <a:cs typeface="Times New Roman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16</a:t>
                      </a: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42</a:t>
                      </a: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100</a:t>
                      </a: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HGP創英角ｺﾞｼｯｸUB" pitchFamily="50" charset="-128"/>
                          <a:cs typeface="Times New Roman" panose="02020603050405020304" pitchFamily="18" charset="0"/>
                        </a:rPr>
                        <a:t>100</a:t>
                      </a: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HGP創英角ｺﾞｼｯｸUB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" marR="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 bwMode="auto">
          <a:xfrm>
            <a:off x="5683155" y="3499726"/>
            <a:ext cx="374652" cy="152400"/>
          </a:xfrm>
          <a:prstGeom prst="rect">
            <a:avLst/>
          </a:prstGeom>
          <a:solidFill>
            <a:srgbClr val="FFCCFF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ＭＳ ゴシック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6090480" y="3960435"/>
            <a:ext cx="350841" cy="152400"/>
          </a:xfrm>
          <a:prstGeom prst="rect">
            <a:avLst/>
          </a:prstGeom>
          <a:solidFill>
            <a:srgbClr val="FFCCFF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ＭＳ ゴシック" pitchFamily="49" charset="-128"/>
              <a:cs typeface="Times New Roman" panose="02020603050405020304" pitchFamily="18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6438743" y="3960435"/>
            <a:ext cx="639756" cy="152400"/>
          </a:xfrm>
          <a:prstGeom prst="rect">
            <a:avLst/>
          </a:prstGeom>
          <a:solidFill>
            <a:srgbClr val="FFCCFF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ＭＳ ゴシック" pitchFamily="49" charset="-128"/>
              <a:cs typeface="Times New Roman" panose="02020603050405020304" pitchFamily="18" charset="0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7224437" y="4422895"/>
            <a:ext cx="382588" cy="152400"/>
          </a:xfrm>
          <a:prstGeom prst="rect">
            <a:avLst/>
          </a:prstGeom>
          <a:solidFill>
            <a:srgbClr val="FFCCFF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ＭＳ ゴシック" pitchFamily="49" charset="-128"/>
              <a:cs typeface="Times New Roman" panose="02020603050405020304" pitchFamily="18" charset="0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7657873" y="4870545"/>
            <a:ext cx="348297" cy="152400"/>
          </a:xfrm>
          <a:prstGeom prst="rect">
            <a:avLst/>
          </a:prstGeom>
          <a:solidFill>
            <a:srgbClr val="FFCCFF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ＭＳ ゴシック" pitchFamily="49" charset="-128"/>
              <a:cs typeface="Times New Roman" panose="02020603050405020304" pitchFamily="18" charset="0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8106157" y="3511385"/>
            <a:ext cx="386498" cy="15115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  <a:ea typeface="ＭＳ ゴシック" pitchFamily="49" charset="-128"/>
                <a:cs typeface="Times New Roman" panose="02020603050405020304" pitchFamily="18" charset="0"/>
              </a:rPr>
              <a:t>Extra day </a:t>
            </a: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ea typeface="ＭＳ ゴシック" pitchFamily="49" charset="-128"/>
              <a:cs typeface="Times New Roman" panose="02020603050405020304" pitchFamily="18" charset="0"/>
            </a:endParaRPr>
          </a:p>
        </p:txBody>
      </p:sp>
      <p:sp>
        <p:nvSpPr>
          <p:cNvPr id="16" name="Text Box 93"/>
          <p:cNvSpPr txBox="1">
            <a:spLocks noChangeArrowheads="1"/>
          </p:cNvSpPr>
          <p:nvPr/>
        </p:nvSpPr>
        <p:spPr bwMode="auto">
          <a:xfrm>
            <a:off x="8738947" y="3205336"/>
            <a:ext cx="415498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ctr" eaLnBrk="1" hangingPunct="1"/>
            <a:r>
              <a:rPr lang="en-US" altLang="ja-JP" sz="1200" dirty="0">
                <a:latin typeface="Times New Roman" panose="020206030504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100</a:t>
            </a:r>
          </a:p>
          <a:p>
            <a:pPr algn="ctr" eaLnBrk="1" hangingPunct="1"/>
            <a:endParaRPr lang="en-US" altLang="ja-JP" sz="1200" dirty="0">
              <a:latin typeface="Times New Roman" panose="02020603050405020304" pitchFamily="18" charset="0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ja-JP" sz="1200" dirty="0">
                <a:latin typeface="Times New Roman" panose="020206030504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80</a:t>
            </a:r>
          </a:p>
          <a:p>
            <a:pPr algn="ctr" eaLnBrk="1" hangingPunct="1"/>
            <a:endParaRPr lang="en-US" altLang="ja-JP" sz="1200" dirty="0">
              <a:latin typeface="Times New Roman" panose="02020603050405020304" pitchFamily="18" charset="0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ja-JP" sz="1200" dirty="0">
                <a:latin typeface="Times New Roman" panose="020206030504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60</a:t>
            </a:r>
          </a:p>
          <a:p>
            <a:pPr algn="ctr" eaLnBrk="1" hangingPunct="1"/>
            <a:endParaRPr lang="en-US" altLang="ja-JP" sz="1200" dirty="0">
              <a:latin typeface="Times New Roman" panose="02020603050405020304" pitchFamily="18" charset="0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ja-JP" sz="1200" dirty="0">
                <a:latin typeface="Times New Roman" panose="020206030504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40</a:t>
            </a:r>
          </a:p>
          <a:p>
            <a:pPr algn="ctr" eaLnBrk="1" hangingPunct="1"/>
            <a:endParaRPr lang="en-US" altLang="ja-JP" sz="1200" dirty="0">
              <a:latin typeface="Times New Roman" panose="02020603050405020304" pitchFamily="18" charset="0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ja-JP" sz="1200" dirty="0">
                <a:latin typeface="Times New Roman" panose="020206030504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20</a:t>
            </a:r>
          </a:p>
          <a:p>
            <a:pPr algn="ctr" eaLnBrk="1" hangingPunct="1"/>
            <a:endParaRPr lang="en-US" altLang="ja-JP" sz="1200" dirty="0">
              <a:latin typeface="Times New Roman" panose="02020603050405020304" pitchFamily="18" charset="0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ja-JP" sz="1200" dirty="0">
                <a:latin typeface="Times New Roman" panose="020206030504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1" name="フリーフォーム 20"/>
          <p:cNvSpPr/>
          <p:nvPr/>
        </p:nvSpPr>
        <p:spPr bwMode="auto">
          <a:xfrm>
            <a:off x="5683155" y="3254964"/>
            <a:ext cx="3082565" cy="1979629"/>
          </a:xfrm>
          <a:custGeom>
            <a:avLst/>
            <a:gdLst>
              <a:gd name="connsiteX0" fmla="*/ 0 w 3082565"/>
              <a:gd name="connsiteY0" fmla="*/ 2076736 h 2076736"/>
              <a:gd name="connsiteX1" fmla="*/ 763571 w 3082565"/>
              <a:gd name="connsiteY1" fmla="*/ 1793931 h 2076736"/>
              <a:gd name="connsiteX2" fmla="*/ 1536569 w 3082565"/>
              <a:gd name="connsiteY2" fmla="*/ 1181189 h 2076736"/>
              <a:gd name="connsiteX3" fmla="*/ 2318994 w 3082565"/>
              <a:gd name="connsiteY3" fmla="*/ 106533 h 2076736"/>
              <a:gd name="connsiteX4" fmla="*/ 3082565 w 3082565"/>
              <a:gd name="connsiteY4" fmla="*/ 97107 h 2076736"/>
              <a:gd name="connsiteX0" fmla="*/ 0 w 3082565"/>
              <a:gd name="connsiteY0" fmla="*/ 2015328 h 2015328"/>
              <a:gd name="connsiteX1" fmla="*/ 763571 w 3082565"/>
              <a:gd name="connsiteY1" fmla="*/ 1732523 h 2015328"/>
              <a:gd name="connsiteX2" fmla="*/ 1536569 w 3082565"/>
              <a:gd name="connsiteY2" fmla="*/ 1119781 h 2015328"/>
              <a:gd name="connsiteX3" fmla="*/ 2318994 w 3082565"/>
              <a:gd name="connsiteY3" fmla="*/ 45125 h 2015328"/>
              <a:gd name="connsiteX4" fmla="*/ 3082565 w 3082565"/>
              <a:gd name="connsiteY4" fmla="*/ 35699 h 2015328"/>
              <a:gd name="connsiteX0" fmla="*/ 0 w 3082565"/>
              <a:gd name="connsiteY0" fmla="*/ 1979629 h 1979629"/>
              <a:gd name="connsiteX1" fmla="*/ 763571 w 3082565"/>
              <a:gd name="connsiteY1" fmla="*/ 1696824 h 1979629"/>
              <a:gd name="connsiteX2" fmla="*/ 1536569 w 3082565"/>
              <a:gd name="connsiteY2" fmla="*/ 1084082 h 1979629"/>
              <a:gd name="connsiteX3" fmla="*/ 2318994 w 3082565"/>
              <a:gd name="connsiteY3" fmla="*/ 9426 h 1979629"/>
              <a:gd name="connsiteX4" fmla="*/ 3082565 w 3082565"/>
              <a:gd name="connsiteY4" fmla="*/ 0 h 1979629"/>
              <a:gd name="connsiteX0" fmla="*/ 0 w 3082565"/>
              <a:gd name="connsiteY0" fmla="*/ 1981912 h 1981912"/>
              <a:gd name="connsiteX1" fmla="*/ 763571 w 3082565"/>
              <a:gd name="connsiteY1" fmla="*/ 1699107 h 1981912"/>
              <a:gd name="connsiteX2" fmla="*/ 1536569 w 3082565"/>
              <a:gd name="connsiteY2" fmla="*/ 1086365 h 1981912"/>
              <a:gd name="connsiteX3" fmla="*/ 2318994 w 3082565"/>
              <a:gd name="connsiteY3" fmla="*/ 11709 h 1981912"/>
              <a:gd name="connsiteX4" fmla="*/ 3082565 w 3082565"/>
              <a:gd name="connsiteY4" fmla="*/ 2283 h 1981912"/>
              <a:gd name="connsiteX0" fmla="*/ 0 w 3082565"/>
              <a:gd name="connsiteY0" fmla="*/ 1979629 h 1979629"/>
              <a:gd name="connsiteX1" fmla="*/ 763571 w 3082565"/>
              <a:gd name="connsiteY1" fmla="*/ 1696824 h 1979629"/>
              <a:gd name="connsiteX2" fmla="*/ 1536569 w 3082565"/>
              <a:gd name="connsiteY2" fmla="*/ 1084082 h 1979629"/>
              <a:gd name="connsiteX3" fmla="*/ 2318994 w 3082565"/>
              <a:gd name="connsiteY3" fmla="*/ 9426 h 1979629"/>
              <a:gd name="connsiteX4" fmla="*/ 3082565 w 3082565"/>
              <a:gd name="connsiteY4" fmla="*/ 0 h 1979629"/>
              <a:gd name="connsiteX0" fmla="*/ 0 w 3082565"/>
              <a:gd name="connsiteY0" fmla="*/ 1979629 h 1979629"/>
              <a:gd name="connsiteX1" fmla="*/ 763571 w 3082565"/>
              <a:gd name="connsiteY1" fmla="*/ 1696824 h 1979629"/>
              <a:gd name="connsiteX2" fmla="*/ 1536569 w 3082565"/>
              <a:gd name="connsiteY2" fmla="*/ 1084082 h 1979629"/>
              <a:gd name="connsiteX3" fmla="*/ 2318994 w 3082565"/>
              <a:gd name="connsiteY3" fmla="*/ 9426 h 1979629"/>
              <a:gd name="connsiteX4" fmla="*/ 3082565 w 3082565"/>
              <a:gd name="connsiteY4" fmla="*/ 0 h 1979629"/>
              <a:gd name="connsiteX0" fmla="*/ 0 w 3082565"/>
              <a:gd name="connsiteY0" fmla="*/ 1979629 h 1979629"/>
              <a:gd name="connsiteX1" fmla="*/ 763571 w 3082565"/>
              <a:gd name="connsiteY1" fmla="*/ 1696824 h 1979629"/>
              <a:gd name="connsiteX2" fmla="*/ 1536569 w 3082565"/>
              <a:gd name="connsiteY2" fmla="*/ 1084082 h 1979629"/>
              <a:gd name="connsiteX3" fmla="*/ 2318994 w 3082565"/>
              <a:gd name="connsiteY3" fmla="*/ 9426 h 1979629"/>
              <a:gd name="connsiteX4" fmla="*/ 3082565 w 3082565"/>
              <a:gd name="connsiteY4" fmla="*/ 0 h 1979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82565" h="1979629">
                <a:moveTo>
                  <a:pt x="0" y="1979629"/>
                </a:moveTo>
                <a:cubicBezTo>
                  <a:pt x="253738" y="1912855"/>
                  <a:pt x="507476" y="1846082"/>
                  <a:pt x="763571" y="1696824"/>
                </a:cubicBezTo>
                <a:cubicBezTo>
                  <a:pt x="1019666" y="1547566"/>
                  <a:pt x="1277332" y="1365315"/>
                  <a:pt x="1536569" y="1084082"/>
                </a:cubicBezTo>
                <a:cubicBezTo>
                  <a:pt x="1795806" y="802849"/>
                  <a:pt x="1975604" y="18656"/>
                  <a:pt x="2318994" y="9426"/>
                </a:cubicBezTo>
                <a:cubicBezTo>
                  <a:pt x="2662384" y="196"/>
                  <a:pt x="2720075" y="9623"/>
                  <a:pt x="3082565" y="0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ＭＳ ゴシック" pitchFamily="49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316733"/>
              </p:ext>
            </p:extLst>
          </p:nvPr>
        </p:nvGraphicFramePr>
        <p:xfrm>
          <a:off x="2359017" y="19647"/>
          <a:ext cx="5699922" cy="468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856">
                  <a:extLst>
                    <a:ext uri="{9D8B030D-6E8A-4147-A177-3AD203B41FA5}">
                      <a16:colId xmlns:a16="http://schemas.microsoft.com/office/drawing/2014/main" val="1609852010"/>
                    </a:ext>
                  </a:extLst>
                </a:gridCol>
                <a:gridCol w="1513566">
                  <a:extLst>
                    <a:ext uri="{9D8B030D-6E8A-4147-A177-3AD203B41FA5}">
                      <a16:colId xmlns:a16="http://schemas.microsoft.com/office/drawing/2014/main" val="4135922534"/>
                    </a:ext>
                  </a:extLst>
                </a:gridCol>
                <a:gridCol w="824043">
                  <a:extLst>
                    <a:ext uri="{9D8B030D-6E8A-4147-A177-3AD203B41FA5}">
                      <a16:colId xmlns:a16="http://schemas.microsoft.com/office/drawing/2014/main" val="3791912487"/>
                    </a:ext>
                  </a:extLst>
                </a:gridCol>
                <a:gridCol w="2228457">
                  <a:extLst>
                    <a:ext uri="{9D8B030D-6E8A-4147-A177-3AD203B41FA5}">
                      <a16:colId xmlns:a16="http://schemas.microsoft.com/office/drawing/2014/main" val="4023051897"/>
                    </a:ext>
                  </a:extLst>
                </a:gridCol>
              </a:tblGrid>
              <a:tr h="468925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1" lang="en-US" altLang="ja-JP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COUNTRY</a:t>
                      </a:r>
                      <a:endParaRPr kumimoji="1" lang="ja-JP" altLang="en-US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kumimoji="1" lang="ja-JP" altLang="en-US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NAME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505289"/>
                  </a:ext>
                </a:extLst>
              </a:tr>
            </a:tbl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8069624" y="19647"/>
            <a:ext cx="1049621" cy="7498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/>
          <a:p>
            <a:pPr lvl="0" algn="ctr"/>
            <a:r>
              <a:rPr lang="en-US" altLang="ja-JP" sz="1200" dirty="0" smtClean="0">
                <a:latin typeface="Times New Roman" panose="02020603050405020304" pitchFamily="18" charset="0"/>
                <a:ea typeface="HG創英角ｺﾞｼｯｸUB" pitchFamily="49" charset="-128"/>
                <a:cs typeface="Times New Roman" panose="02020603050405020304" pitchFamily="18" charset="0"/>
              </a:rPr>
              <a:t>Answer Sheet </a:t>
            </a:r>
          </a:p>
          <a:p>
            <a:pPr lvl="0" algn="ctr"/>
            <a:r>
              <a:rPr lang="en-US" altLang="ja-JP" sz="3200" dirty="0" smtClean="0">
                <a:latin typeface="Times New Roman" panose="02020603050405020304" pitchFamily="18" charset="0"/>
                <a:ea typeface="HG創英角ｺﾞｼｯｸUB" pitchFamily="49" charset="-128"/>
                <a:cs typeface="Times New Roman" panose="02020603050405020304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71997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264</Words>
  <Application>Microsoft Office PowerPoint</Application>
  <PresentationFormat>画面に合わせる (4:3)</PresentationFormat>
  <Paragraphs>86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HGP創英角ｺﾞｼｯｸUB</vt:lpstr>
      <vt:lpstr>HGP創英角ﾎﾟｯﾌﾟ体</vt:lpstr>
      <vt:lpstr>HG創英角ｺﾞｼｯｸUB</vt:lpstr>
      <vt:lpstr>ＭＳ ゴシック</vt:lpstr>
      <vt:lpstr>游ゴシック</vt:lpstr>
      <vt:lpstr>游ゴシック Light</vt:lpstr>
      <vt:lpstr>Arial</vt:lpstr>
      <vt:lpstr>Times New Roman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平山 晃</dc:creator>
  <cp:lastModifiedBy>平山 晃</cp:lastModifiedBy>
  <cp:revision>23</cp:revision>
  <cp:lastPrinted>2021-11-26T11:16:19Z</cp:lastPrinted>
  <dcterms:created xsi:type="dcterms:W3CDTF">2021-11-21T23:19:28Z</dcterms:created>
  <dcterms:modified xsi:type="dcterms:W3CDTF">2021-12-10T13:00:16Z</dcterms:modified>
</cp:coreProperties>
</file>