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4B5A-F40B-4ED9-A439-428E3F4C9451}" type="datetimeFigureOut">
              <a:rPr kumimoji="1" lang="ja-JP" altLang="en-US" smtClean="0"/>
              <a:t>2021/12/3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A0E3-8C33-48DA-85E8-35EBAC358B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439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4B5A-F40B-4ED9-A439-428E3F4C9451}" type="datetimeFigureOut">
              <a:rPr kumimoji="1" lang="ja-JP" altLang="en-US" smtClean="0"/>
              <a:t>2021/12/3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A0E3-8C33-48DA-85E8-35EBAC358B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920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4B5A-F40B-4ED9-A439-428E3F4C9451}" type="datetimeFigureOut">
              <a:rPr kumimoji="1" lang="ja-JP" altLang="en-US" smtClean="0"/>
              <a:t>2021/12/3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A0E3-8C33-48DA-85E8-35EBAC358B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209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4B5A-F40B-4ED9-A439-428E3F4C9451}" type="datetimeFigureOut">
              <a:rPr kumimoji="1" lang="ja-JP" altLang="en-US" smtClean="0"/>
              <a:t>2021/12/3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A0E3-8C33-48DA-85E8-35EBAC358B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8316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4B5A-F40B-4ED9-A439-428E3F4C9451}" type="datetimeFigureOut">
              <a:rPr kumimoji="1" lang="ja-JP" altLang="en-US" smtClean="0"/>
              <a:t>2021/12/3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A0E3-8C33-48DA-85E8-35EBAC358B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044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4B5A-F40B-4ED9-A439-428E3F4C9451}" type="datetimeFigureOut">
              <a:rPr kumimoji="1" lang="ja-JP" altLang="en-US" smtClean="0"/>
              <a:t>2021/12/3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A0E3-8C33-48DA-85E8-35EBAC358B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2188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4B5A-F40B-4ED9-A439-428E3F4C9451}" type="datetimeFigureOut">
              <a:rPr kumimoji="1" lang="ja-JP" altLang="en-US" smtClean="0"/>
              <a:t>2021/12/3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A0E3-8C33-48DA-85E8-35EBAC358B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480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4B5A-F40B-4ED9-A439-428E3F4C9451}" type="datetimeFigureOut">
              <a:rPr kumimoji="1" lang="ja-JP" altLang="en-US" smtClean="0"/>
              <a:t>2021/12/3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A0E3-8C33-48DA-85E8-35EBAC358B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7312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4B5A-F40B-4ED9-A439-428E3F4C9451}" type="datetimeFigureOut">
              <a:rPr kumimoji="1" lang="ja-JP" altLang="en-US" smtClean="0"/>
              <a:t>2021/12/3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A0E3-8C33-48DA-85E8-35EBAC358B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942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4B5A-F40B-4ED9-A439-428E3F4C9451}" type="datetimeFigureOut">
              <a:rPr kumimoji="1" lang="ja-JP" altLang="en-US" smtClean="0"/>
              <a:t>2021/12/3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A0E3-8C33-48DA-85E8-35EBAC358B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40182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4B5A-F40B-4ED9-A439-428E3F4C9451}" type="datetimeFigureOut">
              <a:rPr kumimoji="1" lang="ja-JP" altLang="en-US" smtClean="0"/>
              <a:t>2021/12/3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1A0E3-8C33-48DA-85E8-35EBAC358B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992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4B5A-F40B-4ED9-A439-428E3F4C9451}" type="datetimeFigureOut">
              <a:rPr kumimoji="1" lang="ja-JP" altLang="en-US" smtClean="0"/>
              <a:t>2021/12/3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1A0E3-8C33-48DA-85E8-35EBAC358B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8027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27250" y="19647"/>
            <a:ext cx="1658715" cy="3804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lIns="36000" tIns="36000" rIns="36000" bIns="36000">
            <a:spAutoFit/>
          </a:bodyPr>
          <a:lstStyle/>
          <a:p>
            <a:pPr lvl="0" algn="l"/>
            <a:r>
              <a:rPr lang="en-US" altLang="ja-JP" sz="2000" dirty="0" smtClean="0">
                <a:latin typeface="Times New Roman" panose="02020603050405020304" pitchFamily="18" charset="0"/>
                <a:ea typeface="HG創英角ｺﾞｼｯｸUB" pitchFamily="49" charset="-128"/>
                <a:cs typeface="Times New Roman" panose="02020603050405020304" pitchFamily="18" charset="0"/>
              </a:rPr>
              <a:t> FINAL</a:t>
            </a:r>
            <a:r>
              <a:rPr lang="ja-JP" altLang="en-US" sz="2000" dirty="0" smtClean="0">
                <a:latin typeface="Times New Roman" panose="02020603050405020304" pitchFamily="18" charset="0"/>
                <a:ea typeface="HG創英角ｺﾞｼｯｸUB" pitchFamily="49" charset="-128"/>
                <a:cs typeface="Times New Roman" panose="02020603050405020304" pitchFamily="18" charset="0"/>
              </a:rPr>
              <a:t> </a:t>
            </a:r>
            <a:r>
              <a:rPr lang="en-US" altLang="ja-JP" sz="2000" dirty="0" smtClean="0">
                <a:latin typeface="Times New Roman" panose="02020603050405020304" pitchFamily="18" charset="0"/>
                <a:ea typeface="HG創英角ｺﾞｼｯｸUB" pitchFamily="49" charset="-128"/>
                <a:cs typeface="Times New Roman" panose="02020603050405020304" pitchFamily="18" charset="0"/>
              </a:rPr>
              <a:t>TASK </a:t>
            </a:r>
            <a:endParaRPr lang="en-US" altLang="ja-JP" sz="2000" dirty="0">
              <a:solidFill>
                <a:srgbClr val="FF0000"/>
              </a:solidFill>
              <a:latin typeface="Times New Roman" panose="02020603050405020304" pitchFamily="18" charset="0"/>
              <a:ea typeface="HG創英角ｺﾞｼｯｸUB" pitchFamily="49" charset="-128"/>
              <a:cs typeface="Times New Roman" panose="02020603050405020304" pitchFamily="18" charset="0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7250" y="2112266"/>
            <a:ext cx="1668200" cy="288147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>
            <a:spAutoFit/>
          </a:bodyPr>
          <a:lstStyle/>
          <a:p>
            <a:pPr lvl="0" algn="l"/>
            <a:r>
              <a:rPr lang="en-US" altLang="ja-JP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ja-JP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Answer Sheet</a:t>
            </a:r>
            <a:r>
              <a:rPr lang="en-US" altLang="ja-JP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1260814" y="548696"/>
            <a:ext cx="7570346" cy="1785104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US" altLang="ja-JP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</a:t>
            </a:r>
            <a:r>
              <a:rPr lang="en-US" altLang="ja-JP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construction process chart under </a:t>
            </a:r>
            <a:r>
              <a:rPr lang="en-US" altLang="ja-JP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given conditions</a:t>
            </a:r>
            <a:r>
              <a:rPr lang="en-US" altLang="ja-JP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altLang="ja-JP" sz="11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*The following procedures are </a:t>
            </a:r>
            <a:r>
              <a:rPr lang="en-US" altLang="ja-JP" sz="11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altLang="ja-JP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sequence, and you have to sort them yourself. </a:t>
            </a:r>
          </a:p>
          <a:p>
            <a:r>
              <a:rPr lang="en-US" altLang="ja-JP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[Compactions] </a:t>
            </a:r>
            <a:r>
              <a:rPr lang="en-US" altLang="ja-JP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work volume: 320 m</a:t>
            </a:r>
            <a:r>
              <a:rPr lang="en-US" altLang="ja-JP" sz="11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ja-JP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machinery: road roller x1/ required work capacity: 62 man-days</a:t>
            </a:r>
            <a:endParaRPr lang="ja-JP" altLang="ja-JP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ja-JP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Survey and work start] 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work volume: 100 </a:t>
            </a:r>
            <a:r>
              <a:rPr lang="en-US" altLang="ja-JP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m/ 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persons: 4/ required work capacity: 2 </a:t>
            </a:r>
            <a:r>
              <a:rPr lang="en-US" altLang="ja-JP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man-days</a:t>
            </a:r>
            <a:endParaRPr lang="en-US" altLang="ja-JP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[Cut and filled </a:t>
            </a:r>
            <a:r>
              <a:rPr lang="en-US" altLang="ja-JP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soil] </a:t>
            </a:r>
            <a:r>
              <a:rPr lang="en-US" altLang="ja-JP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work volume: 160 m</a:t>
            </a:r>
            <a:r>
              <a:rPr lang="en-US" altLang="ja-JP" sz="11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ja-JP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machinery: hydraulic excavator x1/ required work volume: 80 man-days</a:t>
            </a:r>
            <a:endParaRPr lang="ja-JP" altLang="ja-JP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ja-JP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ja-JP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Leveling]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Required work volume:160m</a:t>
            </a:r>
            <a:r>
              <a:rPr lang="en-US" altLang="ja-JP" sz="11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machinery: grader x1/ required work capacity: 52 </a:t>
            </a:r>
            <a:r>
              <a:rPr lang="en-US" altLang="ja-JP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man-day</a:t>
            </a:r>
            <a:endParaRPr lang="en-US" altLang="ja-JP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ja-JP" sz="11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to do: </a:t>
            </a: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n-US" altLang="ja-JP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Fill out the work progress chart and draw the daily process line (bar chart)</a:t>
            </a: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n-US" altLang="ja-JP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ja-JP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alculate </a:t>
            </a:r>
            <a:r>
              <a:rPr lang="en-US" altLang="ja-JP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values of daily </a:t>
            </a:r>
            <a:r>
              <a:rPr lang="en-US" altLang="ja-JP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man-days &amp; progress, c</a:t>
            </a:r>
            <a:r>
              <a:rPr lang="en-US" altLang="ja-JP" sz="1100" b="1" i="1" dirty="0" smtClean="0">
                <a:latin typeface="Times New Roman" panose="02020603050405020304" pitchFamily="18" charset="0"/>
                <a:ea typeface="HGP創英角ｺﾞｼｯｸUB" pitchFamily="50" charset="-128"/>
                <a:cs typeface="Times New Roman" panose="02020603050405020304" pitchFamily="18" charset="0"/>
              </a:rPr>
              <a:t>umulative man-days &amp; progress </a:t>
            </a:r>
          </a:p>
          <a:p>
            <a:pPr marL="171450" indent="-171450" algn="l">
              <a:buFont typeface="Wingdings" panose="05000000000000000000" pitchFamily="2" charset="2"/>
              <a:buChar char="Ø"/>
            </a:pPr>
            <a:r>
              <a:rPr lang="en-US" altLang="ja-JP" sz="1100" b="1" i="1" dirty="0" smtClean="0">
                <a:latin typeface="Times New Roman" panose="02020603050405020304" pitchFamily="18" charset="0"/>
                <a:ea typeface="HGP創英角ｺﾞｼｯｸUB" pitchFamily="50" charset="-128"/>
                <a:cs typeface="Times New Roman" panose="02020603050405020304" pitchFamily="18" charset="0"/>
              </a:rPr>
              <a:t>Draw the planned </a:t>
            </a:r>
            <a:r>
              <a:rPr lang="en-US" altLang="ja-JP" sz="11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 curve</a:t>
            </a:r>
            <a:endParaRPr lang="ja-JP" altLang="en-US" sz="11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392257"/>
              </p:ext>
            </p:extLst>
          </p:nvPr>
        </p:nvGraphicFramePr>
        <p:xfrm>
          <a:off x="227224" y="2358614"/>
          <a:ext cx="8540646" cy="4433362"/>
        </p:xfrm>
        <a:graphic>
          <a:graphicData uri="http://schemas.openxmlformats.org/drawingml/2006/table">
            <a:tbl>
              <a:tblPr/>
              <a:tblGrid>
                <a:gridCol w="879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4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4132">
                  <a:extLst>
                    <a:ext uri="{9D8B030D-6E8A-4147-A177-3AD203B41FA5}">
                      <a16:colId xmlns:a16="http://schemas.microsoft.com/office/drawing/2014/main" val="2253839674"/>
                    </a:ext>
                  </a:extLst>
                </a:gridCol>
                <a:gridCol w="9929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3275">
                  <a:extLst>
                    <a:ext uri="{9D8B030D-6E8A-4147-A177-3AD203B41FA5}">
                      <a16:colId xmlns:a16="http://schemas.microsoft.com/office/drawing/2014/main" val="1106957663"/>
                    </a:ext>
                  </a:extLst>
                </a:gridCol>
                <a:gridCol w="773275">
                  <a:extLst>
                    <a:ext uri="{9D8B030D-6E8A-4147-A177-3AD203B41FA5}">
                      <a16:colId xmlns:a16="http://schemas.microsoft.com/office/drawing/2014/main" val="2730348974"/>
                    </a:ext>
                  </a:extLst>
                </a:gridCol>
                <a:gridCol w="773275">
                  <a:extLst>
                    <a:ext uri="{9D8B030D-6E8A-4147-A177-3AD203B41FA5}">
                      <a16:colId xmlns:a16="http://schemas.microsoft.com/office/drawing/2014/main" val="2577553242"/>
                    </a:ext>
                  </a:extLst>
                </a:gridCol>
                <a:gridCol w="773275">
                  <a:extLst>
                    <a:ext uri="{9D8B030D-6E8A-4147-A177-3AD203B41FA5}">
                      <a16:colId xmlns:a16="http://schemas.microsoft.com/office/drawing/2014/main" val="832195627"/>
                    </a:ext>
                  </a:extLst>
                </a:gridCol>
              </a:tblGrid>
              <a:tr h="312399">
                <a:tc row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Work item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Required work volume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Machine power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Human power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Day1</a:t>
                      </a: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Day2</a:t>
                      </a: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Day3</a:t>
                      </a: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Day4</a:t>
                      </a: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Machinery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Required work capacity </a:t>
                      </a: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Number of persons</a:t>
                      </a: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Required work capacity </a:t>
                      </a: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240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Man-days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Man-days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4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4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29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78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Total man-days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Man-days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946327"/>
                  </a:ext>
                </a:extLst>
              </a:tr>
              <a:tr h="30778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Daily man-days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9689985"/>
                  </a:ext>
                </a:extLst>
              </a:tr>
              <a:tr h="30778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Cumulative man-days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8692790"/>
                  </a:ext>
                </a:extLst>
              </a:tr>
              <a:tr h="30778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Daily progress(%)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866300"/>
                  </a:ext>
                </a:extLst>
              </a:tr>
              <a:tr h="30778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HGP創英角ｺﾞｼｯｸUB" pitchFamily="50" charset="-128"/>
                          <a:cs typeface="Times New Roman" panose="02020603050405020304" pitchFamily="18" charset="0"/>
                        </a:rPr>
                        <a:t>Cumulative progress(%)</a:t>
                      </a:r>
                      <a:endParaRPr kumimoji="1" lang="ja-JP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  <a:cs typeface="Times New Roman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創英角ｺﾞｼｯｸUB" pitchFamily="50" charset="-128"/>
                        <a:ea typeface="HGP創英角ｺﾞｼｯｸUB" pitchFamily="50" charset="-128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HGP創英角ｺﾞｼｯｸUB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18000" marR="0" marT="18000" marB="18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6" name="Text Box 93"/>
          <p:cNvSpPr txBox="1">
            <a:spLocks noChangeArrowheads="1"/>
          </p:cNvSpPr>
          <p:nvPr/>
        </p:nvSpPr>
        <p:spPr bwMode="auto">
          <a:xfrm>
            <a:off x="8738947" y="3205336"/>
            <a:ext cx="415498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8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1pPr>
            <a:lvl2pPr marL="742950" indent="-28575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2pPr>
            <a:lvl3pPr marL="11430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3pPr>
            <a:lvl4pPr marL="16002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4pPr>
            <a:lvl5pPr marL="2057400" indent="-228600" eaLnBrk="0" hangingPunct="0">
              <a:defRPr kumimoji="1" sz="28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Arial" charset="0"/>
                <a:ea typeface="ＭＳ ゴシック" pitchFamily="49" charset="-128"/>
              </a:defRPr>
            </a:lvl9pPr>
          </a:lstStyle>
          <a:p>
            <a:pPr algn="ctr" eaLnBrk="1" hangingPunct="1"/>
            <a:r>
              <a:rPr lang="en-US" altLang="ja-JP" sz="1200" dirty="0">
                <a:latin typeface="Times New Roman" panose="020206030504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100</a:t>
            </a:r>
          </a:p>
          <a:p>
            <a:pPr algn="ctr" eaLnBrk="1" hangingPunct="1"/>
            <a:endParaRPr lang="en-US" altLang="ja-JP" sz="1200" dirty="0">
              <a:latin typeface="Times New Roman" panose="02020603050405020304" pitchFamily="18" charset="0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ja-JP" sz="1200" dirty="0">
                <a:latin typeface="Times New Roman" panose="020206030504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80</a:t>
            </a:r>
          </a:p>
          <a:p>
            <a:pPr algn="ctr" eaLnBrk="1" hangingPunct="1"/>
            <a:endParaRPr lang="en-US" altLang="ja-JP" sz="1200" dirty="0">
              <a:latin typeface="Times New Roman" panose="02020603050405020304" pitchFamily="18" charset="0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ja-JP" sz="1200" dirty="0">
                <a:latin typeface="Times New Roman" panose="020206030504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60</a:t>
            </a:r>
          </a:p>
          <a:p>
            <a:pPr algn="ctr" eaLnBrk="1" hangingPunct="1"/>
            <a:endParaRPr lang="en-US" altLang="ja-JP" sz="1200" dirty="0">
              <a:latin typeface="Times New Roman" panose="02020603050405020304" pitchFamily="18" charset="0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ja-JP" sz="1200" dirty="0">
                <a:latin typeface="Times New Roman" panose="020206030504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40</a:t>
            </a:r>
          </a:p>
          <a:p>
            <a:pPr algn="ctr" eaLnBrk="1" hangingPunct="1"/>
            <a:endParaRPr lang="en-US" altLang="ja-JP" sz="1200" dirty="0">
              <a:latin typeface="Times New Roman" panose="02020603050405020304" pitchFamily="18" charset="0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ja-JP" sz="1200" dirty="0">
                <a:latin typeface="Times New Roman" panose="020206030504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20</a:t>
            </a:r>
          </a:p>
          <a:p>
            <a:pPr algn="ctr" eaLnBrk="1" hangingPunct="1"/>
            <a:endParaRPr lang="en-US" altLang="ja-JP" sz="1200" dirty="0">
              <a:latin typeface="Times New Roman" panose="02020603050405020304" pitchFamily="18" charset="0"/>
              <a:ea typeface="HGP創英角ﾎﾟｯﾌﾟ体" panose="040B0A00000000000000" pitchFamily="50" charset="-128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ja-JP" sz="1200" dirty="0">
                <a:latin typeface="Times New Roman" panose="02020603050405020304" pitchFamily="18" charset="0"/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0</a:t>
            </a: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316733"/>
              </p:ext>
            </p:extLst>
          </p:nvPr>
        </p:nvGraphicFramePr>
        <p:xfrm>
          <a:off x="2359017" y="19647"/>
          <a:ext cx="5699922" cy="468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3856">
                  <a:extLst>
                    <a:ext uri="{9D8B030D-6E8A-4147-A177-3AD203B41FA5}">
                      <a16:colId xmlns:a16="http://schemas.microsoft.com/office/drawing/2014/main" val="1609852010"/>
                    </a:ext>
                  </a:extLst>
                </a:gridCol>
                <a:gridCol w="1513566">
                  <a:extLst>
                    <a:ext uri="{9D8B030D-6E8A-4147-A177-3AD203B41FA5}">
                      <a16:colId xmlns:a16="http://schemas.microsoft.com/office/drawing/2014/main" val="4135922534"/>
                    </a:ext>
                  </a:extLst>
                </a:gridCol>
                <a:gridCol w="824043">
                  <a:extLst>
                    <a:ext uri="{9D8B030D-6E8A-4147-A177-3AD203B41FA5}">
                      <a16:colId xmlns:a16="http://schemas.microsoft.com/office/drawing/2014/main" val="3791912487"/>
                    </a:ext>
                  </a:extLst>
                </a:gridCol>
                <a:gridCol w="2228457">
                  <a:extLst>
                    <a:ext uri="{9D8B030D-6E8A-4147-A177-3AD203B41FA5}">
                      <a16:colId xmlns:a16="http://schemas.microsoft.com/office/drawing/2014/main" val="4023051897"/>
                    </a:ext>
                  </a:extLst>
                </a:gridCol>
              </a:tblGrid>
              <a:tr h="468925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1" lang="en-US" altLang="ja-JP" sz="1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COUNTRY</a:t>
                      </a:r>
                      <a:endParaRPr kumimoji="1" lang="ja-JP" altLang="en-US" sz="1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kumimoji="1" lang="ja-JP" altLang="en-US" sz="14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NAME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505289"/>
                  </a:ext>
                </a:extLst>
              </a:tr>
            </a:tbl>
          </a:graphicData>
        </a:graphic>
      </p:graphicFrame>
      <p:sp>
        <p:nvSpPr>
          <p:cNvPr id="19" name="正方形/長方形 18"/>
          <p:cNvSpPr/>
          <p:nvPr/>
        </p:nvSpPr>
        <p:spPr>
          <a:xfrm>
            <a:off x="8069624" y="19647"/>
            <a:ext cx="1049621" cy="7498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/>
          <a:p>
            <a:pPr lvl="0" algn="ctr"/>
            <a:r>
              <a:rPr lang="en-US" altLang="ja-JP" sz="1200" dirty="0" smtClean="0">
                <a:latin typeface="Times New Roman" panose="02020603050405020304" pitchFamily="18" charset="0"/>
                <a:ea typeface="HG創英角ｺﾞｼｯｸUB" pitchFamily="49" charset="-128"/>
                <a:cs typeface="Times New Roman" panose="02020603050405020304" pitchFamily="18" charset="0"/>
              </a:rPr>
              <a:t>Answer Sheet </a:t>
            </a:r>
          </a:p>
          <a:p>
            <a:pPr lvl="0" algn="ctr"/>
            <a:r>
              <a:rPr lang="en-US" altLang="ja-JP" sz="3200" dirty="0" smtClean="0">
                <a:latin typeface="Times New Roman" panose="02020603050405020304" pitchFamily="18" charset="0"/>
                <a:ea typeface="HG創英角ｺﾞｼｯｸUB" pitchFamily="49" charset="-128"/>
                <a:cs typeface="Times New Roman" panose="02020603050405020304" pitchFamily="18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71997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212</Words>
  <Application>Microsoft Office PowerPoint</Application>
  <PresentationFormat>画面に合わせる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HGP創英角ｺﾞｼｯｸUB</vt:lpstr>
      <vt:lpstr>HGP創英角ﾎﾟｯﾌﾟ体</vt:lpstr>
      <vt:lpstr>HG創英角ｺﾞｼｯｸUB</vt:lpstr>
      <vt:lpstr>ＭＳ ゴシック</vt:lpstr>
      <vt:lpstr>游ゴシック</vt:lpstr>
      <vt:lpstr>游ゴシック Light</vt:lpstr>
      <vt:lpstr>Arial</vt:lpstr>
      <vt:lpstr>Times New Roman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平山 晃</dc:creator>
  <cp:lastModifiedBy>首参付</cp:lastModifiedBy>
  <cp:revision>23</cp:revision>
  <cp:lastPrinted>2021-11-26T11:16:19Z</cp:lastPrinted>
  <dcterms:created xsi:type="dcterms:W3CDTF">2021-11-21T23:19:28Z</dcterms:created>
  <dcterms:modified xsi:type="dcterms:W3CDTF">2021-12-03T05:10:42Z</dcterms:modified>
</cp:coreProperties>
</file>