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439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920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209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831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044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218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80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31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94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018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992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4B5A-F40B-4ED9-A439-428E3F4C9451}" type="datetimeFigureOut">
              <a:rPr kumimoji="1" lang="ja-JP" altLang="en-US" smtClean="0"/>
              <a:t>2021/12/3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802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250" y="19647"/>
            <a:ext cx="1658715" cy="3804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lIns="36000" tIns="36000" rIns="36000" bIns="36000">
            <a:spAutoFit/>
          </a:bodyPr>
          <a:lstStyle/>
          <a:p>
            <a:pPr lvl="0" algn="l"/>
            <a:r>
              <a:rPr lang="en-US" altLang="ja-JP" sz="20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 FINAL</a:t>
            </a:r>
            <a:r>
              <a:rPr lang="ja-JP" altLang="en-US" sz="20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TASK 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  <a:ea typeface="HG創英角ｺﾞｼｯｸUB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250" y="2112266"/>
            <a:ext cx="1668200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>
            <a:spAutoFit/>
          </a:bodyPr>
          <a:lstStyle/>
          <a:p>
            <a:pPr lvl="0" algn="l"/>
            <a:r>
              <a:rPr lang="en-US" altLang="ja-JP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 Sheet</a:t>
            </a:r>
            <a:r>
              <a:rPr lang="en-US" altLang="ja-JP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260814" y="548696"/>
            <a:ext cx="7570346" cy="178510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construction process chart under 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given conditions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ja-JP" sz="11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*The following procedures are </a:t>
            </a:r>
            <a:r>
              <a:rPr lang="en-US" altLang="ja-JP" sz="1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sequence, and you have to sort them yourself. </a:t>
            </a:r>
          </a:p>
          <a:p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[Compactions]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work volume: 320 m</a:t>
            </a:r>
            <a:r>
              <a:rPr lang="en-US" altLang="ja-JP" sz="11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machinery: road roller x1/ required work capacity: 62 man-days</a:t>
            </a:r>
            <a:endParaRPr lang="ja-JP" altLang="ja-JP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 and work start] 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work volume: 100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m/ 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persons: 4/ required work capacity: 2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man-days</a:t>
            </a:r>
            <a:endParaRPr lang="en-US" altLang="ja-JP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[Cut and filled </a:t>
            </a:r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soil]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work volume: 160 m</a:t>
            </a:r>
            <a:r>
              <a:rPr lang="en-US" altLang="ja-JP" sz="11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machinery: hydraulic excavator x1/ required work volume: 80 man-days</a:t>
            </a:r>
            <a:endParaRPr lang="ja-JP" altLang="ja-JP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Leveling]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Required work volume:160m</a:t>
            </a:r>
            <a:r>
              <a:rPr lang="en-US" altLang="ja-JP" sz="1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machinery: grader x1/ required work capacity: 52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man-day</a:t>
            </a:r>
            <a:endParaRPr lang="en-US" altLang="ja-JP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ja-JP" sz="11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to do: 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Fill out the work progress chart and draw the daily process line (bar chart)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alculate 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values of daily 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man-days &amp; progress, c</a:t>
            </a:r>
            <a:r>
              <a:rPr lang="en-US" altLang="ja-JP" sz="1100" b="1" i="1" dirty="0" smtClean="0"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rPr>
              <a:t>umulative man-days &amp; progress 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ja-JP" sz="1100" b="1" i="1" dirty="0" smtClean="0"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rPr>
              <a:t>Draw the planned 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curve</a:t>
            </a:r>
            <a:endParaRPr lang="ja-JP" altLang="en-US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92257"/>
              </p:ext>
            </p:extLst>
          </p:nvPr>
        </p:nvGraphicFramePr>
        <p:xfrm>
          <a:off x="227224" y="2358614"/>
          <a:ext cx="8540646" cy="4433362"/>
        </p:xfrm>
        <a:graphic>
          <a:graphicData uri="http://schemas.openxmlformats.org/drawingml/2006/table">
            <a:tbl>
              <a:tblPr/>
              <a:tblGrid>
                <a:gridCol w="879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4132">
                  <a:extLst>
                    <a:ext uri="{9D8B030D-6E8A-4147-A177-3AD203B41FA5}">
                      <a16:colId xmlns:a16="http://schemas.microsoft.com/office/drawing/2014/main" val="2253839674"/>
                    </a:ext>
                  </a:extLst>
                </a:gridCol>
                <a:gridCol w="992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1106957663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2730348974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2577553242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832195627"/>
                    </a:ext>
                  </a:extLst>
                </a:gridCol>
              </a:tblGrid>
              <a:tr h="312399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 item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Required work volume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Machine power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Human power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Day1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Day2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Day3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Day4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Machinery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Required work capacity 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Number of persons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Required work capacity 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240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78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Total 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946327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Daily 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689985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Cumulative 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692790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Daily progress(%)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66300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Cumulative progress(%)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6" name="Text Box 93"/>
          <p:cNvSpPr txBox="1">
            <a:spLocks noChangeArrowheads="1"/>
          </p:cNvSpPr>
          <p:nvPr/>
        </p:nvSpPr>
        <p:spPr bwMode="auto">
          <a:xfrm>
            <a:off x="8738947" y="3205336"/>
            <a:ext cx="41549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100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80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60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40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20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16733"/>
              </p:ext>
            </p:extLst>
          </p:nvPr>
        </p:nvGraphicFramePr>
        <p:xfrm>
          <a:off x="2359017" y="19647"/>
          <a:ext cx="5699922" cy="46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56">
                  <a:extLst>
                    <a:ext uri="{9D8B030D-6E8A-4147-A177-3AD203B41FA5}">
                      <a16:colId xmlns:a16="http://schemas.microsoft.com/office/drawing/2014/main" val="1609852010"/>
                    </a:ext>
                  </a:extLst>
                </a:gridCol>
                <a:gridCol w="1513566">
                  <a:extLst>
                    <a:ext uri="{9D8B030D-6E8A-4147-A177-3AD203B41FA5}">
                      <a16:colId xmlns:a16="http://schemas.microsoft.com/office/drawing/2014/main" val="4135922534"/>
                    </a:ext>
                  </a:extLst>
                </a:gridCol>
                <a:gridCol w="824043">
                  <a:extLst>
                    <a:ext uri="{9D8B030D-6E8A-4147-A177-3AD203B41FA5}">
                      <a16:colId xmlns:a16="http://schemas.microsoft.com/office/drawing/2014/main" val="3791912487"/>
                    </a:ext>
                  </a:extLst>
                </a:gridCol>
                <a:gridCol w="2228457">
                  <a:extLst>
                    <a:ext uri="{9D8B030D-6E8A-4147-A177-3AD203B41FA5}">
                      <a16:colId xmlns:a16="http://schemas.microsoft.com/office/drawing/2014/main" val="4023051897"/>
                    </a:ext>
                  </a:extLst>
                </a:gridCol>
              </a:tblGrid>
              <a:tr h="468925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COUNTRY</a:t>
                      </a:r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NAME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505289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8069624" y="19647"/>
            <a:ext cx="1049621" cy="749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/>
          <a:p>
            <a:pPr lvl="0" algn="ctr"/>
            <a:r>
              <a:rPr lang="en-US" altLang="ja-JP" sz="12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Answer Sheet </a:t>
            </a:r>
          </a:p>
          <a:p>
            <a:pPr lvl="0" algn="ctr"/>
            <a:r>
              <a:rPr lang="en-US" altLang="ja-JP" sz="32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7199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212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HGP創英角ﾎﾟｯﾌﾟ体</vt:lpstr>
      <vt:lpstr>HG創英角ｺﾞｼｯｸUB</vt:lpstr>
      <vt:lpstr>ＭＳ ゴシック</vt:lpstr>
      <vt:lpstr>游ゴシック</vt:lpstr>
      <vt:lpstr>游ゴシック Light</vt:lpstr>
      <vt:lpstr>Arial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平山 晃</dc:creator>
  <cp:lastModifiedBy>首参付</cp:lastModifiedBy>
  <cp:revision>23</cp:revision>
  <cp:lastPrinted>2021-11-26T11:16:19Z</cp:lastPrinted>
  <dcterms:created xsi:type="dcterms:W3CDTF">2021-11-21T23:19:28Z</dcterms:created>
  <dcterms:modified xsi:type="dcterms:W3CDTF">2021-12-03T05:10:42Z</dcterms:modified>
</cp:coreProperties>
</file>