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729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追加教育資料（修了試験）" id="{C0928A3B-3552-44B1-9CD7-07A4AF28CDDD}">
          <p14:sldIdLst>
            <p14:sldId id="272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33CC33"/>
    <a:srgbClr val="008000"/>
    <a:srgbClr val="CCFFFF"/>
    <a:srgbClr val="FFFFCC"/>
    <a:srgbClr val="FFFFFF"/>
    <a:srgbClr val="0000CC"/>
    <a:srgbClr val="CC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2" autoAdjust="0"/>
    <p:restoredTop sz="94333" autoAdjust="0"/>
  </p:normalViewPr>
  <p:slideViewPr>
    <p:cSldViewPr snapToGrid="0" snapToObjects="1">
      <p:cViewPr varScale="1">
        <p:scale>
          <a:sx n="81" d="100"/>
          <a:sy n="81" d="100"/>
        </p:scale>
        <p:origin x="1402" y="91"/>
      </p:cViewPr>
      <p:guideLst>
        <p:guide orient="horz" pos="4319"/>
        <p:guide pos="2879"/>
      </p:guideLst>
    </p:cSldViewPr>
  </p:slideViewPr>
  <p:outlineViewPr>
    <p:cViewPr>
      <p:scale>
        <a:sx n="66" d="100"/>
        <a:sy n="66" d="100"/>
      </p:scale>
      <p:origin x="0" y="-333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2916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723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>
            <a:lvl1pPr algn="l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966" y="0"/>
            <a:ext cx="2918722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>
            <a:lvl1pPr algn="r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501"/>
            <a:ext cx="2918723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b" anchorCtr="0" compatLnSpc="1">
            <a:prstTxWarp prst="textNoShape">
              <a:avLst/>
            </a:prstTxWarp>
          </a:bodyPr>
          <a:lstStyle>
            <a:lvl1pPr algn="l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966" y="9371501"/>
            <a:ext cx="2918722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b" anchorCtr="0" compatLnSpc="1">
            <a:prstTxWarp prst="textNoShape">
              <a:avLst/>
            </a:prstTxWarp>
          </a:bodyPr>
          <a:lstStyle>
            <a:lvl1pPr algn="r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079458E6-49C0-4FAE-8DC0-135ADBAC6F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6037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723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>
            <a:lvl1pPr algn="l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966" y="0"/>
            <a:ext cx="2918722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>
            <a:lvl1pPr algn="r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1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27600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1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546" y="4685752"/>
            <a:ext cx="5386673" cy="443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1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501"/>
            <a:ext cx="2918723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b" anchorCtr="0" compatLnSpc="1">
            <a:prstTxWarp prst="textNoShape">
              <a:avLst/>
            </a:prstTxWarp>
          </a:bodyPr>
          <a:lstStyle>
            <a:lvl1pPr algn="l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966" y="9371501"/>
            <a:ext cx="2918722" cy="492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4" tIns="45696" rIns="91394" bIns="45696" numCol="1" anchor="b" anchorCtr="0" compatLnSpc="1">
            <a:prstTxWarp prst="textNoShape">
              <a:avLst/>
            </a:prstTxWarp>
          </a:bodyPr>
          <a:lstStyle>
            <a:lvl1pPr algn="r" defTabSz="91423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41C1F8F-1D47-4AAE-8A30-83C1AAFF1C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0322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500" kern="1200">
        <a:solidFill>
          <a:schemeClr val="tx1"/>
        </a:solidFill>
        <a:latin typeface="ＭＳ 明朝" panose="02020609040205080304" pitchFamily="17" charset="-128"/>
        <a:ea typeface="ＭＳ 明朝" panose="02020609040205080304" pitchFamily="17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20337-A4C9-47F2-A0F0-37D89B8AE0B1}" type="datetime1">
              <a:rPr lang="ja-JP" altLang="en-US"/>
              <a:pPr>
                <a:defRPr/>
              </a:pPr>
              <a:t>2021/12/9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A607-D45A-4743-A421-308E4E2C364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48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E651-7E95-4A47-B2B8-862AD5E9DA8D}" type="datetime1">
              <a:rPr lang="ja-JP" altLang="en-US"/>
              <a:pPr>
                <a:defRPr/>
              </a:pPr>
              <a:t>2021/12/9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90B6E-FDEB-484B-A03C-FBAE1CADE7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441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74" y="274638"/>
            <a:ext cx="822945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74" y="1600201"/>
            <a:ext cx="822945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73" y="6356351"/>
            <a:ext cx="2133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A2FF87C-9A96-468B-8658-E2AF684D3A08}" type="datetime1">
              <a:rPr lang="ja-JP" altLang="en-US"/>
              <a:pPr>
                <a:defRPr/>
              </a:pPr>
              <a:t>2021/12/9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701" y="6356351"/>
            <a:ext cx="2894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58423" y="-98425"/>
            <a:ext cx="2132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BC5E7AD-A5AA-47E5-8E50-12A66E96060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185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22087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84417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26626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688348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16565" indent="-31656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91" indent="-26380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218" indent="-2110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6" kern="1200">
          <a:solidFill>
            <a:schemeClr val="tx1"/>
          </a:solidFill>
          <a:latin typeface="+mn-lt"/>
          <a:ea typeface="+mn-ea"/>
          <a:cs typeface="+mn-cs"/>
        </a:defRPr>
      </a:lvl3pPr>
      <a:lvl4pPr marL="1477305" indent="-2110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392" indent="-2110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479" indent="-211044" algn="l" defTabSz="844174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566" indent="-211044" algn="l" defTabSz="844174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653" indent="-211044" algn="l" defTabSz="844174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740" indent="-211044" algn="l" defTabSz="844174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87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174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261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348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435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522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609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696" algn="l" defTabSz="844174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ChangeArrowheads="1"/>
          </p:cNvSpPr>
          <p:nvPr/>
        </p:nvSpPr>
        <p:spPr bwMode="auto">
          <a:xfrm>
            <a:off x="117250" y="123510"/>
            <a:ext cx="8909501" cy="326799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lIns="66472" tIns="33236" rIns="66472" bIns="3323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l" defTabSz="844174" eaLnBrk="0" hangingPunct="0">
              <a:spcBef>
                <a:spcPct val="0"/>
              </a:spcBef>
              <a:buNone/>
            </a:pPr>
            <a:r>
              <a:rPr lang="en-US" altLang="ja-JP" sz="1600" b="1" dirty="0">
                <a:solidFill>
                  <a:srgbClr val="0000CC"/>
                </a:solidFill>
                <a:latin typeface="Times New Roman" panose="02020603050405020304" pitchFamily="18" charset="0"/>
                <a:ea typeface="HG創英角ｺﾞｼｯｸUB" panose="020B0909000000000000" pitchFamily="49" charset="-128"/>
              </a:rPr>
              <a:t>[General Problems (A) Preparation of Progress Chart]</a:t>
            </a:r>
          </a:p>
          <a:p>
            <a:pPr algn="l" defTabSz="844174" eaLnBrk="0" hangingPunct="0">
              <a:spcBef>
                <a:spcPct val="0"/>
              </a:spcBef>
              <a:buNone/>
            </a:pP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　 You are the platoon leader of a unit that will be dispatched as the second unit of a PKO to build a site for the “</a:t>
            </a:r>
            <a:r>
              <a:rPr lang="en-US" altLang="ja-JP" sz="1600" b="1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Cité</a:t>
            </a: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Soleil School” in order to support the reconstruction of the country.</a:t>
            </a:r>
          </a:p>
          <a:p>
            <a:pPr algn="l" defTabSz="844174" eaLnBrk="0" hangingPunct="0">
              <a:spcBef>
                <a:spcPct val="0"/>
              </a:spcBef>
              <a:buNone/>
            </a:pP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　(1) Based on the following drawings, calculate the required work volume and prepare a work cost estimation chart (the chart should include work rate percentages).</a:t>
            </a:r>
          </a:p>
          <a:p>
            <a:pPr algn="l" defTabSz="844174" eaLnBrk="0" hangingPunct="0">
              <a:spcBef>
                <a:spcPct val="0"/>
              </a:spcBef>
              <a:buNone/>
            </a:pP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　(2) Prepare a progress chart based on the work cost estimation chart.</a:t>
            </a:r>
          </a:p>
          <a:p>
            <a:pPr algn="l" defTabSz="844174" eaLnBrk="0" hangingPunct="0">
              <a:spcBef>
                <a:spcPct val="0"/>
              </a:spcBef>
              <a:buNone/>
            </a:pPr>
            <a:endParaRPr lang="en-US" altLang="ja-JP" sz="160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algn="l" defTabSz="844174" eaLnBrk="0" hangingPunct="0">
              <a:spcBef>
                <a:spcPct val="0"/>
              </a:spcBef>
              <a:buNone/>
            </a:pP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　Some of the rubble was already brought in and leveled by the first unit.</a:t>
            </a:r>
          </a:p>
          <a:p>
            <a:pPr algn="l" defTabSz="844174" eaLnBrk="0" hangingPunct="0">
              <a:spcBef>
                <a:spcPct val="0"/>
              </a:spcBef>
              <a:buNone/>
            </a:pPr>
            <a:endParaRPr lang="en-US" altLang="ja-JP" sz="160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algn="l" defTabSz="844174" eaLnBrk="0" hangingPunct="0">
              <a:spcBef>
                <a:spcPct val="0"/>
              </a:spcBef>
              <a:buNone/>
            </a:pP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　[Prerequisites] * Bulking factor is not taken into consideration.</a:t>
            </a:r>
            <a:r>
              <a:rPr lang="x-none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(</a:t>
            </a:r>
            <a:r>
              <a:rPr lang="x-none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Round to </a:t>
            </a: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first</a:t>
            </a:r>
            <a:r>
              <a:rPr lang="x-none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decimal place.</a:t>
            </a: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)</a:t>
            </a:r>
          </a:p>
          <a:p>
            <a:pPr algn="l" defTabSz="844174" eaLnBrk="0" hangingPunct="0">
              <a:spcBef>
                <a:spcPct val="0"/>
              </a:spcBef>
              <a:buNone/>
            </a:pP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　Base course construction (rubble): 71.5 m in width, 80 m in depth, and 0.5m in thickness</a:t>
            </a:r>
          </a:p>
          <a:p>
            <a:pPr algn="l" defTabSz="844174" eaLnBrk="0" hangingPunct="0">
              <a:spcBef>
                <a:spcPct val="0"/>
              </a:spcBef>
              <a:buNone/>
            </a:pP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  Surface construction(crushed stone): 71.5 m in width, 80 m in depth, and 0.25m in thickness</a:t>
            </a:r>
          </a:p>
          <a:p>
            <a:pPr algn="l" defTabSz="844174" eaLnBrk="0" hangingPunct="0">
              <a:spcBef>
                <a:spcPct val="0"/>
              </a:spcBef>
              <a:buNone/>
            </a:pP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 (Includes 300 m</a:t>
            </a:r>
            <a:r>
              <a:rPr lang="x-none" altLang="ja-JP" sz="1600" b="1" baseline="30000" dirty="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  <a:r>
              <a:rPr lang="x-none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 of rubble brought in by the first </a:t>
            </a: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unit</a:t>
            </a:r>
            <a:r>
              <a:rPr lang="x-none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)</a:t>
            </a:r>
            <a:r>
              <a:rPr lang="en-US" altLang="ja-JP" sz="16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	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91507"/>
            <a:ext cx="5788205" cy="338511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572000" y="3391507"/>
            <a:ext cx="451543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sz="1400" b="1" dirty="0">
                <a:latin typeface="Times New Roman" panose="02020603050405020304" pitchFamily="18" charset="0"/>
                <a:ea typeface="HGP創英角ｺﾞｼｯｸUB" pitchFamily="50" charset="-128"/>
              </a:rPr>
              <a:t>Human power: 1 man-day = 8 man-hours</a:t>
            </a:r>
          </a:p>
          <a:p>
            <a:pPr algn="l"/>
            <a:r>
              <a:rPr lang="en-US" altLang="ja-JP" sz="1400" b="1" dirty="0">
                <a:latin typeface="Times New Roman" panose="02020603050405020304" pitchFamily="18" charset="0"/>
                <a:ea typeface="HGP創英角ｺﾞｼｯｸUB" pitchFamily="50" charset="-128"/>
              </a:rPr>
              <a:t>Mechanical power: 1 machine-day = 7 machine-hours</a:t>
            </a:r>
            <a:endParaRPr lang="ja-JP" altLang="en-US" sz="1400" b="1" dirty="0">
              <a:latin typeface="Times New Roman" panose="02020603050405020304" pitchFamily="18" charset="0"/>
              <a:ea typeface="HGP創英角ｺﾞｼｯｸUB" pitchFamily="50" charset="-128"/>
            </a:endParaRPr>
          </a:p>
        </p:txBody>
      </p:sp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8423" y="-98425"/>
            <a:ext cx="2132477" cy="365125"/>
          </a:xfrm>
        </p:spPr>
        <p:txBody>
          <a:bodyPr/>
          <a:lstStyle/>
          <a:p>
            <a:pPr>
              <a:defRPr/>
            </a:pPr>
            <a:fld id="{F2B4A6CF-FB3C-4250-B17C-C9B34BAD4062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0685630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33752</TotalTime>
  <Words>212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防衛庁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SLC交通作業</dc:title>
  <dc:creator>kyou3143</dc:creator>
  <cp:lastModifiedBy>user</cp:lastModifiedBy>
  <cp:revision>1357</cp:revision>
  <cp:lastPrinted>2021-12-07T07:52:57Z</cp:lastPrinted>
  <dcterms:created xsi:type="dcterms:W3CDTF">2007-08-08T04:28:09Z</dcterms:created>
  <dcterms:modified xsi:type="dcterms:W3CDTF">2021-12-09T01:26:41Z</dcterms:modified>
</cp:coreProperties>
</file>