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732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追加教育資料（修了試験）" id="{C0928A3B-3552-44B1-9CD7-07A4AF28CDDD}">
          <p14:sldIdLst>
            <p14:sldId id="27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33CC33"/>
    <a:srgbClr val="008000"/>
    <a:srgbClr val="CCFFFF"/>
    <a:srgbClr val="FFFFCC"/>
    <a:srgbClr val="FFFFFF"/>
    <a:srgbClr val="0000CC"/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94333" autoAdjust="0"/>
  </p:normalViewPr>
  <p:slideViewPr>
    <p:cSldViewPr snapToGrid="0" snapToObjects="1">
      <p:cViewPr varScale="1">
        <p:scale>
          <a:sx n="68" d="100"/>
          <a:sy n="68" d="100"/>
        </p:scale>
        <p:origin x="72" y="278"/>
      </p:cViewPr>
      <p:guideLst>
        <p:guide orient="horz" pos="4319"/>
        <p:guide pos="2879"/>
      </p:guideLst>
    </p:cSldViewPr>
  </p:slideViewPr>
  <p:outlineViewPr>
    <p:cViewPr>
      <p:scale>
        <a:sx n="66" d="100"/>
        <a:sy n="66" d="100"/>
      </p:scale>
      <p:origin x="0" y="-33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2916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966" y="0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1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966" y="9371501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079458E6-49C0-4FAE-8DC0-135ADBAC6F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6037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966" y="0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1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1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546" y="4685752"/>
            <a:ext cx="5386673" cy="443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1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966" y="9371501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41C1F8F-1D47-4AAE-8A30-83C1AAFF1C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0322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C1F8F-1D47-4AAE-8A30-83C1AAFF1C24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73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20337-A4C9-47F2-A0F0-37D89B8AE0B1}" type="datetime1">
              <a:rPr lang="ja-JP" altLang="en-US"/>
              <a:pPr>
                <a:defRPr/>
              </a:pPr>
              <a:t>2021/12/9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A607-D45A-4743-A421-308E4E2C364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48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E651-7E95-4A47-B2B8-862AD5E9DA8D}" type="datetime1">
              <a:rPr lang="ja-JP" altLang="en-US"/>
              <a:pPr>
                <a:defRPr/>
              </a:pPr>
              <a:t>2021/12/9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0B6E-FDEB-484B-A03C-FBAE1CADE7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41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74" y="274638"/>
            <a:ext cx="822945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74" y="1600201"/>
            <a:ext cx="822945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73" y="6356351"/>
            <a:ext cx="2133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2FF87C-9A96-468B-8658-E2AF684D3A08}" type="datetime1">
              <a:rPr lang="ja-JP" altLang="en-US"/>
              <a:pPr>
                <a:defRPr/>
              </a:pPr>
              <a:t>2021/12/9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701" y="6356351"/>
            <a:ext cx="2894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58423" y="-98425"/>
            <a:ext cx="2132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C5E7AD-A5AA-47E5-8E50-12A66E96060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185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22087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84417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26626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688348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16565" indent="-31656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91" indent="-2638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218" indent="-2110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6" kern="1200">
          <a:solidFill>
            <a:schemeClr val="tx1"/>
          </a:solidFill>
          <a:latin typeface="+mn-lt"/>
          <a:ea typeface="+mn-ea"/>
          <a:cs typeface="+mn-cs"/>
        </a:defRPr>
      </a:lvl3pPr>
      <a:lvl4pPr marL="1477305" indent="-2110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392" indent="-2110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479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566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653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740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87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174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261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348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435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522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609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696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4A6CF-FB3C-4250-B17C-C9B34BAD4062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147509" y="74227"/>
            <a:ext cx="8428931" cy="318924"/>
          </a:xfrm>
          <a:prstGeom prst="rect">
            <a:avLst/>
          </a:prstGeom>
          <a:pattFill prst="ltUpDiag">
            <a:fgClr>
              <a:srgbClr val="99FF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algn="l"/>
            <a:r>
              <a:rPr lang="en-US" altLang="ja-JP" sz="1600" b="1" dirty="0">
                <a:solidFill>
                  <a:srgbClr val="0000FF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</a:rPr>
              <a:t>[General Problems (A) Work Cost Estimation</a:t>
            </a:r>
            <a:r>
              <a:rPr lang="en-US" altLang="ja-JP" sz="1600" b="1" dirty="0">
                <a:solidFill>
                  <a:srgbClr val="0000FF"/>
                </a:solidFill>
                <a:latin typeface="HG創英角ｺﾞｼｯｸUB" pitchFamily="49" charset="-128"/>
                <a:ea typeface="HG創英角ｺﾞｼｯｸUB" pitchFamily="49" charset="-128"/>
              </a:rPr>
              <a:t>]</a:t>
            </a:r>
            <a:endParaRPr lang="ja-JP" altLang="en-US" sz="1600" b="1" dirty="0">
              <a:solidFill>
                <a:srgbClr val="0000FF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00" y="663653"/>
            <a:ext cx="9131300" cy="420203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1. </a:t>
            </a:r>
            <a:r>
              <a:rPr lang="en-US" altLang="ja-JP" sz="1600" dirty="0">
                <a:latin typeface="Times New Roman" panose="02020603050405020304" pitchFamily="18" charset="0"/>
                <a:cs typeface="Times New Roman" pitchFamily="18" charset="0"/>
              </a:rPr>
              <a:t>Preparations (survey and work start)</a:t>
            </a:r>
            <a:endParaRPr lang="en-US" altLang="ja-JP" sz="1600" dirty="0">
              <a:solidFill>
                <a:prstClr val="black"/>
              </a:solidFill>
              <a:latin typeface="Times New Roman" panose="02020603050405020304" pitchFamily="18" charset="0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  <a:p>
            <a:pPr algn="l" defTabSz="844174" eaLnBrk="0" hangingPunct="0">
              <a:lnSpc>
                <a:spcPts val="2300"/>
              </a:lnSpc>
            </a:pPr>
            <a:r>
              <a:rPr lang="ja-JP" altLang="en-US" sz="1600" dirty="0">
                <a:latin typeface="Times New Roman" panose="02020603050405020304" pitchFamily="18" charset="0"/>
                <a:cs typeface="Times New Roman" pitchFamily="18" charset="0"/>
              </a:rPr>
              <a:t>　</a:t>
            </a:r>
            <a:r>
              <a:rPr lang="en-US" altLang="ja-JP" sz="1600" dirty="0">
                <a:latin typeface="Times New Roman" panose="02020603050405020304" pitchFamily="18" charset="0"/>
                <a:cs typeface="Times New Roman" pitchFamily="18" charset="0"/>
              </a:rPr>
              <a:t>5720</a:t>
            </a:r>
            <a:r>
              <a:rPr lang="ja-JP" altLang="en-US" sz="16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x-none" altLang="ja-JP" sz="1600" dirty="0">
                <a:latin typeface="Times New Roman" panose="02020603050405020304" pitchFamily="18" charset="0"/>
              </a:rPr>
              <a:t>m</a:t>
            </a:r>
            <a:r>
              <a:rPr lang="en-US" altLang="ja-JP" sz="1600" baseline="30000" dirty="0">
                <a:latin typeface="Times New Roman" panose="02020603050405020304" pitchFamily="18" charset="0"/>
              </a:rPr>
              <a:t>2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 </a:t>
            </a:r>
            <a:r>
              <a:rPr lang="ja-JP" altLang="en-US" sz="16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ja-JP" sz="1600" dirty="0">
                <a:latin typeface="Times New Roman" panose="02020603050405020304" pitchFamily="18" charset="0"/>
                <a:cs typeface="Times New Roman" pitchFamily="18" charset="0"/>
              </a:rPr>
              <a:t>Human work (4 personnel per team,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unit work volume: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61</a:t>
            </a:r>
            <a:r>
              <a:rPr lang="x-none" altLang="ja-JP" sz="1600" dirty="0">
                <a:latin typeface="Times New Roman" panose="02020603050405020304" pitchFamily="18" charset="0"/>
              </a:rPr>
              <a:t>m</a:t>
            </a:r>
            <a:r>
              <a:rPr lang="en-US" altLang="ja-JP" sz="1600" baseline="30000" dirty="0">
                <a:latin typeface="Times New Roman" panose="02020603050405020304" pitchFamily="18" charset="0"/>
              </a:rPr>
              <a:t>2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endParaRPr lang="en-US" altLang="ja-JP" sz="1600" dirty="0">
              <a:solidFill>
                <a:prstClr val="black"/>
              </a:solidFill>
              <a:latin typeface="Times New Roman" panose="02020603050405020304" pitchFamily="18" charset="0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2. Base course construction (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rubble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(1)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Loading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   </a:t>
            </a:r>
            <a:r>
              <a:rPr lang="en-US" altLang="ja-JP" sz="1600" strike="dbl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2860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2560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</a:t>
            </a:r>
            <a:r>
              <a:rPr lang="en-US" altLang="ja-JP" sz="1600" baseline="30000" dirty="0">
                <a:latin typeface="Times New Roman" panose="02020603050405020304" pitchFamily="18" charset="0"/>
              </a:rPr>
              <a:t> 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(Hydraulic excavator x10, unit work volume: 30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(2)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Transport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600" strike="dbl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strike="dbl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2860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2560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baseline="30000" dirty="0">
                <a:latin typeface="Times New Roman" panose="02020603050405020304" pitchFamily="18" charset="0"/>
              </a:rPr>
              <a:t>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(7ton dump truck x10, unit work volume: 30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(3)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Leveling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   </a:t>
            </a:r>
            <a:r>
              <a:rPr lang="en-US" altLang="ja-JP" sz="1600" strike="dbl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2860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2560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(Grader x4, unit work volume: 80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(4)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Compaction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   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5720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en-US" altLang="ja-JP" sz="1600" baseline="30000" dirty="0">
                <a:latin typeface="Times New Roman" panose="02020603050405020304" pitchFamily="18" charset="0"/>
              </a:rPr>
              <a:t>2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(Road roller x1, unit work volume: 400</a:t>
            </a:r>
            <a:r>
              <a:rPr lang="en-US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2</a:t>
            </a:r>
            <a:r>
              <a:rPr lang="x-none" altLang="ja-JP" sz="1600" dirty="0">
                <a:latin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endParaRPr lang="en-US" altLang="ja-JP" sz="1600" dirty="0">
              <a:solidFill>
                <a:prstClr val="black"/>
              </a:solidFill>
              <a:latin typeface="Times New Roman" panose="02020603050405020304" pitchFamily="18" charset="0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3. Surface construction (crushed stone)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(1)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Loading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1430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(Hydraulic excavator x10, unit work volume: 30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(2)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Transport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1430</a:t>
            </a:r>
            <a:r>
              <a:rPr lang="x-none" altLang="ja-JP" sz="1600" dirty="0">
                <a:latin typeface="Times New Roman" panose="02020603050405020304" pitchFamily="18" charset="0"/>
              </a:rPr>
              <a:t> </a:t>
            </a:r>
            <a:r>
              <a:rPr lang="en-US" altLang="ja-JP" sz="1600" dirty="0">
                <a:latin typeface="Times New Roman" panose="02020603050405020304" pitchFamily="18" charset="0"/>
              </a:rPr>
              <a:t>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(7ton dump truck x10, unit work volume: 30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(3)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Leveling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 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1430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   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(Grader x4, unit work volume: 80</a:t>
            </a:r>
            <a:r>
              <a:rPr lang="x-none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3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  <a:p>
            <a:pPr algn="l" defTabSz="844174" eaLnBrk="0" hangingPunct="0">
              <a:lnSpc>
                <a:spcPts val="2300"/>
              </a:lnSpc>
            </a:pP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(4)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Compaction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5720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</a:t>
            </a:r>
            <a:r>
              <a:rPr lang="x-none" altLang="ja-JP" sz="1600" dirty="0">
                <a:latin typeface="Times New Roman" panose="02020603050405020304" pitchFamily="18" charset="0"/>
              </a:rPr>
              <a:t>m</a:t>
            </a:r>
            <a:r>
              <a:rPr lang="en-US" altLang="ja-JP" sz="1600" baseline="30000" dirty="0">
                <a:latin typeface="Times New Roman" panose="02020603050405020304" pitchFamily="18" charset="0"/>
              </a:rPr>
              <a:t>2</a:t>
            </a:r>
            <a:r>
              <a:rPr lang="ja-JP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   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Mechanical work  (Road roller x1, unit work volume: 400</a:t>
            </a:r>
            <a:r>
              <a:rPr lang="en-US" altLang="ja-JP" sz="1600" dirty="0">
                <a:latin typeface="Times New Roman" panose="02020603050405020304" pitchFamily="18" charset="0"/>
              </a:rPr>
              <a:t> m</a:t>
            </a:r>
            <a:r>
              <a:rPr lang="x-none" altLang="ja-JP" sz="1600" baseline="30000" dirty="0">
                <a:latin typeface="Times New Roman" panose="02020603050405020304" pitchFamily="18" charset="0"/>
              </a:rPr>
              <a:t>2</a:t>
            </a:r>
            <a:r>
              <a:rPr lang="x-none" altLang="ja-JP" sz="1600" dirty="0">
                <a:latin typeface="Times New Roman" panose="02020603050405020304" pitchFamily="18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/hour)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633" y="1182843"/>
            <a:ext cx="670876" cy="449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700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33733</TotalTime>
  <Words>269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HG創英角ｺﾞｼｯｸUB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防衛庁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SLC交通作業</dc:title>
  <dc:creator>kyou3143</dc:creator>
  <cp:lastModifiedBy>user</cp:lastModifiedBy>
  <cp:revision>1356</cp:revision>
  <cp:lastPrinted>2021-12-07T07:52:57Z</cp:lastPrinted>
  <dcterms:created xsi:type="dcterms:W3CDTF">2007-08-08T04:28:09Z</dcterms:created>
  <dcterms:modified xsi:type="dcterms:W3CDTF">2021-12-09T02:40:24Z</dcterms:modified>
</cp:coreProperties>
</file>